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55" r:id="rId3"/>
    <p:sldId id="258" r:id="rId4"/>
    <p:sldId id="279" r:id="rId5"/>
    <p:sldId id="338" r:id="rId6"/>
    <p:sldId id="339" r:id="rId7"/>
    <p:sldId id="359" r:id="rId8"/>
    <p:sldId id="360" r:id="rId9"/>
    <p:sldId id="366" r:id="rId10"/>
    <p:sldId id="361" r:id="rId11"/>
    <p:sldId id="362" r:id="rId12"/>
    <p:sldId id="367" r:id="rId13"/>
    <p:sldId id="363" r:id="rId14"/>
    <p:sldId id="364" r:id="rId15"/>
    <p:sldId id="365" r:id="rId16"/>
    <p:sldId id="368" r:id="rId17"/>
    <p:sldId id="369" r:id="rId18"/>
    <p:sldId id="370" r:id="rId19"/>
    <p:sldId id="371" r:id="rId20"/>
    <p:sldId id="372" r:id="rId21"/>
    <p:sldId id="340" r:id="rId22"/>
    <p:sldId id="344" r:id="rId23"/>
    <p:sldId id="354" r:id="rId24"/>
    <p:sldId id="358" r:id="rId25"/>
    <p:sldId id="304" r:id="rId26"/>
    <p:sldId id="356" r:id="rId27"/>
    <p:sldId id="345" r:id="rId28"/>
    <p:sldId id="343" r:id="rId29"/>
    <p:sldId id="332" r:id="rId30"/>
    <p:sldId id="334" r:id="rId31"/>
    <p:sldId id="335" r:id="rId32"/>
    <p:sldId id="30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1586" autoAdjust="0"/>
  </p:normalViewPr>
  <p:slideViewPr>
    <p:cSldViewPr snapToGrid="0">
      <p:cViewPr varScale="1">
        <p:scale>
          <a:sx n="61" d="100"/>
          <a:sy n="61" d="100"/>
        </p:scale>
        <p:origin x="10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ecafile\ECA-Project\!UNITS\ECACE\ECACE%20Reports\P161049_ECA%20Economic%20Update\AM%202016\Data\Graphs%20chapter%202%20final\fig%202_8%20on%20the%20gin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cafile\ECA-Project\!UNITS\ECACE\ECACE%20Reports\P161049_ECA%20Economic%20Update\AM%202016\Data\Graphs%20chapter%202%20final\fig%202_8%20on%20the%20gini.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Sara:Dropbox:EBRD:TR2016:Chapter:Charts:list%20of%20charts_ST_A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EUROMOD_ISER\Baseline%20statistics%20report%20jan%202017\mattia_figures_BL%20results_20160419_CL.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E:\__ZZZ\Work\social%20contract\stanford\diff_Gini_EU-15%20EU-13%20gini_mm_correct.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Lbls>
            <c:dLbl>
              <c:idx val="0"/>
              <c:tx>
                <c:rich>
                  <a:bodyPr/>
                  <a:lstStyle/>
                  <a:p>
                    <a:fld id="{F221E0AB-482D-4003-BADB-A239977075C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8862-4B3B-934B-C2E81871C0F7}"/>
                </c:ext>
              </c:extLst>
            </c:dLbl>
            <c:dLbl>
              <c:idx val="1"/>
              <c:tx>
                <c:rich>
                  <a:bodyPr/>
                  <a:lstStyle/>
                  <a:p>
                    <a:fld id="{D80C7A93-BDDA-4342-BF35-66142A5C5F7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8862-4B3B-934B-C2E81871C0F7}"/>
                </c:ext>
              </c:extLst>
            </c:dLbl>
            <c:dLbl>
              <c:idx val="2"/>
              <c:tx>
                <c:rich>
                  <a:bodyPr/>
                  <a:lstStyle/>
                  <a:p>
                    <a:fld id="{83D2F9BF-380D-4ECB-B83C-BBF682D17DB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8862-4B3B-934B-C2E81871C0F7}"/>
                </c:ext>
              </c:extLst>
            </c:dLbl>
            <c:dLbl>
              <c:idx val="3"/>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680-4FC4-8A51-3D65F9707D27}"/>
                </c:ext>
              </c:extLst>
            </c:dLbl>
            <c:dLbl>
              <c:idx val="4"/>
              <c:tx>
                <c:rich>
                  <a:bodyPr/>
                  <a:lstStyle/>
                  <a:p>
                    <a:fld id="{1D460169-0E0D-4088-A923-252D7E637B6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8862-4B3B-934B-C2E81871C0F7}"/>
                </c:ext>
              </c:extLst>
            </c:dLbl>
            <c:dLbl>
              <c:idx val="5"/>
              <c:layout>
                <c:manualLayout>
                  <c:x val="-4.0120356858464434E-2"/>
                  <c:y val="-3.5383983339893427E-2"/>
                </c:manualLayout>
              </c:layout>
              <c:tx>
                <c:rich>
                  <a:bodyPr/>
                  <a:lstStyle/>
                  <a:p>
                    <a:fld id="{E9F780A9-A570-40D3-9CE3-9ED2BB92BC4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C680-4FC4-8A51-3D65F9707D27}"/>
                </c:ext>
              </c:extLst>
            </c:dLbl>
            <c:dLbl>
              <c:idx val="6"/>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680-4FC4-8A51-3D65F9707D27}"/>
                </c:ext>
              </c:extLst>
            </c:dLbl>
            <c:dLbl>
              <c:idx val="7"/>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680-4FC4-8A51-3D65F9707D27}"/>
                </c:ext>
              </c:extLst>
            </c:dLbl>
            <c:dLbl>
              <c:idx val="8"/>
              <c:tx>
                <c:rich>
                  <a:bodyPr/>
                  <a:lstStyle/>
                  <a:p>
                    <a:fld id="{615321AE-BEA4-4DB9-B386-B541B41BAD3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8862-4B3B-934B-C2E81871C0F7}"/>
                </c:ext>
              </c:extLst>
            </c:dLbl>
            <c:dLbl>
              <c:idx val="9"/>
              <c:tx>
                <c:rich>
                  <a:bodyPr/>
                  <a:lstStyle/>
                  <a:p>
                    <a:fld id="{7C979960-7CF2-4931-9118-83421E9925F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8862-4B3B-934B-C2E81871C0F7}"/>
                </c:ext>
              </c:extLst>
            </c:dLbl>
            <c:dLbl>
              <c:idx val="10"/>
              <c:tx>
                <c:rich>
                  <a:bodyPr/>
                  <a:lstStyle/>
                  <a:p>
                    <a:fld id="{B2129AA3-EAAF-41FD-BFC3-3729CF42429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8862-4B3B-934B-C2E81871C0F7}"/>
                </c:ext>
              </c:extLst>
            </c:dLbl>
            <c:dLbl>
              <c:idx val="11"/>
              <c:tx>
                <c:rich>
                  <a:bodyPr/>
                  <a:lstStyle/>
                  <a:p>
                    <a:fld id="{377422DE-081C-4087-BA1C-85E456FBB96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8862-4B3B-934B-C2E81871C0F7}"/>
                </c:ext>
              </c:extLst>
            </c:dLbl>
            <c:dLbl>
              <c:idx val="12"/>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680-4FC4-8A51-3D65F9707D27}"/>
                </c:ext>
              </c:extLst>
            </c:dLbl>
            <c:dLbl>
              <c:idx val="13"/>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680-4FC4-8A51-3D65F9707D27}"/>
                </c:ext>
              </c:extLst>
            </c:dLbl>
            <c:dLbl>
              <c:idx val="14"/>
              <c:tx>
                <c:rich>
                  <a:bodyPr/>
                  <a:lstStyle/>
                  <a:p>
                    <a:fld id="{05E6C401-7C26-4059-9CB4-3917AA57F5F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8862-4B3B-934B-C2E81871C0F7}"/>
                </c:ext>
              </c:extLst>
            </c:dLbl>
            <c:dLbl>
              <c:idx val="15"/>
              <c:tx>
                <c:rich>
                  <a:bodyPr/>
                  <a:lstStyle/>
                  <a:p>
                    <a:fld id="{98B900F3-F1DE-4002-BBD0-1519753AD9F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8862-4B3B-934B-C2E81871C0F7}"/>
                </c:ext>
              </c:extLst>
            </c:dLbl>
            <c:dLbl>
              <c:idx val="16"/>
              <c:tx>
                <c:rich>
                  <a:bodyPr/>
                  <a:lstStyle/>
                  <a:p>
                    <a:fld id="{B567542D-1727-4AD8-9577-DDA3194592D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8862-4B3B-934B-C2E81871C0F7}"/>
                </c:ext>
              </c:extLst>
            </c:dLbl>
            <c:dLbl>
              <c:idx val="17"/>
              <c:tx>
                <c:rich>
                  <a:bodyPr/>
                  <a:lstStyle/>
                  <a:p>
                    <a:fld id="{68E3FEB0-CB5A-4C58-AF60-A3CC3915006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8862-4B3B-934B-C2E81871C0F7}"/>
                </c:ext>
              </c:extLst>
            </c:dLbl>
            <c:dLbl>
              <c:idx val="18"/>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C680-4FC4-8A51-3D65F9707D27}"/>
                </c:ext>
              </c:extLst>
            </c:dLbl>
            <c:dLbl>
              <c:idx val="19"/>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C680-4FC4-8A51-3D65F9707D27}"/>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Gini!$W$6:$W$25</c:f>
              <c:numCache>
                <c:formatCode>0.00</c:formatCode>
                <c:ptCount val="20"/>
                <c:pt idx="0">
                  <c:v>0.29466078499999998</c:v>
                </c:pt>
                <c:pt idx="1">
                  <c:v>0.28583104300000001</c:v>
                </c:pt>
                <c:pt idx="2">
                  <c:v>0.31540343199999998</c:v>
                </c:pt>
                <c:pt idx="3">
                  <c:v>#N/A</c:v>
                </c:pt>
                <c:pt idx="4">
                  <c:v>0.32921757499999998</c:v>
                </c:pt>
                <c:pt idx="5">
                  <c:v>0.30449808299999997</c:v>
                </c:pt>
                <c:pt idx="6">
                  <c:v>#N/A</c:v>
                </c:pt>
                <c:pt idx="7">
                  <c:v>#N/A</c:v>
                </c:pt>
                <c:pt idx="8">
                  <c:v>0.33877747699999999</c:v>
                </c:pt>
                <c:pt idx="9">
                  <c:v>0.35174233799999999</c:v>
                </c:pt>
                <c:pt idx="10">
                  <c:v>0.38736959700000001</c:v>
                </c:pt>
                <c:pt idx="11">
                  <c:v>0.31894308199999999</c:v>
                </c:pt>
                <c:pt idx="12">
                  <c:v>#N/A</c:v>
                </c:pt>
                <c:pt idx="13">
                  <c:v>#N/A</c:v>
                </c:pt>
                <c:pt idx="14">
                  <c:v>0.26183317499999997</c:v>
                </c:pt>
                <c:pt idx="15">
                  <c:v>0.27703298300000001</c:v>
                </c:pt>
                <c:pt idx="16">
                  <c:v>0.25523109900000002</c:v>
                </c:pt>
                <c:pt idx="17">
                  <c:v>0.37626754699999998</c:v>
                </c:pt>
                <c:pt idx="18">
                  <c:v>#N/A</c:v>
                </c:pt>
                <c:pt idx="19">
                  <c:v>#N/A</c:v>
                </c:pt>
              </c:numCache>
            </c:numRef>
          </c:xVal>
          <c:yVal>
            <c:numRef>
              <c:f>Gini!$X$6:$X$25</c:f>
              <c:numCache>
                <c:formatCode>0.00</c:formatCode>
                <c:ptCount val="20"/>
                <c:pt idx="0">
                  <c:v>0.30535682800000002</c:v>
                </c:pt>
                <c:pt idx="1">
                  <c:v>0.277760705</c:v>
                </c:pt>
                <c:pt idx="2">
                  <c:v>0.32574797300000002</c:v>
                </c:pt>
                <c:pt idx="3">
                  <c:v>#N/A</c:v>
                </c:pt>
                <c:pt idx="4">
                  <c:v>0.332755839</c:v>
                </c:pt>
                <c:pt idx="5">
                  <c:v>0.327596901</c:v>
                </c:pt>
                <c:pt idx="6">
                  <c:v>0.28550747300000001</c:v>
                </c:pt>
                <c:pt idx="7">
                  <c:v>0.336162195</c:v>
                </c:pt>
                <c:pt idx="8">
                  <c:v>0.36261253599999999</c:v>
                </c:pt>
                <c:pt idx="9">
                  <c:v>0.35047021299999997</c:v>
                </c:pt>
                <c:pt idx="10">
                  <c:v>0.361871049</c:v>
                </c:pt>
                <c:pt idx="11">
                  <c:v>0.36542392000000001</c:v>
                </c:pt>
                <c:pt idx="12">
                  <c:v>0.370419942</c:v>
                </c:pt>
                <c:pt idx="13">
                  <c:v>0.28886521100000001</c:v>
                </c:pt>
                <c:pt idx="14">
                  <c:v>0.28854189600000002</c:v>
                </c:pt>
                <c:pt idx="15">
                  <c:v>0.26778943799999999</c:v>
                </c:pt>
                <c:pt idx="16">
                  <c:v>0.27973493199999999</c:v>
                </c:pt>
                <c:pt idx="17">
                  <c:v>0.35413730100000002</c:v>
                </c:pt>
                <c:pt idx="18">
                  <c:v>0.35357784199999998</c:v>
                </c:pt>
                <c:pt idx="19">
                  <c:v>0.353483887</c:v>
                </c:pt>
              </c:numCache>
            </c:numRef>
          </c:yVal>
          <c:smooth val="0"/>
          <c:extLst>
            <c:ext xmlns:c15="http://schemas.microsoft.com/office/drawing/2012/chart" uri="{02D57815-91ED-43cb-92C2-25804820EDAC}">
              <c15:datalabelsRange>
                <c15:f>Gini!$F$6:$F$25</c15:f>
                <c15:dlblRangeCache>
                  <c:ptCount val="20"/>
                  <c:pt idx="0">
                    <c:v>AUT</c:v>
                  </c:pt>
                  <c:pt idx="1">
                    <c:v>BEL</c:v>
                  </c:pt>
                  <c:pt idx="2">
                    <c:v>FRA</c:v>
                  </c:pt>
                  <c:pt idx="3">
                    <c:v>DEU</c:v>
                  </c:pt>
                  <c:pt idx="4">
                    <c:v>IRL</c:v>
                  </c:pt>
                  <c:pt idx="5">
                    <c:v>LUX</c:v>
                  </c:pt>
                  <c:pt idx="6">
                    <c:v>NLD</c:v>
                  </c:pt>
                  <c:pt idx="7">
                    <c:v>GBR</c:v>
                  </c:pt>
                  <c:pt idx="8">
                    <c:v>GRC</c:v>
                  </c:pt>
                  <c:pt idx="9">
                    <c:v>ITA</c:v>
                  </c:pt>
                  <c:pt idx="10">
                    <c:v>PRT</c:v>
                  </c:pt>
                  <c:pt idx="11">
                    <c:v>ESP</c:v>
                  </c:pt>
                  <c:pt idx="12">
                    <c:v>CYP</c:v>
                  </c:pt>
                  <c:pt idx="13">
                    <c:v>MLT</c:v>
                  </c:pt>
                  <c:pt idx="14">
                    <c:v>DNK</c:v>
                  </c:pt>
                  <c:pt idx="15">
                    <c:v>FIN</c:v>
                  </c:pt>
                  <c:pt idx="16">
                    <c:v>SWE</c:v>
                  </c:pt>
                  <c:pt idx="17">
                    <c:v>EST</c:v>
                  </c:pt>
                  <c:pt idx="18">
                    <c:v>LVA</c:v>
                  </c:pt>
                  <c:pt idx="19">
                    <c:v>LTU</c:v>
                  </c:pt>
                </c15:dlblRangeCache>
              </c15:datalabelsRange>
            </c:ext>
            <c:ext xmlns:c16="http://schemas.microsoft.com/office/drawing/2014/chart" uri="{C3380CC4-5D6E-409C-BE32-E72D297353CC}">
              <c16:uniqueId val="{00000014-C680-4FC4-8A51-3D65F9707D27}"/>
            </c:ext>
          </c:extLst>
        </c:ser>
        <c:ser>
          <c:idx val="1"/>
          <c:order val="1"/>
          <c:spPr>
            <a:ln w="25400" cap="rnd">
              <a:noFill/>
              <a:round/>
            </a:ln>
            <a:effectLst/>
          </c:spPr>
          <c:marker>
            <c:symbol val="none"/>
          </c:marker>
          <c:trendline>
            <c:spPr>
              <a:ln w="3175" cap="rnd" cmpd="sng">
                <a:solidFill>
                  <a:schemeClr val="bg2">
                    <a:lumMod val="50000"/>
                  </a:schemeClr>
                </a:solidFill>
                <a:prstDash val="solid"/>
              </a:ln>
              <a:effectLst/>
            </c:spPr>
            <c:trendlineType val="linear"/>
            <c:dispRSqr val="0"/>
            <c:dispEq val="0"/>
          </c:trendline>
          <c:xVal>
            <c:numLit>
              <c:formatCode>General</c:formatCode>
              <c:ptCount val="2"/>
              <c:pt idx="0">
                <c:v>0</c:v>
              </c:pt>
              <c:pt idx="1">
                <c:v>10</c:v>
              </c:pt>
            </c:numLit>
          </c:xVal>
          <c:yVal>
            <c:numLit>
              <c:formatCode>General</c:formatCode>
              <c:ptCount val="2"/>
              <c:pt idx="0">
                <c:v>0</c:v>
              </c:pt>
              <c:pt idx="1">
                <c:v>10</c:v>
              </c:pt>
            </c:numLit>
          </c:yVal>
          <c:smooth val="0"/>
          <c:extLst>
            <c:ext xmlns:c16="http://schemas.microsoft.com/office/drawing/2014/chart" uri="{C3380CC4-5D6E-409C-BE32-E72D297353CC}">
              <c16:uniqueId val="{00000016-C680-4FC4-8A51-3D65F9707D27}"/>
            </c:ext>
          </c:extLst>
        </c:ser>
        <c:dLbls>
          <c:showLegendKey val="0"/>
          <c:showVal val="0"/>
          <c:showCatName val="0"/>
          <c:showSerName val="0"/>
          <c:showPercent val="0"/>
          <c:showBubbleSize val="0"/>
        </c:dLbls>
        <c:axId val="381845032"/>
        <c:axId val="381838368"/>
      </c:scatterChart>
      <c:valAx>
        <c:axId val="381845032"/>
        <c:scaling>
          <c:orientation val="minMax"/>
          <c:max val="0.4"/>
          <c:min val="0.2"/>
        </c:scaling>
        <c:delete val="0"/>
        <c:axPos val="b"/>
        <c:majorGridlines>
          <c:spPr>
            <a:ln w="9525" cap="flat" cmpd="sng" algn="ctr">
              <a:noFill/>
              <a:round/>
            </a:ln>
            <a:effectLst/>
          </c:spPr>
        </c:majorGridlines>
        <c:title>
          <c:tx>
            <c:strRef>
              <c:f>'[1]Table general'!$W$5</c:f>
              <c:strCache>
                <c:ptCount val="1"/>
                <c:pt idx="0">
                  <c:v>Gini coefficient in 2000–03</c:v>
                </c:pt>
              </c:strCache>
            </c:strRef>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1838368"/>
        <c:crosses val="autoZero"/>
        <c:crossBetween val="midCat"/>
      </c:valAx>
      <c:valAx>
        <c:axId val="381838368"/>
        <c:scaling>
          <c:orientation val="minMax"/>
          <c:max val="0.4"/>
          <c:min val="0.2"/>
        </c:scaling>
        <c:delete val="0"/>
        <c:axPos val="l"/>
        <c:majorGridlines>
          <c:spPr>
            <a:ln w="9525" cap="flat" cmpd="sng" algn="ctr">
              <a:noFill/>
              <a:round/>
            </a:ln>
            <a:effectLst/>
          </c:spPr>
        </c:majorGridlines>
        <c:title>
          <c:tx>
            <c:strRef>
              <c:f>'[1]Table general'!$X$5</c:f>
              <c:strCache>
                <c:ptCount val="1"/>
                <c:pt idx="0">
                  <c:v>Gini coefficient in 2012–14</c:v>
                </c:pt>
              </c:strCache>
            </c:strRef>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1845032"/>
        <c:crosses val="autoZero"/>
        <c:crossBetween val="midCat"/>
        <c:majorUnit val="5.000000000000001E-2"/>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Lbls>
            <c:dLbl>
              <c:idx val="0"/>
              <c:tx>
                <c:rich>
                  <a:bodyPr/>
                  <a:lstStyle/>
                  <a:p>
                    <a:fld id="{46778906-EF34-46FF-9417-CE28019A1DD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F970-44DC-82BD-D6AA52120342}"/>
                </c:ext>
              </c:extLst>
            </c:dLbl>
            <c:dLbl>
              <c:idx val="1"/>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EFE-4CD1-8EAC-35B34FED17E9}"/>
                </c:ext>
              </c:extLst>
            </c:dLbl>
            <c:dLbl>
              <c:idx val="2"/>
              <c:layout>
                <c:manualLayout>
                  <c:x val="-8.2915404174159879E-2"/>
                  <c:y val="1.2866903032688519E-2"/>
                </c:manualLayout>
              </c:layout>
              <c:tx>
                <c:rich>
                  <a:bodyPr/>
                  <a:lstStyle/>
                  <a:p>
                    <a:fld id="{2F97FE97-B958-4A5D-927F-BDDCCCFDBC1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9EFE-4CD1-8EAC-35B34FED17E9}"/>
                </c:ext>
              </c:extLst>
            </c:dLbl>
            <c:dLbl>
              <c:idx val="3"/>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EFE-4CD1-8EAC-35B34FED17E9}"/>
                </c:ext>
              </c:extLst>
            </c:dLbl>
            <c:dLbl>
              <c:idx val="4"/>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EFE-4CD1-8EAC-35B34FED17E9}"/>
                </c:ext>
              </c:extLst>
            </c:dLbl>
            <c:dLbl>
              <c:idx val="5"/>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EFE-4CD1-8EAC-35B34FED17E9}"/>
                </c:ext>
              </c:extLst>
            </c:dLbl>
            <c:dLbl>
              <c:idx val="6"/>
              <c:tx>
                <c:rich>
                  <a:bodyPr/>
                  <a:lstStyle/>
                  <a:p>
                    <a:fld id="{71819046-2D30-48EB-B625-C5F72BF78D0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970-44DC-82BD-D6AA52120342}"/>
                </c:ext>
              </c:extLst>
            </c:dLbl>
            <c:dLbl>
              <c:idx val="7"/>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EFE-4CD1-8EAC-35B34FED17E9}"/>
                </c:ext>
              </c:extLst>
            </c:dLbl>
            <c:dLbl>
              <c:idx val="8"/>
              <c:tx>
                <c:rich>
                  <a:bodyPr/>
                  <a:lstStyle/>
                  <a:p>
                    <a:fld id="{7EB6E787-1B49-4E27-8612-7240E439C46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F970-44DC-82BD-D6AA52120342}"/>
                </c:ext>
              </c:extLst>
            </c:dLbl>
            <c:dLbl>
              <c:idx val="9"/>
              <c:layout>
                <c:manualLayout>
                  <c:x val="-3.2096285486771549E-2"/>
                  <c:y val="2.8950531823549168E-2"/>
                </c:manualLayout>
              </c:layout>
              <c:tx>
                <c:rich>
                  <a:bodyPr/>
                  <a:lstStyle/>
                  <a:p>
                    <a:fld id="{88D9B1C0-5174-4373-A5D2-EC2C81B56F2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9EFE-4CD1-8EAC-35B34FED17E9}"/>
                </c:ext>
              </c:extLst>
            </c:dLbl>
            <c:dLbl>
              <c:idx val="10"/>
              <c:layout>
                <c:manualLayout>
                  <c:x val="-4.4894784627395712E-2"/>
                  <c:y val="-3.6968284097166397E-2"/>
                </c:manualLayout>
              </c:layout>
              <c:tx>
                <c:rich>
                  <a:bodyPr/>
                  <a:lstStyle/>
                  <a:p>
                    <a:fld id="{860B4929-8EA5-493A-82EF-969273389F2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9EFE-4CD1-8EAC-35B34FED17E9}"/>
                </c:ext>
              </c:extLst>
            </c:dLbl>
            <c:dLbl>
              <c:idx val="11"/>
              <c:tx>
                <c:rich>
                  <a:bodyPr/>
                  <a:lstStyle/>
                  <a:p>
                    <a:fld id="{FC312E9D-A489-4DB0-A58F-EC45A3AFFB6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970-44DC-82BD-D6AA52120342}"/>
                </c:ext>
              </c:extLst>
            </c:dLbl>
            <c:dLbl>
              <c:idx val="12"/>
              <c:tx>
                <c:rich>
                  <a:bodyPr/>
                  <a:lstStyle/>
                  <a:p>
                    <a:fld id="{FFA5937E-3651-497A-B2D0-06991585E6D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F970-44DC-82BD-D6AA52120342}"/>
                </c:ext>
              </c:extLst>
            </c:dLbl>
            <c:dLbl>
              <c:idx val="13"/>
              <c:tx>
                <c:rich>
                  <a:bodyPr/>
                  <a:lstStyle/>
                  <a:p>
                    <a:fld id="{204F8B3E-2AE1-428E-B786-E7ED7340313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970-44DC-82BD-D6AA52120342}"/>
                </c:ext>
              </c:extLst>
            </c:dLbl>
            <c:dLbl>
              <c:idx val="14"/>
              <c:layout>
                <c:manualLayout>
                  <c:x val="-3.4770975944002511E-2"/>
                  <c:y val="2.8950531823549168E-2"/>
                </c:manualLayout>
              </c:layout>
              <c:tx>
                <c:rich>
                  <a:bodyPr/>
                  <a:lstStyle/>
                  <a:p>
                    <a:fld id="{FE864024-D643-4FBE-91E9-E0A81E94B52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E-9EFE-4CD1-8EAC-35B34FED17E9}"/>
                </c:ext>
              </c:extLst>
            </c:dLbl>
            <c:dLbl>
              <c:idx val="15"/>
              <c:tx>
                <c:rich>
                  <a:bodyPr/>
                  <a:lstStyle/>
                  <a:p>
                    <a:fld id="{171EB00C-B39A-4CAC-856F-DF39A8CC8FB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F970-44DC-82BD-D6AA52120342}"/>
                </c:ext>
              </c:extLst>
            </c:dLbl>
            <c:dLbl>
              <c:idx val="16"/>
              <c:layout>
                <c:manualLayout>
                  <c:x val="-4.3243215921442445E-2"/>
                  <c:y val="-3.0534832580822135E-2"/>
                </c:manualLayout>
              </c:layout>
              <c:tx>
                <c:rich>
                  <a:bodyPr/>
                  <a:lstStyle/>
                  <a:p>
                    <a:fld id="{5E83C9BD-3620-4ECB-963D-DBDC51D71ED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0-9EFE-4CD1-8EAC-35B34FED17E9}"/>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Gini!$W$34:$W$50</c:f>
              <c:numCache>
                <c:formatCode>0.00</c:formatCode>
                <c:ptCount val="17"/>
                <c:pt idx="0">
                  <c:v>0.317389794</c:v>
                </c:pt>
                <c:pt idx="1">
                  <c:v>0.29966449000000001</c:v>
                </c:pt>
                <c:pt idx="2">
                  <c:v>0.28953855499999998</c:v>
                </c:pt>
                <c:pt idx="3">
                  <c:v>0.34263871600000001</c:v>
                </c:pt>
                <c:pt idx="4">
                  <c:v>#N/A</c:v>
                </c:pt>
                <c:pt idx="5">
                  <c:v>#N/A</c:v>
                </c:pt>
                <c:pt idx="6">
                  <c:v>0.35364360299999997</c:v>
                </c:pt>
                <c:pt idx="7">
                  <c:v>0.17363632500000001</c:v>
                </c:pt>
                <c:pt idx="8">
                  <c:v>0.40478112100000002</c:v>
                </c:pt>
                <c:pt idx="9">
                  <c:v>0.353902614</c:v>
                </c:pt>
                <c:pt idx="10">
                  <c:v>0.30838812199999999</c:v>
                </c:pt>
                <c:pt idx="11">
                  <c:v>0.32722691399999998</c:v>
                </c:pt>
                <c:pt idx="12">
                  <c:v>0.37092829199999999</c:v>
                </c:pt>
                <c:pt idx="13">
                  <c:v>0.41396379100000003</c:v>
                </c:pt>
                <c:pt idx="14">
                  <c:v>0.31167483200000001</c:v>
                </c:pt>
                <c:pt idx="15">
                  <c:v>0.36425691700000001</c:v>
                </c:pt>
                <c:pt idx="16">
                  <c:v>0.29045695399999999</c:v>
                </c:pt>
              </c:numCache>
            </c:numRef>
          </c:xVal>
          <c:yVal>
            <c:numRef>
              <c:f>Gini!$X$34:$X$50</c:f>
              <c:numCache>
                <c:formatCode>0.00</c:formatCode>
                <c:ptCount val="17"/>
                <c:pt idx="0">
                  <c:v>0.289604841</c:v>
                </c:pt>
                <c:pt idx="1">
                  <c:v>#N/A</c:v>
                </c:pt>
                <c:pt idx="2">
                  <c:v>0.267093992</c:v>
                </c:pt>
                <c:pt idx="3">
                  <c:v>#N/A</c:v>
                </c:pt>
                <c:pt idx="4">
                  <c:v>0.31926338399999998</c:v>
                </c:pt>
                <c:pt idx="5">
                  <c:v>0.39737002799999999</c:v>
                </c:pt>
                <c:pt idx="6">
                  <c:v>0.314832903</c:v>
                </c:pt>
                <c:pt idx="7">
                  <c:v>#N/A</c:v>
                </c:pt>
                <c:pt idx="8">
                  <c:v>0.40093445599999999</c:v>
                </c:pt>
                <c:pt idx="9">
                  <c:v>0.26333801699999998</c:v>
                </c:pt>
                <c:pt idx="10">
                  <c:v>0.26819003600000002</c:v>
                </c:pt>
                <c:pt idx="11">
                  <c:v>0.30758180800000001</c:v>
                </c:pt>
                <c:pt idx="12">
                  <c:v>0.41589315900000001</c:v>
                </c:pt>
                <c:pt idx="13">
                  <c:v>0.41236561199999999</c:v>
                </c:pt>
                <c:pt idx="14">
                  <c:v>0.27176667799999998</c:v>
                </c:pt>
                <c:pt idx="15">
                  <c:v>0.26833852600000002</c:v>
                </c:pt>
                <c:pt idx="16">
                  <c:v>0.24086776700000001</c:v>
                </c:pt>
              </c:numCache>
            </c:numRef>
          </c:yVal>
          <c:smooth val="0"/>
          <c:extLst>
            <c:ext xmlns:c15="http://schemas.microsoft.com/office/drawing/2012/chart" uri="{02D57815-91ED-43cb-92C2-25804820EDAC}">
              <c15:datalabelsRange>
                <c15:f>Gini!$F$34:$F$50</c15:f>
                <c15:dlblRangeCache>
                  <c:ptCount val="17"/>
                  <c:pt idx="0">
                    <c:v>ALB</c:v>
                  </c:pt>
                  <c:pt idx="1">
                    <c:v>BIH</c:v>
                  </c:pt>
                  <c:pt idx="2">
                    <c:v>KSV</c:v>
                  </c:pt>
                  <c:pt idx="3">
                    <c:v>MKD</c:v>
                  </c:pt>
                  <c:pt idx="4">
                    <c:v>MNE</c:v>
                  </c:pt>
                  <c:pt idx="5">
                    <c:v>SRB</c:v>
                  </c:pt>
                  <c:pt idx="6">
                    <c:v>ARM</c:v>
                  </c:pt>
                  <c:pt idx="7">
                    <c:v>AZE</c:v>
                  </c:pt>
                  <c:pt idx="8">
                    <c:v>GEO</c:v>
                  </c:pt>
                  <c:pt idx="9">
                    <c:v>KAZ</c:v>
                  </c:pt>
                  <c:pt idx="10">
                    <c:v>KGZ</c:v>
                  </c:pt>
                  <c:pt idx="11">
                    <c:v>TJK</c:v>
                  </c:pt>
                  <c:pt idx="12">
                    <c:v>RUS</c:v>
                  </c:pt>
                  <c:pt idx="13">
                    <c:v>TUR</c:v>
                  </c:pt>
                  <c:pt idx="14">
                    <c:v>BLR</c:v>
                  </c:pt>
                  <c:pt idx="15">
                    <c:v>MDA</c:v>
                  </c:pt>
                  <c:pt idx="16">
                    <c:v>UKR</c:v>
                  </c:pt>
                </c15:dlblRangeCache>
              </c15:datalabelsRange>
            </c:ext>
            <c:ext xmlns:c16="http://schemas.microsoft.com/office/drawing/2014/chart" uri="{C3380CC4-5D6E-409C-BE32-E72D297353CC}">
              <c16:uniqueId val="{00000011-9EFE-4CD1-8EAC-35B34FED17E9}"/>
            </c:ext>
          </c:extLst>
        </c:ser>
        <c:ser>
          <c:idx val="1"/>
          <c:order val="1"/>
          <c:spPr>
            <a:ln w="25400" cap="rnd">
              <a:noFill/>
              <a:round/>
            </a:ln>
            <a:effectLst/>
          </c:spPr>
          <c:marker>
            <c:symbol val="none"/>
          </c:marker>
          <c:trendline>
            <c:spPr>
              <a:ln w="6350" cap="rnd">
                <a:solidFill>
                  <a:schemeClr val="tx1">
                    <a:lumMod val="65000"/>
                    <a:lumOff val="35000"/>
                  </a:schemeClr>
                </a:solidFill>
                <a:prstDash val="solid"/>
              </a:ln>
              <a:effectLst/>
            </c:spPr>
            <c:trendlineType val="linear"/>
            <c:dispRSqr val="0"/>
            <c:dispEq val="0"/>
          </c:trendline>
          <c:xVal>
            <c:numLit>
              <c:formatCode>General</c:formatCode>
              <c:ptCount val="2"/>
              <c:pt idx="0">
                <c:v>0.05</c:v>
              </c:pt>
              <c:pt idx="1">
                <c:v>0.4</c:v>
              </c:pt>
            </c:numLit>
          </c:xVal>
          <c:yVal>
            <c:numLit>
              <c:formatCode>General</c:formatCode>
              <c:ptCount val="2"/>
              <c:pt idx="0">
                <c:v>0.05</c:v>
              </c:pt>
              <c:pt idx="1">
                <c:v>0.4</c:v>
              </c:pt>
            </c:numLit>
          </c:yVal>
          <c:smooth val="0"/>
          <c:extLst>
            <c:ext xmlns:c16="http://schemas.microsoft.com/office/drawing/2014/chart" uri="{C3380CC4-5D6E-409C-BE32-E72D297353CC}">
              <c16:uniqueId val="{00000013-9EFE-4CD1-8EAC-35B34FED17E9}"/>
            </c:ext>
          </c:extLst>
        </c:ser>
        <c:dLbls>
          <c:showLegendKey val="0"/>
          <c:showVal val="0"/>
          <c:showCatName val="0"/>
          <c:showSerName val="0"/>
          <c:showPercent val="0"/>
          <c:showBubbleSize val="0"/>
        </c:dLbls>
        <c:axId val="381839544"/>
        <c:axId val="381839936"/>
      </c:scatterChart>
      <c:valAx>
        <c:axId val="381839544"/>
        <c:scaling>
          <c:orientation val="minMax"/>
          <c:min val="0.2"/>
        </c:scaling>
        <c:delete val="0"/>
        <c:axPos val="b"/>
        <c:majorGridlines>
          <c:spPr>
            <a:ln w="9525" cap="flat" cmpd="sng" algn="ctr">
              <a:noFill/>
              <a:round/>
            </a:ln>
            <a:effectLst/>
          </c:spPr>
        </c:majorGridlines>
        <c:title>
          <c:tx>
            <c:strRef>
              <c:f>'[1]Table general'!$W$5</c:f>
              <c:strCache>
                <c:ptCount val="1"/>
                <c:pt idx="0">
                  <c:v>Gini coefficient in 2000–03</c:v>
                </c:pt>
              </c:strCache>
            </c:strRef>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1839936"/>
        <c:crosses val="autoZero"/>
        <c:crossBetween val="midCat"/>
      </c:valAx>
      <c:valAx>
        <c:axId val="381839936"/>
        <c:scaling>
          <c:orientation val="minMax"/>
          <c:min val="0.2"/>
        </c:scaling>
        <c:delete val="0"/>
        <c:axPos val="l"/>
        <c:majorGridlines>
          <c:spPr>
            <a:ln w="9525" cap="flat" cmpd="sng" algn="ctr">
              <a:noFill/>
              <a:round/>
            </a:ln>
            <a:effectLst/>
          </c:spPr>
        </c:majorGridlines>
        <c:title>
          <c:tx>
            <c:strRef>
              <c:f>'[1]Table general'!$X$5</c:f>
              <c:strCache>
                <c:ptCount val="1"/>
                <c:pt idx="0">
                  <c:v>Gini coefficient in 2012–14</c:v>
                </c:pt>
              </c:strCache>
            </c:strRef>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1839544"/>
        <c:crosses val="autoZero"/>
        <c:crossBetween val="midCat"/>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Change in employment shares, </a:t>
            </a:r>
            <a:br>
              <a:rPr lang="en-US" dirty="0"/>
            </a:br>
            <a:r>
              <a:rPr lang="en-US" dirty="0"/>
              <a:t>by occupation category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Sheet1!$A$10</c:f>
              <c:strCache>
                <c:ptCount val="1"/>
                <c:pt idx="0">
                  <c:v>Non Routine, Manual</c:v>
                </c:pt>
              </c:strCache>
            </c:strRef>
          </c:tx>
          <c:spPr>
            <a:solidFill>
              <a:schemeClr val="accent1"/>
            </a:solidFill>
            <a:ln>
              <a:noFill/>
            </a:ln>
            <a:effectLst/>
          </c:spPr>
          <c:invertIfNegative val="0"/>
          <c:cat>
            <c:multiLvlStrRef>
              <c:f>Sheet1!$B$3:$D$4</c:f>
              <c:multiLvlStrCache>
                <c:ptCount val="3"/>
                <c:lvl>
                  <c:pt idx="0">
                    <c:v>Germany</c:v>
                  </c:pt>
                  <c:pt idx="1">
                    <c:v>Poland</c:v>
                  </c:pt>
                  <c:pt idx="2">
                    <c:v>Spain</c:v>
                  </c:pt>
                </c:lvl>
                <c:lvl>
                  <c:pt idx="0">
                    <c:v>1994-2013</c:v>
                  </c:pt>
                  <c:pt idx="1">
                    <c:v>1992-2013</c:v>
                  </c:pt>
                  <c:pt idx="2">
                    <c:v>1990-2013</c:v>
                  </c:pt>
                </c:lvl>
              </c:multiLvlStrCache>
            </c:multiLvlStrRef>
          </c:cat>
          <c:val>
            <c:numRef>
              <c:f>Sheet1!$B$10:$D$10</c:f>
              <c:numCache>
                <c:formatCode>General</c:formatCode>
                <c:ptCount val="3"/>
                <c:pt idx="0">
                  <c:v>1.6449827757631208E-2</c:v>
                </c:pt>
                <c:pt idx="1">
                  <c:v>0.11968975377706717</c:v>
                </c:pt>
                <c:pt idx="2">
                  <c:v>-4.1772986518046784E-2</c:v>
                </c:pt>
              </c:numCache>
            </c:numRef>
          </c:val>
          <c:extLst>
            <c:ext xmlns:c16="http://schemas.microsoft.com/office/drawing/2014/chart" uri="{C3380CC4-5D6E-409C-BE32-E72D297353CC}">
              <c16:uniqueId val="{00000000-5A12-4B50-B318-D59F04A901B2}"/>
            </c:ext>
          </c:extLst>
        </c:ser>
        <c:ser>
          <c:idx val="1"/>
          <c:order val="1"/>
          <c:tx>
            <c:strRef>
              <c:f>Sheet1!$A$11</c:f>
              <c:strCache>
                <c:ptCount val="1"/>
                <c:pt idx="0">
                  <c:v>Routine</c:v>
                </c:pt>
              </c:strCache>
            </c:strRef>
          </c:tx>
          <c:spPr>
            <a:solidFill>
              <a:schemeClr val="accent2"/>
            </a:solidFill>
            <a:ln>
              <a:noFill/>
            </a:ln>
            <a:effectLst/>
          </c:spPr>
          <c:invertIfNegative val="0"/>
          <c:cat>
            <c:multiLvlStrRef>
              <c:f>Sheet1!$B$3:$D$4</c:f>
              <c:multiLvlStrCache>
                <c:ptCount val="3"/>
                <c:lvl>
                  <c:pt idx="0">
                    <c:v>Germany</c:v>
                  </c:pt>
                  <c:pt idx="1">
                    <c:v>Poland</c:v>
                  </c:pt>
                  <c:pt idx="2">
                    <c:v>Spain</c:v>
                  </c:pt>
                </c:lvl>
                <c:lvl>
                  <c:pt idx="0">
                    <c:v>1994-2013</c:v>
                  </c:pt>
                  <c:pt idx="1">
                    <c:v>1992-2013</c:v>
                  </c:pt>
                  <c:pt idx="2">
                    <c:v>1990-2013</c:v>
                  </c:pt>
                </c:lvl>
              </c:multiLvlStrCache>
            </c:multiLvlStrRef>
          </c:cat>
          <c:val>
            <c:numRef>
              <c:f>Sheet1!$B$11:$D$11</c:f>
              <c:numCache>
                <c:formatCode>General</c:formatCode>
                <c:ptCount val="3"/>
                <c:pt idx="0">
                  <c:v>-8.5054869390933707E-2</c:v>
                </c:pt>
                <c:pt idx="1">
                  <c:v>-0.27572722399215721</c:v>
                </c:pt>
                <c:pt idx="2">
                  <c:v>-0.10537021839488137</c:v>
                </c:pt>
              </c:numCache>
            </c:numRef>
          </c:val>
          <c:extLst>
            <c:ext xmlns:c16="http://schemas.microsoft.com/office/drawing/2014/chart" uri="{C3380CC4-5D6E-409C-BE32-E72D297353CC}">
              <c16:uniqueId val="{00000001-5A12-4B50-B318-D59F04A901B2}"/>
            </c:ext>
          </c:extLst>
        </c:ser>
        <c:ser>
          <c:idx val="2"/>
          <c:order val="2"/>
          <c:tx>
            <c:strRef>
              <c:f>Sheet1!$A$12</c:f>
              <c:strCache>
                <c:ptCount val="1"/>
                <c:pt idx="0">
                  <c:v>Non Routine, Cognitive</c:v>
                </c:pt>
              </c:strCache>
            </c:strRef>
          </c:tx>
          <c:spPr>
            <a:solidFill>
              <a:schemeClr val="accent3"/>
            </a:solidFill>
            <a:ln>
              <a:noFill/>
            </a:ln>
            <a:effectLst/>
          </c:spPr>
          <c:invertIfNegative val="0"/>
          <c:cat>
            <c:multiLvlStrRef>
              <c:f>Sheet1!$B$3:$D$4</c:f>
              <c:multiLvlStrCache>
                <c:ptCount val="3"/>
                <c:lvl>
                  <c:pt idx="0">
                    <c:v>Germany</c:v>
                  </c:pt>
                  <c:pt idx="1">
                    <c:v>Poland</c:v>
                  </c:pt>
                  <c:pt idx="2">
                    <c:v>Spain</c:v>
                  </c:pt>
                </c:lvl>
                <c:lvl>
                  <c:pt idx="0">
                    <c:v>1994-2013</c:v>
                  </c:pt>
                  <c:pt idx="1">
                    <c:v>1992-2013</c:v>
                  </c:pt>
                  <c:pt idx="2">
                    <c:v>1990-2013</c:v>
                  </c:pt>
                </c:lvl>
              </c:multiLvlStrCache>
            </c:multiLvlStrRef>
          </c:cat>
          <c:val>
            <c:numRef>
              <c:f>Sheet1!$B$12:$D$12</c:f>
              <c:numCache>
                <c:formatCode>General</c:formatCode>
                <c:ptCount val="3"/>
                <c:pt idx="0">
                  <c:v>6.8605041633302499E-2</c:v>
                </c:pt>
                <c:pt idx="1">
                  <c:v>0.15603747021509007</c:v>
                </c:pt>
                <c:pt idx="2">
                  <c:v>0.14714320491292807</c:v>
                </c:pt>
              </c:numCache>
            </c:numRef>
          </c:val>
          <c:extLst>
            <c:ext xmlns:c16="http://schemas.microsoft.com/office/drawing/2014/chart" uri="{C3380CC4-5D6E-409C-BE32-E72D297353CC}">
              <c16:uniqueId val="{00000002-5A12-4B50-B318-D59F04A901B2}"/>
            </c:ext>
          </c:extLst>
        </c:ser>
        <c:dLbls>
          <c:showLegendKey val="0"/>
          <c:showVal val="0"/>
          <c:showCatName val="0"/>
          <c:showSerName val="0"/>
          <c:showPercent val="0"/>
          <c:showBubbleSize val="0"/>
        </c:dLbls>
        <c:gapWidth val="75"/>
        <c:overlap val="-25"/>
        <c:axId val="381845424"/>
        <c:axId val="381841112"/>
      </c:barChart>
      <c:catAx>
        <c:axId val="381845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381841112"/>
        <c:crosses val="autoZero"/>
        <c:auto val="1"/>
        <c:lblAlgn val="ctr"/>
        <c:lblOffset val="100"/>
        <c:noMultiLvlLbl val="0"/>
      </c:catAx>
      <c:valAx>
        <c:axId val="38184111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percentage points of regular employees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1845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Change in employment shares,</a:t>
            </a:r>
            <a:br>
              <a:rPr lang="en-US" dirty="0"/>
            </a:br>
            <a:r>
              <a:rPr lang="en-US" dirty="0"/>
              <a:t> by occupation category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3481171996357"/>
          <c:y val="0.13697070362409247"/>
          <c:w val="0.86212187762244008"/>
          <c:h val="0.74755147748819495"/>
        </c:manualLayout>
      </c:layout>
      <c:barChart>
        <c:barDir val="col"/>
        <c:grouping val="clustered"/>
        <c:varyColors val="0"/>
        <c:ser>
          <c:idx val="0"/>
          <c:order val="0"/>
          <c:tx>
            <c:strRef>
              <c:f>Sheet1!$A$10</c:f>
              <c:strCache>
                <c:ptCount val="1"/>
                <c:pt idx="0">
                  <c:v>Non Routine, Manual</c:v>
                </c:pt>
              </c:strCache>
            </c:strRef>
          </c:tx>
          <c:spPr>
            <a:solidFill>
              <a:schemeClr val="accent1"/>
            </a:solidFill>
            <a:ln>
              <a:noFill/>
            </a:ln>
            <a:effectLst/>
          </c:spPr>
          <c:invertIfNegative val="0"/>
          <c:cat>
            <c:multiLvlStrRef>
              <c:f>Sheet1!$E$3:$H$4</c:f>
              <c:multiLvlStrCache>
                <c:ptCount val="4"/>
                <c:lvl>
                  <c:pt idx="0">
                    <c:v>Georgia</c:v>
                  </c:pt>
                  <c:pt idx="1">
                    <c:v>Kyrgyz</c:v>
                  </c:pt>
                  <c:pt idx="2">
                    <c:v>Russia</c:v>
                  </c:pt>
                  <c:pt idx="3">
                    <c:v>Turkey</c:v>
                  </c:pt>
                </c:lvl>
                <c:lvl>
                  <c:pt idx="0">
                    <c:v>2002-2015</c:v>
                  </c:pt>
                  <c:pt idx="1">
                    <c:v>2004-2014</c:v>
                  </c:pt>
                  <c:pt idx="2">
                    <c:v>1994-2014</c:v>
                  </c:pt>
                  <c:pt idx="3">
                    <c:v>2003-2013</c:v>
                  </c:pt>
                </c:lvl>
              </c:multiLvlStrCache>
            </c:multiLvlStrRef>
          </c:cat>
          <c:val>
            <c:numRef>
              <c:f>Sheet1!$E$10:$H$10</c:f>
              <c:numCache>
                <c:formatCode>General</c:formatCode>
                <c:ptCount val="4"/>
                <c:pt idx="0">
                  <c:v>1.5284887183708462E-2</c:v>
                </c:pt>
                <c:pt idx="1">
                  <c:v>2.8158778025771158E-2</c:v>
                </c:pt>
                <c:pt idx="2">
                  <c:v>1.9086163420848901E-3</c:v>
                </c:pt>
                <c:pt idx="3">
                  <c:v>-1.058280312410631E-2</c:v>
                </c:pt>
              </c:numCache>
            </c:numRef>
          </c:val>
          <c:extLst>
            <c:ext xmlns:c16="http://schemas.microsoft.com/office/drawing/2014/chart" uri="{C3380CC4-5D6E-409C-BE32-E72D297353CC}">
              <c16:uniqueId val="{00000000-E3D7-464A-B500-76D773ED7947}"/>
            </c:ext>
          </c:extLst>
        </c:ser>
        <c:ser>
          <c:idx val="1"/>
          <c:order val="1"/>
          <c:tx>
            <c:strRef>
              <c:f>Sheet1!$A$11</c:f>
              <c:strCache>
                <c:ptCount val="1"/>
                <c:pt idx="0">
                  <c:v>Routine</c:v>
                </c:pt>
              </c:strCache>
            </c:strRef>
          </c:tx>
          <c:spPr>
            <a:solidFill>
              <a:schemeClr val="accent2"/>
            </a:solidFill>
            <a:ln>
              <a:noFill/>
            </a:ln>
            <a:effectLst/>
          </c:spPr>
          <c:invertIfNegative val="0"/>
          <c:cat>
            <c:multiLvlStrRef>
              <c:f>Sheet1!$E$3:$H$4</c:f>
              <c:multiLvlStrCache>
                <c:ptCount val="4"/>
                <c:lvl>
                  <c:pt idx="0">
                    <c:v>Georgia</c:v>
                  </c:pt>
                  <c:pt idx="1">
                    <c:v>Kyrgyz</c:v>
                  </c:pt>
                  <c:pt idx="2">
                    <c:v>Russia</c:v>
                  </c:pt>
                  <c:pt idx="3">
                    <c:v>Turkey</c:v>
                  </c:pt>
                </c:lvl>
                <c:lvl>
                  <c:pt idx="0">
                    <c:v>2002-2015</c:v>
                  </c:pt>
                  <c:pt idx="1">
                    <c:v>2004-2014</c:v>
                  </c:pt>
                  <c:pt idx="2">
                    <c:v>1994-2014</c:v>
                  </c:pt>
                  <c:pt idx="3">
                    <c:v>2003-2013</c:v>
                  </c:pt>
                </c:lvl>
              </c:multiLvlStrCache>
            </c:multiLvlStrRef>
          </c:cat>
          <c:val>
            <c:numRef>
              <c:f>Sheet1!$E$11:$H$11</c:f>
              <c:numCache>
                <c:formatCode>General</c:formatCode>
                <c:ptCount val="4"/>
                <c:pt idx="0">
                  <c:v>4.1052782541638466E-3</c:v>
                </c:pt>
                <c:pt idx="1">
                  <c:v>1.2994533513942086E-2</c:v>
                </c:pt>
                <c:pt idx="2">
                  <c:v>2.3520496257631363E-2</c:v>
                </c:pt>
                <c:pt idx="3">
                  <c:v>7.3305803024891203E-3</c:v>
                </c:pt>
              </c:numCache>
            </c:numRef>
          </c:val>
          <c:extLst>
            <c:ext xmlns:c16="http://schemas.microsoft.com/office/drawing/2014/chart" uri="{C3380CC4-5D6E-409C-BE32-E72D297353CC}">
              <c16:uniqueId val="{00000001-E3D7-464A-B500-76D773ED7947}"/>
            </c:ext>
          </c:extLst>
        </c:ser>
        <c:ser>
          <c:idx val="2"/>
          <c:order val="2"/>
          <c:tx>
            <c:strRef>
              <c:f>Sheet1!$A$12</c:f>
              <c:strCache>
                <c:ptCount val="1"/>
                <c:pt idx="0">
                  <c:v>Non Routine, Cognitive</c:v>
                </c:pt>
              </c:strCache>
            </c:strRef>
          </c:tx>
          <c:spPr>
            <a:solidFill>
              <a:schemeClr val="accent3"/>
            </a:solidFill>
            <a:ln>
              <a:noFill/>
            </a:ln>
            <a:effectLst/>
          </c:spPr>
          <c:invertIfNegative val="0"/>
          <c:cat>
            <c:multiLvlStrRef>
              <c:f>Sheet1!$E$3:$H$4</c:f>
              <c:multiLvlStrCache>
                <c:ptCount val="4"/>
                <c:lvl>
                  <c:pt idx="0">
                    <c:v>Georgia</c:v>
                  </c:pt>
                  <c:pt idx="1">
                    <c:v>Kyrgyz</c:v>
                  </c:pt>
                  <c:pt idx="2">
                    <c:v>Russia</c:v>
                  </c:pt>
                  <c:pt idx="3">
                    <c:v>Turkey</c:v>
                  </c:pt>
                </c:lvl>
                <c:lvl>
                  <c:pt idx="0">
                    <c:v>2002-2015</c:v>
                  </c:pt>
                  <c:pt idx="1">
                    <c:v>2004-2014</c:v>
                  </c:pt>
                  <c:pt idx="2">
                    <c:v>1994-2014</c:v>
                  </c:pt>
                  <c:pt idx="3">
                    <c:v>2003-2013</c:v>
                  </c:pt>
                </c:lvl>
              </c:multiLvlStrCache>
            </c:multiLvlStrRef>
          </c:cat>
          <c:val>
            <c:numRef>
              <c:f>Sheet1!$E$12:$H$12</c:f>
              <c:numCache>
                <c:formatCode>General</c:formatCode>
                <c:ptCount val="4"/>
                <c:pt idx="0">
                  <c:v>-1.9390165437872253E-2</c:v>
                </c:pt>
                <c:pt idx="1">
                  <c:v>-4.1153311539713244E-2</c:v>
                </c:pt>
                <c:pt idx="2">
                  <c:v>-2.5429112599716142E-2</c:v>
                </c:pt>
                <c:pt idx="3">
                  <c:v>3.2522228216171345E-3</c:v>
                </c:pt>
              </c:numCache>
            </c:numRef>
          </c:val>
          <c:extLst>
            <c:ext xmlns:c16="http://schemas.microsoft.com/office/drawing/2014/chart" uri="{C3380CC4-5D6E-409C-BE32-E72D297353CC}">
              <c16:uniqueId val="{00000002-E3D7-464A-B500-76D773ED7947}"/>
            </c:ext>
          </c:extLst>
        </c:ser>
        <c:dLbls>
          <c:showLegendKey val="0"/>
          <c:showVal val="0"/>
          <c:showCatName val="0"/>
          <c:showSerName val="0"/>
          <c:showPercent val="0"/>
          <c:showBubbleSize val="0"/>
        </c:dLbls>
        <c:gapWidth val="75"/>
        <c:overlap val="-25"/>
        <c:axId val="381846208"/>
        <c:axId val="381847776"/>
      </c:barChart>
      <c:catAx>
        <c:axId val="381846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381847776"/>
        <c:crosses val="autoZero"/>
        <c:auto val="1"/>
        <c:lblAlgn val="ctr"/>
        <c:lblOffset val="100"/>
        <c:noMultiLvlLbl val="0"/>
      </c:catAx>
      <c:valAx>
        <c:axId val="381847776"/>
        <c:scaling>
          <c:orientation val="minMax"/>
          <c:max val="7.0000000000000007E-2"/>
          <c:min val="-9.0000000000000024E-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percentage</a:t>
                </a:r>
                <a:r>
                  <a:rPr lang="en-US" baseline="0"/>
                  <a:t> points</a:t>
                </a:r>
                <a:r>
                  <a:rPr lang="en-US"/>
                  <a:t> of regular employees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1846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6664965490425E-2"/>
          <c:y val="2.8017829132305199E-2"/>
          <c:w val="0.93681065908428096"/>
          <c:h val="0.613523356309433"/>
        </c:manualLayout>
      </c:layout>
      <c:barChart>
        <c:barDir val="col"/>
        <c:grouping val="stacked"/>
        <c:varyColors val="0"/>
        <c:ser>
          <c:idx val="0"/>
          <c:order val="0"/>
          <c:tx>
            <c:strRef>
              <c:f>'Chart education (presentation1)'!$C$218</c:f>
              <c:strCache>
                <c:ptCount val="1"/>
                <c:pt idx="0">
                  <c:v>Parental background (older cohort)</c:v>
                </c:pt>
              </c:strCache>
            </c:strRef>
          </c:tx>
          <c:spPr>
            <a:solidFill>
              <a:schemeClr val="accent2"/>
            </a:solidFill>
          </c:spPr>
          <c:invertIfNegative val="0"/>
          <c:cat>
            <c:strRef>
              <c:f>'Chart education (presentation1)'!$A$219:$A$253</c:f>
              <c:strCache>
                <c:ptCount val="35"/>
                <c:pt idx="0">
                  <c:v>Bulgaria</c:v>
                </c:pt>
                <c:pt idx="1">
                  <c:v>Georgia</c:v>
                </c:pt>
                <c:pt idx="2">
                  <c:v>Lithuania</c:v>
                </c:pt>
                <c:pt idx="3">
                  <c:v>Moldova</c:v>
                </c:pt>
                <c:pt idx="4">
                  <c:v>Kazakhstan</c:v>
                </c:pt>
                <c:pt idx="5">
                  <c:v>Greece</c:v>
                </c:pt>
                <c:pt idx="6">
                  <c:v>Cyprus</c:v>
                </c:pt>
                <c:pt idx="7">
                  <c:v>Mongolia</c:v>
                </c:pt>
                <c:pt idx="8">
                  <c:v>FYR Macedonia</c:v>
                </c:pt>
                <c:pt idx="9">
                  <c:v>Romania</c:v>
                </c:pt>
                <c:pt idx="10">
                  <c:v>Albania</c:v>
                </c:pt>
                <c:pt idx="11">
                  <c:v>Belarus</c:v>
                </c:pt>
                <c:pt idx="12">
                  <c:v>Ukraine</c:v>
                </c:pt>
                <c:pt idx="13">
                  <c:v>Azerbaijan</c:v>
                </c:pt>
                <c:pt idx="14">
                  <c:v>Armenia</c:v>
                </c:pt>
                <c:pt idx="15">
                  <c:v>Kyrgyz Rep.</c:v>
                </c:pt>
                <c:pt idx="16">
                  <c:v>Hungary</c:v>
                </c:pt>
                <c:pt idx="17">
                  <c:v>Turkey</c:v>
                </c:pt>
                <c:pt idx="18">
                  <c:v>Tajikistan</c:v>
                </c:pt>
                <c:pt idx="19">
                  <c:v>Bosnia &amp; Herz.</c:v>
                </c:pt>
                <c:pt idx="20">
                  <c:v>Estonia</c:v>
                </c:pt>
                <c:pt idx="21">
                  <c:v>Kosovo</c:v>
                </c:pt>
                <c:pt idx="22">
                  <c:v>Montenegro</c:v>
                </c:pt>
                <c:pt idx="23">
                  <c:v>Uzbekistan</c:v>
                </c:pt>
                <c:pt idx="24">
                  <c:v>Czech Rep.</c:v>
                </c:pt>
                <c:pt idx="25">
                  <c:v>Serbia</c:v>
                </c:pt>
                <c:pt idx="26">
                  <c:v>Slovak Rep.</c:v>
                </c:pt>
                <c:pt idx="28">
                  <c:v>Russia</c:v>
                </c:pt>
                <c:pt idx="29">
                  <c:v>Latvia</c:v>
                </c:pt>
                <c:pt idx="30">
                  <c:v>Croatia</c:v>
                </c:pt>
                <c:pt idx="31">
                  <c:v>Italy</c:v>
                </c:pt>
                <c:pt idx="32">
                  <c:v>Germany</c:v>
                </c:pt>
                <c:pt idx="33">
                  <c:v>Poland</c:v>
                </c:pt>
                <c:pt idx="34">
                  <c:v>Slovenia</c:v>
                </c:pt>
              </c:strCache>
            </c:strRef>
          </c:cat>
          <c:val>
            <c:numRef>
              <c:f>'Chart education (presentation1)'!$C$219:$C$253</c:f>
              <c:numCache>
                <c:formatCode>General</c:formatCode>
                <c:ptCount val="35"/>
                <c:pt idx="0">
                  <c:v>0.23842591419816</c:v>
                </c:pt>
                <c:pt idx="1">
                  <c:v>0.249061118811369</c:v>
                </c:pt>
                <c:pt idx="2">
                  <c:v>0.23341153189539901</c:v>
                </c:pt>
                <c:pt idx="3">
                  <c:v>0.17096681520342799</c:v>
                </c:pt>
                <c:pt idx="4">
                  <c:v>0.22724298387765901</c:v>
                </c:pt>
                <c:pt idx="5">
                  <c:v>0.25741855800151803</c:v>
                </c:pt>
                <c:pt idx="6">
                  <c:v>0.16580828279256801</c:v>
                </c:pt>
                <c:pt idx="7">
                  <c:v>0.13634323887527</c:v>
                </c:pt>
                <c:pt idx="8">
                  <c:v>0.16430261172354199</c:v>
                </c:pt>
                <c:pt idx="9">
                  <c:v>0.24452116154134301</c:v>
                </c:pt>
                <c:pt idx="10">
                  <c:v>0.22655974421650199</c:v>
                </c:pt>
                <c:pt idx="11">
                  <c:v>0.226456869393587</c:v>
                </c:pt>
                <c:pt idx="12">
                  <c:v>0.206012533977628</c:v>
                </c:pt>
                <c:pt idx="13">
                  <c:v>0.123724873177707</c:v>
                </c:pt>
                <c:pt idx="14">
                  <c:v>0.131539657711983</c:v>
                </c:pt>
                <c:pt idx="15">
                  <c:v>0.12855086231138599</c:v>
                </c:pt>
                <c:pt idx="16">
                  <c:v>0.183023061021231</c:v>
                </c:pt>
                <c:pt idx="17">
                  <c:v>0.119698628783226</c:v>
                </c:pt>
                <c:pt idx="18">
                  <c:v>9.8083882301580105E-2</c:v>
                </c:pt>
                <c:pt idx="19">
                  <c:v>0.14727133675478399</c:v>
                </c:pt>
                <c:pt idx="20">
                  <c:v>0.15812814142555001</c:v>
                </c:pt>
                <c:pt idx="21">
                  <c:v>0.13305984996259199</c:v>
                </c:pt>
                <c:pt idx="22">
                  <c:v>0.18223329999999999</c:v>
                </c:pt>
                <c:pt idx="23">
                  <c:v>7.7423959970474202E-2</c:v>
                </c:pt>
                <c:pt idx="24">
                  <c:v>0.114790061488748</c:v>
                </c:pt>
                <c:pt idx="25">
                  <c:v>0.139489766210318</c:v>
                </c:pt>
                <c:pt idx="26">
                  <c:v>0.15092857461422701</c:v>
                </c:pt>
                <c:pt idx="28">
                  <c:v>0.30009953305125198</c:v>
                </c:pt>
                <c:pt idx="29">
                  <c:v>0.18503116071224199</c:v>
                </c:pt>
                <c:pt idx="30">
                  <c:v>0.232450786978006</c:v>
                </c:pt>
                <c:pt idx="31">
                  <c:v>0.21749398857355101</c:v>
                </c:pt>
                <c:pt idx="32">
                  <c:v>0.118485725732171</c:v>
                </c:pt>
                <c:pt idx="33">
                  <c:v>0.28280520113184998</c:v>
                </c:pt>
                <c:pt idx="34">
                  <c:v>0.17753069754689901</c:v>
                </c:pt>
              </c:numCache>
            </c:numRef>
          </c:val>
          <c:extLst>
            <c:ext xmlns:c16="http://schemas.microsoft.com/office/drawing/2014/chart" uri="{C3380CC4-5D6E-409C-BE32-E72D297353CC}">
              <c16:uniqueId val="{00000000-9320-49FF-AB17-BF7DDF1022FC}"/>
            </c:ext>
          </c:extLst>
        </c:ser>
        <c:ser>
          <c:idx val="1"/>
          <c:order val="1"/>
          <c:tx>
            <c:strRef>
              <c:f>'Chart education (presentation1)'!$D$218</c:f>
              <c:strCache>
                <c:ptCount val="1"/>
                <c:pt idx="0">
                  <c:v>Birthplace &amp; ethnicity (older cohort)</c:v>
                </c:pt>
              </c:strCache>
            </c:strRef>
          </c:tx>
          <c:spPr>
            <a:solidFill>
              <a:schemeClr val="bg1">
                <a:lumMod val="65000"/>
              </a:schemeClr>
            </a:solidFill>
          </c:spPr>
          <c:invertIfNegative val="0"/>
          <c:cat>
            <c:strRef>
              <c:f>'Chart education (presentation1)'!$A$219:$A$253</c:f>
              <c:strCache>
                <c:ptCount val="35"/>
                <c:pt idx="0">
                  <c:v>Bulgaria</c:v>
                </c:pt>
                <c:pt idx="1">
                  <c:v>Georgia</c:v>
                </c:pt>
                <c:pt idx="2">
                  <c:v>Lithuania</c:v>
                </c:pt>
                <c:pt idx="3">
                  <c:v>Moldova</c:v>
                </c:pt>
                <c:pt idx="4">
                  <c:v>Kazakhstan</c:v>
                </c:pt>
                <c:pt idx="5">
                  <c:v>Greece</c:v>
                </c:pt>
                <c:pt idx="6">
                  <c:v>Cyprus</c:v>
                </c:pt>
                <c:pt idx="7">
                  <c:v>Mongolia</c:v>
                </c:pt>
                <c:pt idx="8">
                  <c:v>FYR Macedonia</c:v>
                </c:pt>
                <c:pt idx="9">
                  <c:v>Romania</c:v>
                </c:pt>
                <c:pt idx="10">
                  <c:v>Albania</c:v>
                </c:pt>
                <c:pt idx="11">
                  <c:v>Belarus</c:v>
                </c:pt>
                <c:pt idx="12">
                  <c:v>Ukraine</c:v>
                </c:pt>
                <c:pt idx="13">
                  <c:v>Azerbaijan</c:v>
                </c:pt>
                <c:pt idx="14">
                  <c:v>Armenia</c:v>
                </c:pt>
                <c:pt idx="15">
                  <c:v>Kyrgyz Rep.</c:v>
                </c:pt>
                <c:pt idx="16">
                  <c:v>Hungary</c:v>
                </c:pt>
                <c:pt idx="17">
                  <c:v>Turkey</c:v>
                </c:pt>
                <c:pt idx="18">
                  <c:v>Tajikistan</c:v>
                </c:pt>
                <c:pt idx="19">
                  <c:v>Bosnia &amp; Herz.</c:v>
                </c:pt>
                <c:pt idx="20">
                  <c:v>Estonia</c:v>
                </c:pt>
                <c:pt idx="21">
                  <c:v>Kosovo</c:v>
                </c:pt>
                <c:pt idx="22">
                  <c:v>Montenegro</c:v>
                </c:pt>
                <c:pt idx="23">
                  <c:v>Uzbekistan</c:v>
                </c:pt>
                <c:pt idx="24">
                  <c:v>Czech Rep.</c:v>
                </c:pt>
                <c:pt idx="25">
                  <c:v>Serbia</c:v>
                </c:pt>
                <c:pt idx="26">
                  <c:v>Slovak Rep.</c:v>
                </c:pt>
                <c:pt idx="28">
                  <c:v>Russia</c:v>
                </c:pt>
                <c:pt idx="29">
                  <c:v>Latvia</c:v>
                </c:pt>
                <c:pt idx="30">
                  <c:v>Croatia</c:v>
                </c:pt>
                <c:pt idx="31">
                  <c:v>Italy</c:v>
                </c:pt>
                <c:pt idx="32">
                  <c:v>Germany</c:v>
                </c:pt>
                <c:pt idx="33">
                  <c:v>Poland</c:v>
                </c:pt>
                <c:pt idx="34">
                  <c:v>Slovenia</c:v>
                </c:pt>
              </c:strCache>
            </c:strRef>
          </c:cat>
          <c:val>
            <c:numRef>
              <c:f>'Chart education (presentation1)'!$D$219:$D$253</c:f>
              <c:numCache>
                <c:formatCode>General</c:formatCode>
                <c:ptCount val="35"/>
                <c:pt idx="0">
                  <c:v>8.2131110131740598E-2</c:v>
                </c:pt>
                <c:pt idx="1">
                  <c:v>5.9653574600815801E-2</c:v>
                </c:pt>
                <c:pt idx="2">
                  <c:v>4.8834309447556699E-2</c:v>
                </c:pt>
                <c:pt idx="3">
                  <c:v>3.8141676326631603E-2</c:v>
                </c:pt>
                <c:pt idx="4">
                  <c:v>2.8229701798409199E-2</c:v>
                </c:pt>
                <c:pt idx="5">
                  <c:v>5.0082360394299003E-2</c:v>
                </c:pt>
                <c:pt idx="6">
                  <c:v>5.9250832302495803E-2</c:v>
                </c:pt>
                <c:pt idx="7">
                  <c:v>4.1812407085672E-2</c:v>
                </c:pt>
                <c:pt idx="8">
                  <c:v>5.3445747122168499E-2</c:v>
                </c:pt>
                <c:pt idx="9">
                  <c:v>6.0425556264817701E-2</c:v>
                </c:pt>
                <c:pt idx="10">
                  <c:v>6.18014186620712E-2</c:v>
                </c:pt>
                <c:pt idx="11">
                  <c:v>6.8674336187541499E-2</c:v>
                </c:pt>
                <c:pt idx="12">
                  <c:v>0.103153124451637</c:v>
                </c:pt>
                <c:pt idx="13">
                  <c:v>2.9290772625245098E-2</c:v>
                </c:pt>
                <c:pt idx="14">
                  <c:v>0.106737371534109</c:v>
                </c:pt>
                <c:pt idx="15">
                  <c:v>3.5084553994238397E-2</c:v>
                </c:pt>
                <c:pt idx="16">
                  <c:v>2.6279145618900698E-2</c:v>
                </c:pt>
                <c:pt idx="17">
                  <c:v>1.6995725687593201E-2</c:v>
                </c:pt>
                <c:pt idx="18">
                  <c:v>1.9227419979870299E-2</c:v>
                </c:pt>
                <c:pt idx="19">
                  <c:v>6.1287973076105097E-2</c:v>
                </c:pt>
                <c:pt idx="20">
                  <c:v>6.48396126925945E-2</c:v>
                </c:pt>
                <c:pt idx="21">
                  <c:v>4.4278124347329098E-2</c:v>
                </c:pt>
                <c:pt idx="22">
                  <c:v>4.3162800000000001E-2</c:v>
                </c:pt>
                <c:pt idx="23">
                  <c:v>5.07667846977711E-2</c:v>
                </c:pt>
                <c:pt idx="24">
                  <c:v>9.4198470469564199E-3</c:v>
                </c:pt>
                <c:pt idx="25">
                  <c:v>3.6307816044427399E-2</c:v>
                </c:pt>
                <c:pt idx="26">
                  <c:v>2.59667630307376E-2</c:v>
                </c:pt>
                <c:pt idx="28">
                  <c:v>7.1455553174018901E-2</c:v>
                </c:pt>
                <c:pt idx="29">
                  <c:v>8.4602275514043895E-2</c:v>
                </c:pt>
                <c:pt idx="30">
                  <c:v>4.33018151670694E-2</c:v>
                </c:pt>
                <c:pt idx="31">
                  <c:v>3.7395859137177502E-2</c:v>
                </c:pt>
                <c:pt idx="32">
                  <c:v>0.13465805444866399</c:v>
                </c:pt>
                <c:pt idx="33">
                  <c:v>3.10074387234636E-2</c:v>
                </c:pt>
                <c:pt idx="34">
                  <c:v>3.57640171423554E-2</c:v>
                </c:pt>
              </c:numCache>
            </c:numRef>
          </c:val>
          <c:extLst>
            <c:ext xmlns:c16="http://schemas.microsoft.com/office/drawing/2014/chart" uri="{C3380CC4-5D6E-409C-BE32-E72D297353CC}">
              <c16:uniqueId val="{00000001-9320-49FF-AB17-BF7DDF1022FC}"/>
            </c:ext>
          </c:extLst>
        </c:ser>
        <c:dLbls>
          <c:showLegendKey val="0"/>
          <c:showVal val="0"/>
          <c:showCatName val="0"/>
          <c:showSerName val="0"/>
          <c:showPercent val="0"/>
          <c:showBubbleSize val="0"/>
        </c:dLbls>
        <c:gapWidth val="150"/>
        <c:overlap val="100"/>
        <c:axId val="381845816"/>
        <c:axId val="381848560"/>
      </c:barChart>
      <c:lineChart>
        <c:grouping val="standard"/>
        <c:varyColors val="0"/>
        <c:ser>
          <c:idx val="2"/>
          <c:order val="2"/>
          <c:tx>
            <c:strRef>
              <c:f>'Chart education (presentation1)'!$E$218</c:f>
              <c:strCache>
                <c:ptCount val="1"/>
                <c:pt idx="0">
                  <c:v>Inequality of opportunity, younger cohort</c:v>
                </c:pt>
              </c:strCache>
            </c:strRef>
          </c:tx>
          <c:spPr>
            <a:ln>
              <a:noFill/>
            </a:ln>
          </c:spPr>
          <c:marker>
            <c:symbol val="diamond"/>
            <c:size val="7"/>
            <c:spPr>
              <a:solidFill>
                <a:srgbClr val="00B0F0"/>
              </a:solidFill>
              <a:ln>
                <a:solidFill>
                  <a:schemeClr val="accent1">
                    <a:lumMod val="50000"/>
                  </a:schemeClr>
                </a:solidFill>
              </a:ln>
            </c:spPr>
          </c:marker>
          <c:val>
            <c:numRef>
              <c:f>'Chart education (presentation1)'!$E$219:$E$253</c:f>
              <c:numCache>
                <c:formatCode>General</c:formatCode>
                <c:ptCount val="35"/>
                <c:pt idx="0">
                  <c:v>0.45320466160774198</c:v>
                </c:pt>
                <c:pt idx="1">
                  <c:v>0.448928862810135</c:v>
                </c:pt>
                <c:pt idx="2">
                  <c:v>0.44704017043113697</c:v>
                </c:pt>
                <c:pt idx="3">
                  <c:v>0.443697899580002</c:v>
                </c:pt>
                <c:pt idx="4">
                  <c:v>0.439767956733704</c:v>
                </c:pt>
                <c:pt idx="5">
                  <c:v>0.40815079212188698</c:v>
                </c:pt>
                <c:pt idx="6">
                  <c:v>0.388572096824646</c:v>
                </c:pt>
                <c:pt idx="7">
                  <c:v>0.38171139359474199</c:v>
                </c:pt>
                <c:pt idx="8">
                  <c:v>0.36158922314643899</c:v>
                </c:pt>
                <c:pt idx="9">
                  <c:v>0.36106997728347801</c:v>
                </c:pt>
                <c:pt idx="10">
                  <c:v>0.358369380235672</c:v>
                </c:pt>
                <c:pt idx="11">
                  <c:v>0.35811382532119701</c:v>
                </c:pt>
                <c:pt idx="12">
                  <c:v>0.33216959238052401</c:v>
                </c:pt>
                <c:pt idx="13">
                  <c:v>0.325612783432007</c:v>
                </c:pt>
                <c:pt idx="14">
                  <c:v>0.32206842303276101</c:v>
                </c:pt>
                <c:pt idx="15">
                  <c:v>0.29857453703880299</c:v>
                </c:pt>
                <c:pt idx="16">
                  <c:v>0.29641464352607699</c:v>
                </c:pt>
                <c:pt idx="17">
                  <c:v>0.29304972290992698</c:v>
                </c:pt>
                <c:pt idx="18">
                  <c:v>0.275967627763748</c:v>
                </c:pt>
                <c:pt idx="19">
                  <c:v>0.25341427326202398</c:v>
                </c:pt>
                <c:pt idx="20">
                  <c:v>0.251892119646072</c:v>
                </c:pt>
                <c:pt idx="21">
                  <c:v>0.246091648936272</c:v>
                </c:pt>
                <c:pt idx="22">
                  <c:v>0.24396689999999999</c:v>
                </c:pt>
                <c:pt idx="23">
                  <c:v>0.24204698204994199</c:v>
                </c:pt>
                <c:pt idx="24">
                  <c:v>0.20821525156498</c:v>
                </c:pt>
                <c:pt idx="25">
                  <c:v>0.198986455798149</c:v>
                </c:pt>
                <c:pt idx="26">
                  <c:v>0.19476065039634699</c:v>
                </c:pt>
                <c:pt idx="28">
                  <c:v>0.36604461073875399</c:v>
                </c:pt>
                <c:pt idx="29">
                  <c:v>0.25915768742561301</c:v>
                </c:pt>
                <c:pt idx="30">
                  <c:v>0.25174164772033703</c:v>
                </c:pt>
                <c:pt idx="31">
                  <c:v>0.21610139310359999</c:v>
                </c:pt>
                <c:pt idx="32">
                  <c:v>0.20257589221000699</c:v>
                </c:pt>
                <c:pt idx="33">
                  <c:v>0.19530922174453699</c:v>
                </c:pt>
                <c:pt idx="34">
                  <c:v>0.176738366484642</c:v>
                </c:pt>
              </c:numCache>
            </c:numRef>
          </c:val>
          <c:smooth val="0"/>
          <c:extLst>
            <c:ext xmlns:c16="http://schemas.microsoft.com/office/drawing/2014/chart" uri="{C3380CC4-5D6E-409C-BE32-E72D297353CC}">
              <c16:uniqueId val="{00000002-9320-49FF-AB17-BF7DDF1022FC}"/>
            </c:ext>
          </c:extLst>
        </c:ser>
        <c:dLbls>
          <c:showLegendKey val="0"/>
          <c:showVal val="0"/>
          <c:showCatName val="0"/>
          <c:showSerName val="0"/>
          <c:showPercent val="0"/>
          <c:showBubbleSize val="0"/>
        </c:dLbls>
        <c:marker val="1"/>
        <c:smooth val="0"/>
        <c:axId val="381845816"/>
        <c:axId val="381848560"/>
      </c:lineChart>
      <c:catAx>
        <c:axId val="381845816"/>
        <c:scaling>
          <c:orientation val="minMax"/>
        </c:scaling>
        <c:delete val="0"/>
        <c:axPos val="b"/>
        <c:numFmt formatCode="General" sourceLinked="0"/>
        <c:majorTickMark val="out"/>
        <c:minorTickMark val="none"/>
        <c:tickLblPos val="nextTo"/>
        <c:txPr>
          <a:bodyPr rot="-5400000" vert="horz"/>
          <a:lstStyle/>
          <a:p>
            <a:pPr>
              <a:defRPr sz="1000" baseline="0"/>
            </a:pPr>
            <a:endParaRPr lang="en-US"/>
          </a:p>
        </c:txPr>
        <c:crossAx val="381848560"/>
        <c:crosses val="autoZero"/>
        <c:auto val="1"/>
        <c:lblAlgn val="ctr"/>
        <c:lblOffset val="100"/>
        <c:noMultiLvlLbl val="0"/>
      </c:catAx>
      <c:valAx>
        <c:axId val="381848560"/>
        <c:scaling>
          <c:orientation val="minMax"/>
        </c:scaling>
        <c:delete val="0"/>
        <c:axPos val="l"/>
        <c:majorGridlines>
          <c:spPr>
            <a:ln>
              <a:solidFill>
                <a:schemeClr val="bg1">
                  <a:lumMod val="85000"/>
                </a:schemeClr>
              </a:solidFill>
            </a:ln>
          </c:spPr>
        </c:majorGridlines>
        <c:title>
          <c:tx>
            <c:rich>
              <a:bodyPr rot="-5400000" vert="horz"/>
              <a:lstStyle/>
              <a:p>
                <a:pPr>
                  <a:defRPr sz="1000"/>
                </a:pPr>
                <a:r>
                  <a:rPr lang="en-GB" sz="1000"/>
                  <a:t>Inequality of opportunity for education (D-index)</a:t>
                </a:r>
              </a:p>
            </c:rich>
          </c:tx>
          <c:overlay val="0"/>
        </c:title>
        <c:numFmt formatCode="General" sourceLinked="1"/>
        <c:majorTickMark val="out"/>
        <c:minorTickMark val="none"/>
        <c:tickLblPos val="nextTo"/>
        <c:spPr>
          <a:ln>
            <a:noFill/>
          </a:ln>
        </c:spPr>
        <c:txPr>
          <a:bodyPr/>
          <a:lstStyle/>
          <a:p>
            <a:pPr>
              <a:defRPr sz="900" baseline="0"/>
            </a:pPr>
            <a:endParaRPr lang="en-US"/>
          </a:p>
        </c:txPr>
        <c:crossAx val="381845816"/>
        <c:crosses val="autoZero"/>
        <c:crossBetween val="between"/>
        <c:majorUnit val="0.1"/>
      </c:valAx>
    </c:plotArea>
    <c:legend>
      <c:legendPos val="b"/>
      <c:layout>
        <c:manualLayout>
          <c:xMode val="edge"/>
          <c:yMode val="edge"/>
          <c:x val="0.13580380163340219"/>
          <c:y val="0.83510236220472445"/>
          <c:w val="0.72955088947214897"/>
          <c:h val="0.14726890303095677"/>
        </c:manualLayout>
      </c:layout>
      <c:overlay val="0"/>
      <c:txPr>
        <a:bodyPr/>
        <a:lstStyle/>
        <a:p>
          <a:pPr>
            <a:defRPr sz="1400" baseline="0"/>
          </a:pPr>
          <a:endParaRPr lang="en-US"/>
        </a:p>
      </c:txPr>
    </c:legend>
    <c:plotVisOnly val="1"/>
    <c:dispBlanksAs val="gap"/>
    <c:showDLblsOverMax val="0"/>
  </c:chart>
  <c:spPr>
    <a:ln>
      <a:noFill/>
    </a:ln>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454928567296255E-2"/>
          <c:y val="5.1825709111678622E-2"/>
          <c:w val="0.90232937588202133"/>
          <c:h val="0.87011020139246642"/>
        </c:manualLayout>
      </c:layout>
      <c:stockChart>
        <c:ser>
          <c:idx val="0"/>
          <c:order val="0"/>
          <c:tx>
            <c:strRef>
              <c:f>'Figure 1_ineq'!$F$1</c:f>
              <c:strCache>
                <c:ptCount val="1"/>
                <c:pt idx="0">
                  <c:v>Market income</c:v>
                </c:pt>
              </c:strCache>
            </c:strRef>
          </c:tx>
          <c:spPr>
            <a:ln w="28575">
              <a:noFill/>
            </a:ln>
          </c:spPr>
          <c:marker>
            <c:symbol val="square"/>
            <c:size val="8"/>
            <c:spPr>
              <a:solidFill>
                <a:srgbClr val="FF0000"/>
              </a:solidFill>
              <a:ln>
                <a:solidFill>
                  <a:schemeClr val="tx1"/>
                </a:solidFill>
              </a:ln>
            </c:spPr>
          </c:marker>
          <c:dLbls>
            <c:spPr>
              <a:noFill/>
              <a:ln>
                <a:noFill/>
              </a:ln>
              <a:effectLst/>
            </c:spPr>
            <c:txPr>
              <a:bodyPr/>
              <a:lstStyle/>
              <a:p>
                <a:pPr>
                  <a:defRPr sz="1050"/>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'Figure 1_ineq'!$D$4:$D$31</c:f>
              <c:strCache>
                <c:ptCount val="28"/>
                <c:pt idx="0">
                  <c:v>SK</c:v>
                </c:pt>
                <c:pt idx="1">
                  <c:v>BE</c:v>
                </c:pt>
                <c:pt idx="2">
                  <c:v>SE</c:v>
                </c:pt>
                <c:pt idx="3">
                  <c:v>CZ</c:v>
                </c:pt>
                <c:pt idx="4">
                  <c:v>SI</c:v>
                </c:pt>
                <c:pt idx="5">
                  <c:v>DK</c:v>
                </c:pt>
                <c:pt idx="6">
                  <c:v>LU</c:v>
                </c:pt>
                <c:pt idx="7">
                  <c:v>NL</c:v>
                </c:pt>
                <c:pt idx="8">
                  <c:v>FI</c:v>
                </c:pt>
                <c:pt idx="9">
                  <c:v>HU</c:v>
                </c:pt>
                <c:pt idx="10">
                  <c:v>AT</c:v>
                </c:pt>
                <c:pt idx="11">
                  <c:v>DE</c:v>
                </c:pt>
                <c:pt idx="12">
                  <c:v>IE</c:v>
                </c:pt>
                <c:pt idx="13">
                  <c:v>MT</c:v>
                </c:pt>
                <c:pt idx="14">
                  <c:v>HR</c:v>
                </c:pt>
                <c:pt idx="15">
                  <c:v>CY</c:v>
                </c:pt>
                <c:pt idx="16">
                  <c:v>FR</c:v>
                </c:pt>
                <c:pt idx="17">
                  <c:v>PL</c:v>
                </c:pt>
                <c:pt idx="18">
                  <c:v>UK</c:v>
                </c:pt>
                <c:pt idx="19">
                  <c:v>EE</c:v>
                </c:pt>
                <c:pt idx="20">
                  <c:v>BG</c:v>
                </c:pt>
                <c:pt idx="21">
                  <c:v>RO</c:v>
                </c:pt>
                <c:pt idx="22">
                  <c:v>LT</c:v>
                </c:pt>
                <c:pt idx="23">
                  <c:v>ES</c:v>
                </c:pt>
                <c:pt idx="24">
                  <c:v>PT</c:v>
                </c:pt>
                <c:pt idx="25">
                  <c:v>IT</c:v>
                </c:pt>
                <c:pt idx="26">
                  <c:v>LV</c:v>
                </c:pt>
                <c:pt idx="27">
                  <c:v>EL</c:v>
                </c:pt>
              </c:strCache>
            </c:strRef>
          </c:cat>
          <c:val>
            <c:numRef>
              <c:f>'Figure 1_ineq'!$F$4:$F$31</c:f>
              <c:numCache>
                <c:formatCode>0.000</c:formatCode>
                <c:ptCount val="28"/>
                <c:pt idx="0">
                  <c:v>0.41953259999999998</c:v>
                </c:pt>
                <c:pt idx="1">
                  <c:v>0.49228939999999999</c:v>
                </c:pt>
                <c:pt idx="2">
                  <c:v>0.43363210000000002</c:v>
                </c:pt>
                <c:pt idx="3">
                  <c:v>0.46306920000000001</c:v>
                </c:pt>
                <c:pt idx="4">
                  <c:v>0.46177869999999999</c:v>
                </c:pt>
                <c:pt idx="5">
                  <c:v>0.45710499999999998</c:v>
                </c:pt>
                <c:pt idx="6">
                  <c:v>0.48613289999999998</c:v>
                </c:pt>
                <c:pt idx="7">
                  <c:v>0.40066940000000001</c:v>
                </c:pt>
                <c:pt idx="8">
                  <c:v>0.48135090000000003</c:v>
                </c:pt>
                <c:pt idx="9">
                  <c:v>0.51066789999999995</c:v>
                </c:pt>
                <c:pt idx="10">
                  <c:v>0.49756899999999998</c:v>
                </c:pt>
                <c:pt idx="11">
                  <c:v>0.5025212</c:v>
                </c:pt>
                <c:pt idx="12">
                  <c:v>0.53584799999999999</c:v>
                </c:pt>
                <c:pt idx="13">
                  <c:v>0.43348530000000002</c:v>
                </c:pt>
                <c:pt idx="14">
                  <c:v>0.50798469999999996</c:v>
                </c:pt>
                <c:pt idx="15">
                  <c:v>0.43376559999999997</c:v>
                </c:pt>
                <c:pt idx="16">
                  <c:v>0.49431259999999999</c:v>
                </c:pt>
                <c:pt idx="17">
                  <c:v>0.47725620000000002</c:v>
                </c:pt>
                <c:pt idx="18">
                  <c:v>0.52146950000000003</c:v>
                </c:pt>
                <c:pt idx="19">
                  <c:v>0.48539789999999999</c:v>
                </c:pt>
                <c:pt idx="20">
                  <c:v>0.46741880000000002</c:v>
                </c:pt>
                <c:pt idx="21">
                  <c:v>0.51468650000000005</c:v>
                </c:pt>
                <c:pt idx="22">
                  <c:v>0.51879019999999998</c:v>
                </c:pt>
                <c:pt idx="23">
                  <c:v>0.5240882</c:v>
                </c:pt>
                <c:pt idx="24">
                  <c:v>0.54401960000000005</c:v>
                </c:pt>
                <c:pt idx="25">
                  <c:v>0.51954230000000001</c:v>
                </c:pt>
                <c:pt idx="26">
                  <c:v>0.5310262</c:v>
                </c:pt>
                <c:pt idx="27">
                  <c:v>0.54362639999999995</c:v>
                </c:pt>
              </c:numCache>
            </c:numRef>
          </c:val>
          <c:smooth val="0"/>
          <c:extLst>
            <c:ext xmlns:c16="http://schemas.microsoft.com/office/drawing/2014/chart" uri="{C3380CC4-5D6E-409C-BE32-E72D297353CC}">
              <c16:uniqueId val="{00000000-074C-42E8-9D4E-7A45F8304B56}"/>
            </c:ext>
          </c:extLst>
        </c:ser>
        <c:ser>
          <c:idx val="1"/>
          <c:order val="1"/>
          <c:tx>
            <c:strRef>
              <c:f>'Figure 1_ineq'!$G$1</c:f>
              <c:strCache>
                <c:ptCount val="1"/>
                <c:pt idx="0">
                  <c:v>Market income + pensions</c:v>
                </c:pt>
              </c:strCache>
            </c:strRef>
          </c:tx>
          <c:spPr>
            <a:ln w="28575">
              <a:noFill/>
            </a:ln>
          </c:spPr>
          <c:marker>
            <c:symbol val="diamond"/>
            <c:size val="8"/>
            <c:spPr>
              <a:solidFill>
                <a:srgbClr val="FFFF00"/>
              </a:solidFill>
              <a:ln>
                <a:solidFill>
                  <a:schemeClr val="tx1"/>
                </a:solidFill>
              </a:ln>
            </c:spPr>
          </c:marker>
          <c:cat>
            <c:strRef>
              <c:f>'Figure 1_ineq'!$D$4:$D$31</c:f>
              <c:strCache>
                <c:ptCount val="28"/>
                <c:pt idx="0">
                  <c:v>SK</c:v>
                </c:pt>
                <c:pt idx="1">
                  <c:v>BE</c:v>
                </c:pt>
                <c:pt idx="2">
                  <c:v>SE</c:v>
                </c:pt>
                <c:pt idx="3">
                  <c:v>CZ</c:v>
                </c:pt>
                <c:pt idx="4">
                  <c:v>SI</c:v>
                </c:pt>
                <c:pt idx="5">
                  <c:v>DK</c:v>
                </c:pt>
                <c:pt idx="6">
                  <c:v>LU</c:v>
                </c:pt>
                <c:pt idx="7">
                  <c:v>NL</c:v>
                </c:pt>
                <c:pt idx="8">
                  <c:v>FI</c:v>
                </c:pt>
                <c:pt idx="9">
                  <c:v>HU</c:v>
                </c:pt>
                <c:pt idx="10">
                  <c:v>AT</c:v>
                </c:pt>
                <c:pt idx="11">
                  <c:v>DE</c:v>
                </c:pt>
                <c:pt idx="12">
                  <c:v>IE</c:v>
                </c:pt>
                <c:pt idx="13">
                  <c:v>MT</c:v>
                </c:pt>
                <c:pt idx="14">
                  <c:v>HR</c:v>
                </c:pt>
                <c:pt idx="15">
                  <c:v>CY</c:v>
                </c:pt>
                <c:pt idx="16">
                  <c:v>FR</c:v>
                </c:pt>
                <c:pt idx="17">
                  <c:v>PL</c:v>
                </c:pt>
                <c:pt idx="18">
                  <c:v>UK</c:v>
                </c:pt>
                <c:pt idx="19">
                  <c:v>EE</c:v>
                </c:pt>
                <c:pt idx="20">
                  <c:v>BG</c:v>
                </c:pt>
                <c:pt idx="21">
                  <c:v>RO</c:v>
                </c:pt>
                <c:pt idx="22">
                  <c:v>LT</c:v>
                </c:pt>
                <c:pt idx="23">
                  <c:v>ES</c:v>
                </c:pt>
                <c:pt idx="24">
                  <c:v>PT</c:v>
                </c:pt>
                <c:pt idx="25">
                  <c:v>IT</c:v>
                </c:pt>
                <c:pt idx="26">
                  <c:v>LV</c:v>
                </c:pt>
                <c:pt idx="27">
                  <c:v>EL</c:v>
                </c:pt>
              </c:strCache>
            </c:strRef>
          </c:cat>
          <c:val>
            <c:numRef>
              <c:f>'Figure 1_ineq'!$G$4:$G$31</c:f>
              <c:numCache>
                <c:formatCode>0.000</c:formatCode>
                <c:ptCount val="28"/>
                <c:pt idx="0">
                  <c:v>0.28569080000000002</c:v>
                </c:pt>
                <c:pt idx="1">
                  <c:v>0.35156330000000002</c:v>
                </c:pt>
                <c:pt idx="2">
                  <c:v>0.32546609999999998</c:v>
                </c:pt>
                <c:pt idx="3">
                  <c:v>0.3072397</c:v>
                </c:pt>
                <c:pt idx="4">
                  <c:v>0.33168720000000002</c:v>
                </c:pt>
                <c:pt idx="5">
                  <c:v>0.3478676</c:v>
                </c:pt>
                <c:pt idx="6">
                  <c:v>0.36476409999999998</c:v>
                </c:pt>
                <c:pt idx="7">
                  <c:v>0.35302210000000001</c:v>
                </c:pt>
                <c:pt idx="8">
                  <c:v>0.3514603</c:v>
                </c:pt>
                <c:pt idx="9">
                  <c:v>0.34943629999999998</c:v>
                </c:pt>
                <c:pt idx="10">
                  <c:v>0.36730600000000002</c:v>
                </c:pt>
                <c:pt idx="11">
                  <c:v>0.35752790000000001</c:v>
                </c:pt>
                <c:pt idx="12">
                  <c:v>0.5061331</c:v>
                </c:pt>
                <c:pt idx="13">
                  <c:v>0.33816619999999997</c:v>
                </c:pt>
                <c:pt idx="14">
                  <c:v>0.36457970000000001</c:v>
                </c:pt>
                <c:pt idx="15">
                  <c:v>0.35129139999999998</c:v>
                </c:pt>
                <c:pt idx="16">
                  <c:v>0.3758185</c:v>
                </c:pt>
                <c:pt idx="17">
                  <c:v>0.33946890000000002</c:v>
                </c:pt>
                <c:pt idx="18">
                  <c:v>0.47408129999999998</c:v>
                </c:pt>
                <c:pt idx="19">
                  <c:v>0.36169459999999998</c:v>
                </c:pt>
                <c:pt idx="20">
                  <c:v>0.35671310000000001</c:v>
                </c:pt>
                <c:pt idx="21">
                  <c:v>0.37965510000000002</c:v>
                </c:pt>
                <c:pt idx="22">
                  <c:v>0.37582280000000001</c:v>
                </c:pt>
                <c:pt idx="23">
                  <c:v>0.40786270000000002</c:v>
                </c:pt>
                <c:pt idx="24">
                  <c:v>0.42056670000000002</c:v>
                </c:pt>
                <c:pt idx="25">
                  <c:v>0.38889600000000002</c:v>
                </c:pt>
                <c:pt idx="26">
                  <c:v>0.40903600000000001</c:v>
                </c:pt>
                <c:pt idx="27">
                  <c:v>0.39041979999999998</c:v>
                </c:pt>
              </c:numCache>
            </c:numRef>
          </c:val>
          <c:smooth val="0"/>
          <c:extLst>
            <c:ext xmlns:c16="http://schemas.microsoft.com/office/drawing/2014/chart" uri="{C3380CC4-5D6E-409C-BE32-E72D297353CC}">
              <c16:uniqueId val="{00000001-074C-42E8-9D4E-7A45F8304B56}"/>
            </c:ext>
          </c:extLst>
        </c:ser>
        <c:ser>
          <c:idx val="2"/>
          <c:order val="2"/>
          <c:tx>
            <c:strRef>
              <c:f>'Figure 1_ineq'!$H$1</c:f>
              <c:strCache>
                <c:ptCount val="1"/>
                <c:pt idx="0">
                  <c:v>Disposable income</c:v>
                </c:pt>
              </c:strCache>
            </c:strRef>
          </c:tx>
          <c:spPr>
            <a:ln w="28575">
              <a:noFill/>
            </a:ln>
          </c:spPr>
          <c:marker>
            <c:symbol val="triangle"/>
            <c:size val="8"/>
            <c:spPr>
              <a:solidFill>
                <a:srgbClr val="00B0F0"/>
              </a:solidFill>
              <a:ln>
                <a:solidFill>
                  <a:schemeClr val="tx1"/>
                </a:solidFill>
              </a:ln>
            </c:spPr>
          </c:marker>
          <c:cat>
            <c:strRef>
              <c:f>'Figure 1_ineq'!$D$4:$D$31</c:f>
              <c:strCache>
                <c:ptCount val="28"/>
                <c:pt idx="0">
                  <c:v>SK</c:v>
                </c:pt>
                <c:pt idx="1">
                  <c:v>BE</c:v>
                </c:pt>
                <c:pt idx="2">
                  <c:v>SE</c:v>
                </c:pt>
                <c:pt idx="3">
                  <c:v>CZ</c:v>
                </c:pt>
                <c:pt idx="4">
                  <c:v>SI</c:v>
                </c:pt>
                <c:pt idx="5">
                  <c:v>DK</c:v>
                </c:pt>
                <c:pt idx="6">
                  <c:v>LU</c:v>
                </c:pt>
                <c:pt idx="7">
                  <c:v>NL</c:v>
                </c:pt>
                <c:pt idx="8">
                  <c:v>FI</c:v>
                </c:pt>
                <c:pt idx="9">
                  <c:v>HU</c:v>
                </c:pt>
                <c:pt idx="10">
                  <c:v>AT</c:v>
                </c:pt>
                <c:pt idx="11">
                  <c:v>DE</c:v>
                </c:pt>
                <c:pt idx="12">
                  <c:v>IE</c:v>
                </c:pt>
                <c:pt idx="13">
                  <c:v>MT</c:v>
                </c:pt>
                <c:pt idx="14">
                  <c:v>HR</c:v>
                </c:pt>
                <c:pt idx="15">
                  <c:v>CY</c:v>
                </c:pt>
                <c:pt idx="16">
                  <c:v>FR</c:v>
                </c:pt>
                <c:pt idx="17">
                  <c:v>PL</c:v>
                </c:pt>
                <c:pt idx="18">
                  <c:v>UK</c:v>
                </c:pt>
                <c:pt idx="19">
                  <c:v>EE</c:v>
                </c:pt>
                <c:pt idx="20">
                  <c:v>BG</c:v>
                </c:pt>
                <c:pt idx="21">
                  <c:v>RO</c:v>
                </c:pt>
                <c:pt idx="22">
                  <c:v>LT</c:v>
                </c:pt>
                <c:pt idx="23">
                  <c:v>ES</c:v>
                </c:pt>
                <c:pt idx="24">
                  <c:v>PT</c:v>
                </c:pt>
                <c:pt idx="25">
                  <c:v>IT</c:v>
                </c:pt>
                <c:pt idx="26">
                  <c:v>LV</c:v>
                </c:pt>
                <c:pt idx="27">
                  <c:v>EL</c:v>
                </c:pt>
              </c:strCache>
            </c:strRef>
          </c:cat>
          <c:val>
            <c:numRef>
              <c:f>'Figure 1_ineq'!$H$4:$H$31</c:f>
              <c:numCache>
                <c:formatCode>0.000</c:formatCode>
                <c:ptCount val="28"/>
                <c:pt idx="0">
                  <c:v>0.22245429999999999</c:v>
                </c:pt>
                <c:pt idx="1">
                  <c:v>0.22664809999999999</c:v>
                </c:pt>
                <c:pt idx="2">
                  <c:v>0.23647489999999999</c:v>
                </c:pt>
                <c:pt idx="3">
                  <c:v>0.23782220000000001</c:v>
                </c:pt>
                <c:pt idx="4">
                  <c:v>0.23923610000000001</c:v>
                </c:pt>
                <c:pt idx="5">
                  <c:v>0.24189450000000001</c:v>
                </c:pt>
                <c:pt idx="6">
                  <c:v>0.2440338</c:v>
                </c:pt>
                <c:pt idx="7">
                  <c:v>0.24648200000000001</c:v>
                </c:pt>
                <c:pt idx="8">
                  <c:v>0.24944949999999999</c:v>
                </c:pt>
                <c:pt idx="9">
                  <c:v>0.25240489999999999</c:v>
                </c:pt>
                <c:pt idx="10">
                  <c:v>0.25585439999999998</c:v>
                </c:pt>
                <c:pt idx="11">
                  <c:v>0.2608974</c:v>
                </c:pt>
                <c:pt idx="12">
                  <c:v>0.27465519999999999</c:v>
                </c:pt>
                <c:pt idx="13">
                  <c:v>0.27546520000000002</c:v>
                </c:pt>
                <c:pt idx="14">
                  <c:v>0.2921049</c:v>
                </c:pt>
                <c:pt idx="15">
                  <c:v>0.29513089999999997</c:v>
                </c:pt>
                <c:pt idx="16">
                  <c:v>0.30324119999999999</c:v>
                </c:pt>
                <c:pt idx="17">
                  <c:v>0.3081643</c:v>
                </c:pt>
                <c:pt idx="18">
                  <c:v>0.31039470000000002</c:v>
                </c:pt>
                <c:pt idx="19">
                  <c:v>0.31546930000000001</c:v>
                </c:pt>
                <c:pt idx="20">
                  <c:v>0.3160405</c:v>
                </c:pt>
                <c:pt idx="21">
                  <c:v>0.31689529999999999</c:v>
                </c:pt>
                <c:pt idx="22">
                  <c:v>0.31871660000000002</c:v>
                </c:pt>
                <c:pt idx="23">
                  <c:v>0.3224052</c:v>
                </c:pt>
                <c:pt idx="24">
                  <c:v>0.32885629999999999</c:v>
                </c:pt>
                <c:pt idx="25">
                  <c:v>0.32924750000000003</c:v>
                </c:pt>
                <c:pt idx="26">
                  <c:v>0.33841959999999999</c:v>
                </c:pt>
                <c:pt idx="27">
                  <c:v>0.34618320000000002</c:v>
                </c:pt>
              </c:numCache>
            </c:numRef>
          </c:val>
          <c:smooth val="0"/>
          <c:extLst>
            <c:ext xmlns:c16="http://schemas.microsoft.com/office/drawing/2014/chart" uri="{C3380CC4-5D6E-409C-BE32-E72D297353CC}">
              <c16:uniqueId val="{00000002-074C-42E8-9D4E-7A45F8304B56}"/>
            </c:ext>
          </c:extLst>
        </c:ser>
        <c:dLbls>
          <c:showLegendKey val="0"/>
          <c:showVal val="0"/>
          <c:showCatName val="0"/>
          <c:showSerName val="0"/>
          <c:showPercent val="0"/>
          <c:showBubbleSize val="0"/>
        </c:dLbls>
        <c:hiLowLines/>
        <c:axId val="381846992"/>
        <c:axId val="381847384"/>
      </c:stockChart>
      <c:catAx>
        <c:axId val="381846992"/>
        <c:scaling>
          <c:orientation val="minMax"/>
        </c:scaling>
        <c:delete val="0"/>
        <c:axPos val="b"/>
        <c:numFmt formatCode="General" sourceLinked="0"/>
        <c:majorTickMark val="out"/>
        <c:minorTickMark val="none"/>
        <c:tickLblPos val="nextTo"/>
        <c:txPr>
          <a:bodyPr rot="0"/>
          <a:lstStyle/>
          <a:p>
            <a:pPr>
              <a:defRPr sz="1100"/>
            </a:pPr>
            <a:endParaRPr lang="en-US"/>
          </a:p>
        </c:txPr>
        <c:crossAx val="381847384"/>
        <c:crosses val="autoZero"/>
        <c:auto val="1"/>
        <c:lblAlgn val="ctr"/>
        <c:lblOffset val="100"/>
        <c:tickLblSkip val="1"/>
        <c:noMultiLvlLbl val="0"/>
      </c:catAx>
      <c:valAx>
        <c:axId val="381847384"/>
        <c:scaling>
          <c:orientation val="minMax"/>
          <c:max val="0.60000000000000009"/>
          <c:min val="0.1"/>
        </c:scaling>
        <c:delete val="0"/>
        <c:axPos val="l"/>
        <c:majorGridlines/>
        <c:title>
          <c:tx>
            <c:rich>
              <a:bodyPr/>
              <a:lstStyle/>
              <a:p>
                <a:pPr>
                  <a:defRPr/>
                </a:pPr>
                <a:r>
                  <a:rPr lang="en-US" sz="1600" dirty="0"/>
                  <a:t>Gini Index</a:t>
                </a:r>
              </a:p>
            </c:rich>
          </c:tx>
          <c:overlay val="0"/>
        </c:title>
        <c:numFmt formatCode="0.0" sourceLinked="0"/>
        <c:majorTickMark val="out"/>
        <c:minorTickMark val="none"/>
        <c:tickLblPos val="nextTo"/>
        <c:txPr>
          <a:bodyPr/>
          <a:lstStyle/>
          <a:p>
            <a:pPr>
              <a:defRPr sz="1200"/>
            </a:pPr>
            <a:endParaRPr lang="en-US"/>
          </a:p>
        </c:txPr>
        <c:crossAx val="381846992"/>
        <c:crosses val="autoZero"/>
        <c:crossBetween val="between"/>
        <c:majorUnit val="0.1"/>
      </c:valAx>
    </c:plotArea>
    <c:legend>
      <c:legendPos val="b"/>
      <c:layout>
        <c:manualLayout>
          <c:xMode val="edge"/>
          <c:yMode val="edge"/>
          <c:x val="0.17088383767163551"/>
          <c:y val="0.78827759766323746"/>
          <c:w val="0.74449568113984865"/>
          <c:h val="6.1572216682560486E-2"/>
        </c:manualLayout>
      </c:layout>
      <c:overlay val="1"/>
      <c:txPr>
        <a:bodyPr/>
        <a:lstStyle/>
        <a:p>
          <a:pPr>
            <a:defRPr sz="1600"/>
          </a:pPr>
          <a:endParaRPr lang="en-US"/>
        </a:p>
      </c:txPr>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Change between 2007 and 2015 of the redistribution (difference between Gini based on Market Income and Gini Based on Disposable Income)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6"/>
            </a:solidFill>
            <a:ln>
              <a:noFill/>
            </a:ln>
            <a:effectLst/>
          </c:spPr>
          <c:invertIfNegative val="0"/>
          <c:cat>
            <c:strRef>
              <c:f>'[diff_Gini_EU-15 EU-13 gini_mm_correct.xlsx]EU-13'!$K$19:$K$30</c:f>
              <c:strCache>
                <c:ptCount val="12"/>
                <c:pt idx="0">
                  <c:v>HUN</c:v>
                </c:pt>
                <c:pt idx="1">
                  <c:v>BGR</c:v>
                </c:pt>
                <c:pt idx="2">
                  <c:v>POL</c:v>
                </c:pt>
                <c:pt idx="3">
                  <c:v>MLT</c:v>
                </c:pt>
                <c:pt idx="4">
                  <c:v>SVK</c:v>
                </c:pt>
                <c:pt idx="5">
                  <c:v>CZE</c:v>
                </c:pt>
                <c:pt idx="6">
                  <c:v>ROM</c:v>
                </c:pt>
                <c:pt idx="7">
                  <c:v>EST</c:v>
                </c:pt>
                <c:pt idx="8">
                  <c:v>SVN</c:v>
                </c:pt>
                <c:pt idx="9">
                  <c:v>CYP</c:v>
                </c:pt>
                <c:pt idx="10">
                  <c:v>LTU</c:v>
                </c:pt>
                <c:pt idx="11">
                  <c:v>LVA</c:v>
                </c:pt>
              </c:strCache>
            </c:strRef>
          </c:cat>
          <c:val>
            <c:numRef>
              <c:f>'[diff_Gini_EU-15 EU-13 gini_mm_correct.xlsx]EU-13'!$L$19:$L$30</c:f>
              <c:numCache>
                <c:formatCode>General</c:formatCode>
                <c:ptCount val="12"/>
                <c:pt idx="0">
                  <c:v>-4.8199286549460041E-2</c:v>
                </c:pt>
                <c:pt idx="1">
                  <c:v>-2.5485654485910003E-2</c:v>
                </c:pt>
                <c:pt idx="2">
                  <c:v>-2.4004038137466988E-2</c:v>
                </c:pt>
                <c:pt idx="3">
                  <c:v>-6.4246573044879907E-3</c:v>
                </c:pt>
                <c:pt idx="4">
                  <c:v>-5.2615224265129823E-3</c:v>
                </c:pt>
                <c:pt idx="5">
                  <c:v>1.2414442375949519E-3</c:v>
                </c:pt>
                <c:pt idx="6">
                  <c:v>7.6929526491180678E-3</c:v>
                </c:pt>
                <c:pt idx="7">
                  <c:v>2.3298854107923039E-2</c:v>
                </c:pt>
                <c:pt idx="8">
                  <c:v>2.5505193638949958E-2</c:v>
                </c:pt>
                <c:pt idx="9">
                  <c:v>3.8139958931894979E-2</c:v>
                </c:pt>
                <c:pt idx="10">
                  <c:v>4.0593132696982948E-2</c:v>
                </c:pt>
                <c:pt idx="11">
                  <c:v>6.2969672275400013E-2</c:v>
                </c:pt>
              </c:numCache>
            </c:numRef>
          </c:val>
          <c:extLst>
            <c:ext xmlns:c16="http://schemas.microsoft.com/office/drawing/2014/chart" uri="{C3380CC4-5D6E-409C-BE32-E72D297353CC}">
              <c16:uniqueId val="{00000000-A64C-4BB4-BC5B-D47B9546126E}"/>
            </c:ext>
          </c:extLst>
        </c:ser>
        <c:dLbls>
          <c:showLegendKey val="0"/>
          <c:showVal val="0"/>
          <c:showCatName val="0"/>
          <c:showSerName val="0"/>
          <c:showPercent val="0"/>
          <c:showBubbleSize val="0"/>
        </c:dLbls>
        <c:gapWidth val="219"/>
        <c:overlap val="-27"/>
        <c:axId val="333742280"/>
        <c:axId val="333745024"/>
      </c:barChart>
      <c:catAx>
        <c:axId val="33374228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3745024"/>
        <c:crosses val="autoZero"/>
        <c:auto val="1"/>
        <c:lblAlgn val="ctr"/>
        <c:lblOffset val="100"/>
        <c:noMultiLvlLbl val="0"/>
      </c:catAx>
      <c:valAx>
        <c:axId val="333745024"/>
        <c:scaling>
          <c:orientation val="minMax"/>
          <c:max val="0.1"/>
        </c:scaling>
        <c:delete val="0"/>
        <c:axPos val="l"/>
        <c:majorGridlines>
          <c:spPr>
            <a:ln w="9525" cap="flat" cmpd="sng" algn="ctr">
              <a:no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3742280"/>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Vote to extreme parties by educational attainment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513546343897095"/>
          <c:y val="0.12631756501274591"/>
          <c:w val="0.85456150625799876"/>
          <c:h val="0.53839596163943626"/>
        </c:manualLayout>
      </c:layout>
      <c:barChart>
        <c:barDir val="col"/>
        <c:grouping val="clustered"/>
        <c:varyColors val="0"/>
        <c:ser>
          <c:idx val="0"/>
          <c:order val="0"/>
          <c:tx>
            <c:strRef>
              <c:f>Sheet1!$B$4</c:f>
              <c:strCache>
                <c:ptCount val="1"/>
                <c:pt idx="0">
                  <c:v>Low skilled (0-5 years of education)</c:v>
                </c:pt>
              </c:strCache>
            </c:strRef>
          </c:tx>
          <c:spPr>
            <a:solidFill>
              <a:schemeClr val="accent1"/>
            </a:solidFill>
            <a:ln>
              <a:noFill/>
            </a:ln>
            <a:effectLst/>
          </c:spPr>
          <c:invertIfNegative val="0"/>
          <c:cat>
            <c:numRef>
              <c:f>Sheet1!$C$3:$D$3</c:f>
              <c:numCache>
                <c:formatCode>General</c:formatCode>
                <c:ptCount val="2"/>
                <c:pt idx="0">
                  <c:v>2002</c:v>
                </c:pt>
                <c:pt idx="1">
                  <c:v>2014</c:v>
                </c:pt>
              </c:numCache>
            </c:numRef>
          </c:cat>
          <c:val>
            <c:numRef>
              <c:f>Sheet1!$C$4:$D$4</c:f>
              <c:numCache>
                <c:formatCode>0.00%</c:formatCode>
                <c:ptCount val="2"/>
                <c:pt idx="0">
                  <c:v>9.4E-2</c:v>
                </c:pt>
                <c:pt idx="1">
                  <c:v>0.14299999999999999</c:v>
                </c:pt>
              </c:numCache>
            </c:numRef>
          </c:val>
          <c:extLst>
            <c:ext xmlns:c16="http://schemas.microsoft.com/office/drawing/2014/chart" uri="{C3380CC4-5D6E-409C-BE32-E72D297353CC}">
              <c16:uniqueId val="{00000000-C04D-4E77-AAA2-4081CD347F47}"/>
            </c:ext>
          </c:extLst>
        </c:ser>
        <c:ser>
          <c:idx val="1"/>
          <c:order val="1"/>
          <c:tx>
            <c:strRef>
              <c:f>Sheet1!$B$5</c:f>
              <c:strCache>
                <c:ptCount val="1"/>
                <c:pt idx="0">
                  <c:v>Mid skilled (6-12 years of education)</c:v>
                </c:pt>
              </c:strCache>
            </c:strRef>
          </c:tx>
          <c:spPr>
            <a:solidFill>
              <a:schemeClr val="accent2"/>
            </a:solidFill>
            <a:ln>
              <a:noFill/>
            </a:ln>
            <a:effectLst/>
          </c:spPr>
          <c:invertIfNegative val="0"/>
          <c:cat>
            <c:numRef>
              <c:f>Sheet1!$C$3:$D$3</c:f>
              <c:numCache>
                <c:formatCode>General</c:formatCode>
                <c:ptCount val="2"/>
                <c:pt idx="0">
                  <c:v>2002</c:v>
                </c:pt>
                <c:pt idx="1">
                  <c:v>2014</c:v>
                </c:pt>
              </c:numCache>
            </c:numRef>
          </c:cat>
          <c:val>
            <c:numRef>
              <c:f>Sheet1!$C$5:$D$5</c:f>
              <c:numCache>
                <c:formatCode>0.00%</c:formatCode>
                <c:ptCount val="2"/>
                <c:pt idx="0">
                  <c:v>7.4999999999999997E-2</c:v>
                </c:pt>
                <c:pt idx="1">
                  <c:v>0.184</c:v>
                </c:pt>
              </c:numCache>
            </c:numRef>
          </c:val>
          <c:extLst>
            <c:ext xmlns:c16="http://schemas.microsoft.com/office/drawing/2014/chart" uri="{C3380CC4-5D6E-409C-BE32-E72D297353CC}">
              <c16:uniqueId val="{00000001-C04D-4E77-AAA2-4081CD347F47}"/>
            </c:ext>
          </c:extLst>
        </c:ser>
        <c:ser>
          <c:idx val="2"/>
          <c:order val="2"/>
          <c:tx>
            <c:strRef>
              <c:f>Sheet1!$B$6</c:f>
              <c:strCache>
                <c:ptCount val="1"/>
                <c:pt idx="0">
                  <c:v>High skilled (13+ years of education)</c:v>
                </c:pt>
              </c:strCache>
            </c:strRef>
          </c:tx>
          <c:spPr>
            <a:solidFill>
              <a:schemeClr val="accent3"/>
            </a:solidFill>
            <a:ln>
              <a:noFill/>
            </a:ln>
            <a:effectLst/>
          </c:spPr>
          <c:invertIfNegative val="0"/>
          <c:cat>
            <c:numRef>
              <c:f>Sheet1!$C$3:$D$3</c:f>
              <c:numCache>
                <c:formatCode>General</c:formatCode>
                <c:ptCount val="2"/>
                <c:pt idx="0">
                  <c:v>2002</c:v>
                </c:pt>
                <c:pt idx="1">
                  <c:v>2014</c:v>
                </c:pt>
              </c:numCache>
            </c:numRef>
          </c:cat>
          <c:val>
            <c:numRef>
              <c:f>Sheet1!$C$6:$D$6</c:f>
              <c:numCache>
                <c:formatCode>0.00%</c:formatCode>
                <c:ptCount val="2"/>
                <c:pt idx="0">
                  <c:v>7.0999999999999994E-2</c:v>
                </c:pt>
                <c:pt idx="1">
                  <c:v>0.128</c:v>
                </c:pt>
              </c:numCache>
            </c:numRef>
          </c:val>
          <c:extLst>
            <c:ext xmlns:c16="http://schemas.microsoft.com/office/drawing/2014/chart" uri="{C3380CC4-5D6E-409C-BE32-E72D297353CC}">
              <c16:uniqueId val="{00000002-C04D-4E77-AAA2-4081CD347F47}"/>
            </c:ext>
          </c:extLst>
        </c:ser>
        <c:dLbls>
          <c:showLegendKey val="0"/>
          <c:showVal val="0"/>
          <c:showCatName val="0"/>
          <c:showSerName val="0"/>
          <c:showPercent val="0"/>
          <c:showBubbleSize val="0"/>
        </c:dLbls>
        <c:gapWidth val="219"/>
        <c:overlap val="-27"/>
        <c:axId val="1720320159"/>
        <c:axId val="1797267695"/>
      </c:barChart>
      <c:catAx>
        <c:axId val="1720320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97267695"/>
        <c:crosses val="autoZero"/>
        <c:auto val="1"/>
        <c:lblAlgn val="ctr"/>
        <c:lblOffset val="100"/>
        <c:noMultiLvlLbl val="0"/>
      </c:catAx>
      <c:valAx>
        <c:axId val="1797267695"/>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Share of votes to extreme parties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20320159"/>
        <c:crosses val="autoZero"/>
        <c:crossBetween val="between"/>
      </c:valAx>
      <c:spPr>
        <a:noFill/>
        <a:ln>
          <a:noFill/>
        </a:ln>
        <a:effectLst/>
      </c:spPr>
    </c:plotArea>
    <c:legend>
      <c:legendPos val="b"/>
      <c:layout>
        <c:manualLayout>
          <c:xMode val="edge"/>
          <c:yMode val="edge"/>
          <c:x val="0.15628509583712397"/>
          <c:y val="0.72328573750119995"/>
          <c:w val="0.63962104338551307"/>
          <c:h val="0.256280037907900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Vote to extreme parties by occupation category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513546343897095"/>
          <c:y val="0.12631756501274591"/>
          <c:w val="0.85456150625799876"/>
          <c:h val="0.53839596163943626"/>
        </c:manualLayout>
      </c:layout>
      <c:barChart>
        <c:barDir val="col"/>
        <c:grouping val="clustered"/>
        <c:varyColors val="0"/>
        <c:ser>
          <c:idx val="0"/>
          <c:order val="0"/>
          <c:tx>
            <c:strRef>
              <c:f>Sheet1!$B$10</c:f>
              <c:strCache>
                <c:ptCount val="1"/>
                <c:pt idx="0">
                  <c:v>Intensive in non-routine, manual tasks</c:v>
                </c:pt>
              </c:strCache>
            </c:strRef>
          </c:tx>
          <c:spPr>
            <a:solidFill>
              <a:schemeClr val="accent6">
                <a:lumMod val="60000"/>
                <a:lumOff val="40000"/>
              </a:schemeClr>
            </a:solidFill>
            <a:ln>
              <a:noFill/>
            </a:ln>
            <a:effectLst/>
          </c:spPr>
          <c:invertIfNegative val="0"/>
          <c:cat>
            <c:numRef>
              <c:f>Sheet1!$C$3:$D$3</c:f>
              <c:numCache>
                <c:formatCode>General</c:formatCode>
                <c:ptCount val="2"/>
                <c:pt idx="0">
                  <c:v>2002</c:v>
                </c:pt>
                <c:pt idx="1">
                  <c:v>2014</c:v>
                </c:pt>
              </c:numCache>
            </c:numRef>
          </c:cat>
          <c:val>
            <c:numRef>
              <c:f>Sheet1!$C$10:$D$10</c:f>
              <c:numCache>
                <c:formatCode>0.00%</c:formatCode>
                <c:ptCount val="2"/>
                <c:pt idx="0">
                  <c:v>7.9000000000000001E-2</c:v>
                </c:pt>
                <c:pt idx="1">
                  <c:v>0.16500000000000001</c:v>
                </c:pt>
              </c:numCache>
            </c:numRef>
          </c:val>
          <c:extLst>
            <c:ext xmlns:c16="http://schemas.microsoft.com/office/drawing/2014/chart" uri="{C3380CC4-5D6E-409C-BE32-E72D297353CC}">
              <c16:uniqueId val="{00000000-E4A8-47B7-87EC-16E6690B2A91}"/>
            </c:ext>
          </c:extLst>
        </c:ser>
        <c:ser>
          <c:idx val="1"/>
          <c:order val="1"/>
          <c:tx>
            <c:strRef>
              <c:f>Sheet1!$B$11</c:f>
              <c:strCache>
                <c:ptCount val="1"/>
                <c:pt idx="0">
                  <c:v>Intensive in routine tasks</c:v>
                </c:pt>
              </c:strCache>
            </c:strRef>
          </c:tx>
          <c:spPr>
            <a:solidFill>
              <a:schemeClr val="accent4">
                <a:lumMod val="60000"/>
                <a:lumOff val="40000"/>
              </a:schemeClr>
            </a:solidFill>
            <a:ln>
              <a:noFill/>
            </a:ln>
            <a:effectLst/>
          </c:spPr>
          <c:invertIfNegative val="0"/>
          <c:cat>
            <c:numRef>
              <c:f>Sheet1!$C$3:$D$3</c:f>
              <c:numCache>
                <c:formatCode>General</c:formatCode>
                <c:ptCount val="2"/>
                <c:pt idx="0">
                  <c:v>2002</c:v>
                </c:pt>
                <c:pt idx="1">
                  <c:v>2014</c:v>
                </c:pt>
              </c:numCache>
            </c:numRef>
          </c:cat>
          <c:val>
            <c:numRef>
              <c:f>Sheet1!$C$11:$D$11</c:f>
              <c:numCache>
                <c:formatCode>0.00%</c:formatCode>
                <c:ptCount val="2"/>
                <c:pt idx="0">
                  <c:v>8.2000000000000003E-2</c:v>
                </c:pt>
                <c:pt idx="1">
                  <c:v>0.17899999999999999</c:v>
                </c:pt>
              </c:numCache>
            </c:numRef>
          </c:val>
          <c:extLst>
            <c:ext xmlns:c16="http://schemas.microsoft.com/office/drawing/2014/chart" uri="{C3380CC4-5D6E-409C-BE32-E72D297353CC}">
              <c16:uniqueId val="{00000001-E4A8-47B7-87EC-16E6690B2A91}"/>
            </c:ext>
          </c:extLst>
        </c:ser>
        <c:ser>
          <c:idx val="2"/>
          <c:order val="2"/>
          <c:tx>
            <c:strRef>
              <c:f>Sheet1!$B$12</c:f>
              <c:strCache>
                <c:ptCount val="1"/>
                <c:pt idx="0">
                  <c:v>Intensive in non-routine, cognitive tasks</c:v>
                </c:pt>
              </c:strCache>
            </c:strRef>
          </c:tx>
          <c:spPr>
            <a:solidFill>
              <a:schemeClr val="accent2">
                <a:lumMod val="60000"/>
                <a:lumOff val="40000"/>
              </a:schemeClr>
            </a:solidFill>
            <a:ln>
              <a:noFill/>
            </a:ln>
            <a:effectLst/>
          </c:spPr>
          <c:invertIfNegative val="0"/>
          <c:cat>
            <c:numRef>
              <c:f>Sheet1!$C$3:$D$3</c:f>
              <c:numCache>
                <c:formatCode>General</c:formatCode>
                <c:ptCount val="2"/>
                <c:pt idx="0">
                  <c:v>2002</c:v>
                </c:pt>
                <c:pt idx="1">
                  <c:v>2014</c:v>
                </c:pt>
              </c:numCache>
            </c:numRef>
          </c:cat>
          <c:val>
            <c:numRef>
              <c:f>Sheet1!$C$12:$D$12</c:f>
              <c:numCache>
                <c:formatCode>0.00%</c:formatCode>
                <c:ptCount val="2"/>
                <c:pt idx="0">
                  <c:v>6.6000000000000003E-2</c:v>
                </c:pt>
                <c:pt idx="1">
                  <c:v>0.11700000000000001</c:v>
                </c:pt>
              </c:numCache>
            </c:numRef>
          </c:val>
          <c:extLst>
            <c:ext xmlns:c16="http://schemas.microsoft.com/office/drawing/2014/chart" uri="{C3380CC4-5D6E-409C-BE32-E72D297353CC}">
              <c16:uniqueId val="{00000002-E4A8-47B7-87EC-16E6690B2A91}"/>
            </c:ext>
          </c:extLst>
        </c:ser>
        <c:dLbls>
          <c:showLegendKey val="0"/>
          <c:showVal val="0"/>
          <c:showCatName val="0"/>
          <c:showSerName val="0"/>
          <c:showPercent val="0"/>
          <c:showBubbleSize val="0"/>
        </c:dLbls>
        <c:gapWidth val="219"/>
        <c:overlap val="-27"/>
        <c:axId val="1720320159"/>
        <c:axId val="1797267695"/>
      </c:barChart>
      <c:catAx>
        <c:axId val="1720320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97267695"/>
        <c:crosses val="autoZero"/>
        <c:auto val="1"/>
        <c:lblAlgn val="ctr"/>
        <c:lblOffset val="100"/>
        <c:noMultiLvlLbl val="0"/>
      </c:catAx>
      <c:valAx>
        <c:axId val="1797267695"/>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Share of votes to extreme parties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20320159"/>
        <c:crosses val="autoZero"/>
        <c:crossBetween val="between"/>
      </c:valAx>
      <c:spPr>
        <a:noFill/>
        <a:ln>
          <a:noFill/>
        </a:ln>
        <a:effectLst/>
      </c:spPr>
    </c:plotArea>
    <c:legend>
      <c:legendPos val="b"/>
      <c:layout>
        <c:manualLayout>
          <c:xMode val="edge"/>
          <c:yMode val="edge"/>
          <c:x val="0.18550156330060336"/>
          <c:y val="0.73690855389513332"/>
          <c:w val="0.60774853342535373"/>
          <c:h val="0.2426572215139668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0.26603</cdr:x>
      <cdr:y>0.03861</cdr:y>
    </cdr:from>
    <cdr:to>
      <cdr:x>0.55155</cdr:x>
      <cdr:y>0.17517</cdr:y>
    </cdr:to>
    <cdr:sp macro="" textlink="">
      <cdr:nvSpPr>
        <cdr:cNvPr id="2" name="TextBox 1"/>
        <cdr:cNvSpPr txBox="1"/>
      </cdr:nvSpPr>
      <cdr:spPr>
        <a:xfrm xmlns:a="http://schemas.openxmlformats.org/drawingml/2006/main">
          <a:off x="2664433" y="178977"/>
          <a:ext cx="2859636" cy="633024"/>
        </a:xfrm>
        <a:prstGeom xmlns:a="http://schemas.openxmlformats.org/drawingml/2006/main" prst="rect">
          <a:avLst/>
        </a:prstGeom>
        <a:ln xmlns:a="http://schemas.openxmlformats.org/drawingml/2006/main" w="3175">
          <a:solidFill>
            <a:srgbClr val="00B050"/>
          </a:solidFill>
        </a:ln>
      </cdr:spPr>
      <cdr:txBody>
        <a:bodyPr xmlns:a="http://schemas.openxmlformats.org/drawingml/2006/main" vertOverflow="clip" wrap="square" rtlCol="0"/>
        <a:lstStyle xmlns:a="http://schemas.openxmlformats.org/drawingml/2006/main"/>
        <a:p xmlns:a="http://schemas.openxmlformats.org/drawingml/2006/main">
          <a:r>
            <a:rPr lang="en-US" sz="1100" dirty="0"/>
            <a:t>Difference between cohorts whose education began after 1989 and older cohorts in terms of inequality of opportunity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40F423-89C8-4BD8-A8C3-69130457E0C7}" type="datetimeFigureOut">
              <a:rPr lang="en-US" smtClean="0"/>
              <a:t>11/1/2017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ED1893-EB5C-429A-8566-62A391CDEB2D}" type="slidenum">
              <a:rPr lang="en-US" smtClean="0"/>
              <a:t>‹#›</a:t>
            </a:fld>
            <a:endParaRPr lang="en-US"/>
          </a:p>
        </p:txBody>
      </p:sp>
    </p:spTree>
    <p:extLst>
      <p:ext uri="{BB962C8B-B14F-4D97-AF65-F5344CB8AC3E}">
        <p14:creationId xmlns:p14="http://schemas.microsoft.com/office/powerpoint/2010/main" val="4222097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could also discuss here the </a:t>
            </a:r>
            <a:r>
              <a:rPr lang="en-US" u="sng" dirty="0"/>
              <a:t>context</a:t>
            </a:r>
            <a:r>
              <a:rPr lang="en-US" u="none" dirty="0"/>
              <a:t> </a:t>
            </a:r>
            <a:r>
              <a:rPr lang="en-US" dirty="0"/>
              <a:t>of lower growth (and more insecurity) that make a given level of inequality more salient than in an earlier period.</a:t>
            </a:r>
            <a:r>
              <a:rPr lang="en-US" baseline="0" dirty="0"/>
              <a:t> </a:t>
            </a:r>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2</a:t>
            </a:fld>
            <a:endParaRPr lang="en-US"/>
          </a:p>
        </p:txBody>
      </p:sp>
    </p:spTree>
    <p:extLst>
      <p:ext uri="{BB962C8B-B14F-4D97-AF65-F5344CB8AC3E}">
        <p14:creationId xmlns:p14="http://schemas.microsoft.com/office/powerpoint/2010/main" val="3220479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Emphasize</a:t>
            </a:r>
            <a:r>
              <a:rPr lang="en-US" sz="1200" kern="1200" baseline="0" dirty="0">
                <a:solidFill>
                  <a:schemeClr val="tx1"/>
                </a:solidFill>
                <a:effectLst/>
                <a:latin typeface="+mn-lt"/>
                <a:ea typeface="+mn-ea"/>
                <a:cs typeface="+mn-cs"/>
              </a:rPr>
              <a:t> 2 things:</a:t>
            </a:r>
          </a:p>
          <a:p>
            <a:pPr marL="228600" indent="-228600">
              <a:buAutoNum type="arabicParenR"/>
            </a:pPr>
            <a:r>
              <a:rPr lang="en-US" sz="1200" kern="1200" baseline="0" dirty="0">
                <a:solidFill>
                  <a:schemeClr val="tx1"/>
                </a:solidFill>
                <a:effectLst/>
                <a:latin typeface="+mn-lt"/>
                <a:ea typeface="+mn-ea"/>
                <a:cs typeface="+mn-cs"/>
              </a:rPr>
              <a:t>That young turnout rates are much lower;</a:t>
            </a:r>
          </a:p>
          <a:p>
            <a:pPr marL="228600" indent="-228600">
              <a:buAutoNum type="arabicParenR"/>
            </a:pPr>
            <a:r>
              <a:rPr lang="en-US" sz="1200" kern="1200" baseline="0" dirty="0">
                <a:solidFill>
                  <a:schemeClr val="tx1"/>
                </a:solidFill>
                <a:effectLst/>
                <a:latin typeface="+mn-lt"/>
                <a:ea typeface="+mn-ea"/>
                <a:cs typeface="+mn-cs"/>
              </a:rPr>
              <a:t>That actually the young turnout rates are going down!</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Turnout rates in 2002: Age 25-35</a:t>
            </a:r>
            <a:r>
              <a:rPr lang="en-US" sz="1200" kern="1200" baseline="0" dirty="0">
                <a:solidFill>
                  <a:schemeClr val="tx1"/>
                </a:solidFill>
                <a:effectLst/>
                <a:latin typeface="+mn-lt"/>
                <a:ea typeface="+mn-ea"/>
                <a:cs typeface="+mn-cs"/>
              </a:rPr>
              <a:t> (76%) Age 65+ (86%)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Turnout rates in 2014: Age 25-35</a:t>
            </a:r>
            <a:r>
              <a:rPr lang="en-US" sz="1200" kern="1200" baseline="0" dirty="0">
                <a:solidFill>
                  <a:schemeClr val="tx1"/>
                </a:solidFill>
                <a:effectLst/>
                <a:latin typeface="+mn-lt"/>
                <a:ea typeface="+mn-ea"/>
                <a:cs typeface="+mn-cs"/>
              </a:rPr>
              <a:t> (66%) Age 65+ (83%)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Vote</a:t>
            </a:r>
            <a:r>
              <a:rPr lang="en-US" baseline="0" dirty="0"/>
              <a:t> to parties on the extreme 10% of the ideological spectrum: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Low education (0-5 </a:t>
            </a:r>
            <a:r>
              <a:rPr lang="en-US" baseline="0" dirty="0" err="1"/>
              <a:t>yrs</a:t>
            </a:r>
            <a:r>
              <a:rPr lang="en-US" baseline="0" dirty="0"/>
              <a:t> of schooling): 9.4% in 2002, 14.3% in 2014 (+5 percentage 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Mid education </a:t>
            </a:r>
            <a:r>
              <a:rPr lang="en-US" baseline="0" dirty="0"/>
              <a:t>(6-12 </a:t>
            </a:r>
            <a:r>
              <a:rPr lang="en-US" baseline="0" dirty="0" err="1"/>
              <a:t>yrs</a:t>
            </a:r>
            <a:r>
              <a:rPr lang="en-US" baseline="0" dirty="0"/>
              <a:t> of schooling): 7.5% in 2002, 18.4% in 2014 </a:t>
            </a:r>
            <a:r>
              <a:rPr lang="en-US" b="1" baseline="0" dirty="0"/>
              <a:t>(+11 percentage 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High education (13+ </a:t>
            </a:r>
            <a:r>
              <a:rPr lang="en-US" baseline="0" dirty="0" err="1"/>
              <a:t>yrs</a:t>
            </a:r>
            <a:r>
              <a:rPr lang="en-US" baseline="0" dirty="0"/>
              <a:t> of schooling): 7.1% in 2002, 12.8% in 2014 (+5.7 percentage points)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none" strike="noStrike" kern="1200" dirty="0">
                <a:solidFill>
                  <a:schemeClr val="tx1"/>
                </a:solidFill>
                <a:effectLst/>
                <a:latin typeface="+mn-lt"/>
                <a:ea typeface="+mn-ea"/>
                <a:cs typeface="+mn-cs"/>
              </a:rPr>
              <a:t>Non-routine, </a:t>
            </a:r>
            <a:r>
              <a:rPr lang="fr-FR" sz="1200" b="1" i="0" u="none" strike="noStrike" kern="1200" dirty="0" err="1">
                <a:solidFill>
                  <a:schemeClr val="tx1"/>
                </a:solidFill>
                <a:effectLst/>
                <a:latin typeface="+mn-lt"/>
                <a:ea typeface="+mn-ea"/>
                <a:cs typeface="+mn-cs"/>
              </a:rPr>
              <a:t>manual</a:t>
            </a:r>
            <a:r>
              <a:rPr lang="fr-FR" sz="1200" b="0" i="0" u="none" strike="noStrike" kern="1200" dirty="0">
                <a:solidFill>
                  <a:schemeClr val="tx1"/>
                </a:solidFill>
                <a:effectLst/>
                <a:latin typeface="+mn-lt"/>
                <a:ea typeface="+mn-ea"/>
                <a:cs typeface="+mn-cs"/>
              </a:rPr>
              <a:t>: 7.9% in 2002, 16.5% in</a:t>
            </a:r>
            <a:r>
              <a:rPr lang="fr-FR" sz="1200" b="0" i="0" u="none" strike="noStrike" kern="1200" baseline="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2014 </a:t>
            </a:r>
            <a:r>
              <a:rPr lang="fr-FR" sz="1200" b="1" i="0" u="none" strike="noStrike" kern="1200" dirty="0">
                <a:solidFill>
                  <a:schemeClr val="tx1"/>
                </a:solidFill>
                <a:effectLst/>
                <a:latin typeface="+mn-lt"/>
                <a:ea typeface="+mn-ea"/>
                <a:cs typeface="+mn-cs"/>
              </a:rPr>
              <a:t>(+8.6 </a:t>
            </a:r>
            <a:r>
              <a:rPr lang="fr-FR" sz="1200" b="1" i="0" u="none" strike="noStrike" kern="1200" dirty="0" err="1">
                <a:solidFill>
                  <a:schemeClr val="tx1"/>
                </a:solidFill>
                <a:effectLst/>
                <a:latin typeface="+mn-lt"/>
                <a:ea typeface="+mn-ea"/>
                <a:cs typeface="+mn-cs"/>
              </a:rPr>
              <a:t>percentage</a:t>
            </a:r>
            <a:r>
              <a:rPr lang="fr-FR" sz="1200" b="1" i="0" u="none" strike="noStrike" kern="1200" dirty="0">
                <a:solidFill>
                  <a:schemeClr val="tx1"/>
                </a:solidFill>
                <a:effectLst/>
                <a:latin typeface="+mn-lt"/>
                <a:ea typeface="+mn-ea"/>
                <a:cs typeface="+mn-cs"/>
              </a:rPr>
              <a:t> points)</a:t>
            </a:r>
            <a:br>
              <a:rPr lang="fr-FR" sz="1200" b="1" i="0" u="none" strike="noStrike" kern="1200" dirty="0">
                <a:solidFill>
                  <a:schemeClr val="tx1"/>
                </a:solidFill>
                <a:effectLst/>
                <a:latin typeface="+mn-lt"/>
                <a:ea typeface="+mn-ea"/>
                <a:cs typeface="+mn-cs"/>
              </a:rPr>
            </a:br>
            <a:r>
              <a:rPr lang="fr-FR" sz="1200" b="1" i="0" u="none" strike="noStrike" kern="1200" dirty="0">
                <a:solidFill>
                  <a:schemeClr val="tx1"/>
                </a:solidFill>
                <a:effectLst/>
                <a:latin typeface="+mn-lt"/>
                <a:ea typeface="+mn-ea"/>
                <a:cs typeface="+mn-cs"/>
              </a:rPr>
              <a:t>Routine</a:t>
            </a:r>
            <a:r>
              <a:rPr lang="fr-FR" sz="1200" b="0" i="0" u="none" strike="noStrike" kern="1200" dirty="0">
                <a:solidFill>
                  <a:schemeClr val="tx1"/>
                </a:solidFill>
                <a:effectLst/>
                <a:latin typeface="+mn-lt"/>
                <a:ea typeface="+mn-ea"/>
                <a:cs typeface="+mn-cs"/>
              </a:rPr>
              <a:t>: 8.2% in 2002, 17.9% in 2014 </a:t>
            </a:r>
            <a:r>
              <a:rPr lang="fr-FR" sz="1200" b="1" i="0" u="none" strike="noStrike" kern="1200" dirty="0">
                <a:solidFill>
                  <a:schemeClr val="tx1"/>
                </a:solidFill>
                <a:effectLst/>
                <a:latin typeface="+mn-lt"/>
                <a:ea typeface="+mn-ea"/>
                <a:cs typeface="+mn-cs"/>
              </a:rPr>
              <a:t>(+9.7 </a:t>
            </a:r>
            <a:r>
              <a:rPr lang="fr-FR" sz="1200" b="1" i="0" u="none" strike="noStrike" kern="1200" dirty="0" err="1">
                <a:solidFill>
                  <a:schemeClr val="tx1"/>
                </a:solidFill>
                <a:effectLst/>
                <a:latin typeface="+mn-lt"/>
                <a:ea typeface="+mn-ea"/>
                <a:cs typeface="+mn-cs"/>
              </a:rPr>
              <a:t>percentage</a:t>
            </a:r>
            <a:r>
              <a:rPr lang="fr-FR" sz="1200" b="1" i="0" u="none" strike="noStrike" kern="1200" dirty="0">
                <a:solidFill>
                  <a:schemeClr val="tx1"/>
                </a:solidFill>
                <a:effectLst/>
                <a:latin typeface="+mn-lt"/>
                <a:ea typeface="+mn-ea"/>
                <a:cs typeface="+mn-cs"/>
              </a:rPr>
              <a:t> points)</a:t>
            </a:r>
            <a:br>
              <a:rPr lang="fr-FR" sz="1200" b="0" i="0" u="none" strike="noStrike"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Non-routine, cognitive: 6.6% in 2002, 11.7% in 2014 (+5.1 </a:t>
            </a:r>
            <a:r>
              <a:rPr lang="fr-FR" sz="1200" b="0" i="0" u="none" strike="noStrike" kern="1200" dirty="0" err="1">
                <a:solidFill>
                  <a:schemeClr val="tx1"/>
                </a:solidFill>
                <a:effectLst/>
                <a:latin typeface="+mn-lt"/>
                <a:ea typeface="+mn-ea"/>
                <a:cs typeface="+mn-cs"/>
              </a:rPr>
              <a:t>percentage</a:t>
            </a:r>
            <a:r>
              <a:rPr lang="fr-FR" sz="1200" b="0" i="0" u="none" strike="noStrike" kern="1200" dirty="0">
                <a:solidFill>
                  <a:schemeClr val="tx1"/>
                </a:solidFill>
                <a:effectLst/>
                <a:latin typeface="+mn-lt"/>
                <a:ea typeface="+mn-ea"/>
                <a:cs typeface="+mn-cs"/>
              </a:rPr>
              <a:t> points)</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23</a:t>
            </a:fld>
            <a:endParaRPr lang="en-US"/>
          </a:p>
        </p:txBody>
      </p:sp>
    </p:spTree>
    <p:extLst>
      <p:ext uri="{BB962C8B-B14F-4D97-AF65-F5344CB8AC3E}">
        <p14:creationId xmlns:p14="http://schemas.microsoft.com/office/powerpoint/2010/main" val="3935258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Emphasize</a:t>
            </a:r>
            <a:r>
              <a:rPr lang="en-US" sz="1200" kern="1200" baseline="0" dirty="0">
                <a:solidFill>
                  <a:schemeClr val="tx1"/>
                </a:solidFill>
                <a:effectLst/>
                <a:latin typeface="+mn-lt"/>
                <a:ea typeface="+mn-ea"/>
                <a:cs typeface="+mn-cs"/>
              </a:rPr>
              <a:t> 2 things:</a:t>
            </a:r>
          </a:p>
          <a:p>
            <a:pPr marL="228600" indent="-228600">
              <a:buAutoNum type="arabicParenR"/>
            </a:pPr>
            <a:r>
              <a:rPr lang="en-US" sz="1200" kern="1200" baseline="0" dirty="0">
                <a:solidFill>
                  <a:schemeClr val="tx1"/>
                </a:solidFill>
                <a:effectLst/>
                <a:latin typeface="+mn-lt"/>
                <a:ea typeface="+mn-ea"/>
                <a:cs typeface="+mn-cs"/>
              </a:rPr>
              <a:t>That young turnout rates are much lower;</a:t>
            </a:r>
          </a:p>
          <a:p>
            <a:pPr marL="228600" indent="-228600">
              <a:buAutoNum type="arabicParenR"/>
            </a:pPr>
            <a:r>
              <a:rPr lang="en-US" sz="1200" kern="1200" baseline="0" dirty="0">
                <a:solidFill>
                  <a:schemeClr val="tx1"/>
                </a:solidFill>
                <a:effectLst/>
                <a:latin typeface="+mn-lt"/>
                <a:ea typeface="+mn-ea"/>
                <a:cs typeface="+mn-cs"/>
              </a:rPr>
              <a:t>That actually the young turnout rates are going down!</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Turnout rates in 2002: Age 25-35</a:t>
            </a:r>
            <a:r>
              <a:rPr lang="en-US" sz="1200" kern="1200" baseline="0" dirty="0">
                <a:solidFill>
                  <a:schemeClr val="tx1"/>
                </a:solidFill>
                <a:effectLst/>
                <a:latin typeface="+mn-lt"/>
                <a:ea typeface="+mn-ea"/>
                <a:cs typeface="+mn-cs"/>
              </a:rPr>
              <a:t> (76%) Age 65+ (86%)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Turnout rates in 2014: Age 25-35</a:t>
            </a:r>
            <a:r>
              <a:rPr lang="en-US" sz="1200" kern="1200" baseline="0" dirty="0">
                <a:solidFill>
                  <a:schemeClr val="tx1"/>
                </a:solidFill>
                <a:effectLst/>
                <a:latin typeface="+mn-lt"/>
                <a:ea typeface="+mn-ea"/>
                <a:cs typeface="+mn-cs"/>
              </a:rPr>
              <a:t> (66%) Age 65+ (83%)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Vote</a:t>
            </a:r>
            <a:r>
              <a:rPr lang="en-US" baseline="0" dirty="0"/>
              <a:t> to parties on the extreme 10% of the ideological spectrum: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Low education (0-5 </a:t>
            </a:r>
            <a:r>
              <a:rPr lang="en-US" baseline="0" dirty="0" err="1"/>
              <a:t>yrs</a:t>
            </a:r>
            <a:r>
              <a:rPr lang="en-US" baseline="0" dirty="0"/>
              <a:t> of schooling): 9.4% in 2002, 14.3% in 2014 (+5 percentage 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Mid education </a:t>
            </a:r>
            <a:r>
              <a:rPr lang="en-US" baseline="0" dirty="0"/>
              <a:t>(6-12 </a:t>
            </a:r>
            <a:r>
              <a:rPr lang="en-US" baseline="0" dirty="0" err="1"/>
              <a:t>yrs</a:t>
            </a:r>
            <a:r>
              <a:rPr lang="en-US" baseline="0" dirty="0"/>
              <a:t> of schooling): 7.5% in 2002, 18.4% in 2014 </a:t>
            </a:r>
            <a:r>
              <a:rPr lang="en-US" b="1" baseline="0" dirty="0"/>
              <a:t>(+11 percentage 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High education (13+ </a:t>
            </a:r>
            <a:r>
              <a:rPr lang="en-US" baseline="0" dirty="0" err="1"/>
              <a:t>yrs</a:t>
            </a:r>
            <a:r>
              <a:rPr lang="en-US" baseline="0" dirty="0"/>
              <a:t> of schooling): 7.1% in 2002, 12.8% in 2014 (+5.7 percentage points)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none" strike="noStrike" kern="1200" dirty="0">
                <a:solidFill>
                  <a:schemeClr val="tx1"/>
                </a:solidFill>
                <a:effectLst/>
                <a:latin typeface="+mn-lt"/>
                <a:ea typeface="+mn-ea"/>
                <a:cs typeface="+mn-cs"/>
              </a:rPr>
              <a:t>Non-routine, </a:t>
            </a:r>
            <a:r>
              <a:rPr lang="fr-FR" sz="1200" b="1" i="0" u="none" strike="noStrike" kern="1200" dirty="0" err="1">
                <a:solidFill>
                  <a:schemeClr val="tx1"/>
                </a:solidFill>
                <a:effectLst/>
                <a:latin typeface="+mn-lt"/>
                <a:ea typeface="+mn-ea"/>
                <a:cs typeface="+mn-cs"/>
              </a:rPr>
              <a:t>manual</a:t>
            </a:r>
            <a:r>
              <a:rPr lang="fr-FR" sz="1200" b="0" i="0" u="none" strike="noStrike" kern="1200" dirty="0">
                <a:solidFill>
                  <a:schemeClr val="tx1"/>
                </a:solidFill>
                <a:effectLst/>
                <a:latin typeface="+mn-lt"/>
                <a:ea typeface="+mn-ea"/>
                <a:cs typeface="+mn-cs"/>
              </a:rPr>
              <a:t>: 7.9% in 2002, 16.5% in</a:t>
            </a:r>
            <a:r>
              <a:rPr lang="fr-FR" sz="1200" b="0" i="0" u="none" strike="noStrike" kern="1200" baseline="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2014 </a:t>
            </a:r>
            <a:r>
              <a:rPr lang="fr-FR" sz="1200" b="1" i="0" u="none" strike="noStrike" kern="1200" dirty="0">
                <a:solidFill>
                  <a:schemeClr val="tx1"/>
                </a:solidFill>
                <a:effectLst/>
                <a:latin typeface="+mn-lt"/>
                <a:ea typeface="+mn-ea"/>
                <a:cs typeface="+mn-cs"/>
              </a:rPr>
              <a:t>(+8.6 </a:t>
            </a:r>
            <a:r>
              <a:rPr lang="fr-FR" sz="1200" b="1" i="0" u="none" strike="noStrike" kern="1200" dirty="0" err="1">
                <a:solidFill>
                  <a:schemeClr val="tx1"/>
                </a:solidFill>
                <a:effectLst/>
                <a:latin typeface="+mn-lt"/>
                <a:ea typeface="+mn-ea"/>
                <a:cs typeface="+mn-cs"/>
              </a:rPr>
              <a:t>percentage</a:t>
            </a:r>
            <a:r>
              <a:rPr lang="fr-FR" sz="1200" b="1" i="0" u="none" strike="noStrike" kern="1200" dirty="0">
                <a:solidFill>
                  <a:schemeClr val="tx1"/>
                </a:solidFill>
                <a:effectLst/>
                <a:latin typeface="+mn-lt"/>
                <a:ea typeface="+mn-ea"/>
                <a:cs typeface="+mn-cs"/>
              </a:rPr>
              <a:t> points)</a:t>
            </a:r>
            <a:br>
              <a:rPr lang="fr-FR" sz="1200" b="1" i="0" u="none" strike="noStrike" kern="1200" dirty="0">
                <a:solidFill>
                  <a:schemeClr val="tx1"/>
                </a:solidFill>
                <a:effectLst/>
                <a:latin typeface="+mn-lt"/>
                <a:ea typeface="+mn-ea"/>
                <a:cs typeface="+mn-cs"/>
              </a:rPr>
            </a:br>
            <a:r>
              <a:rPr lang="fr-FR" sz="1200" b="1" i="0" u="none" strike="noStrike" kern="1200" dirty="0">
                <a:solidFill>
                  <a:schemeClr val="tx1"/>
                </a:solidFill>
                <a:effectLst/>
                <a:latin typeface="+mn-lt"/>
                <a:ea typeface="+mn-ea"/>
                <a:cs typeface="+mn-cs"/>
              </a:rPr>
              <a:t>Routine</a:t>
            </a:r>
            <a:r>
              <a:rPr lang="fr-FR" sz="1200" b="0" i="0" u="none" strike="noStrike" kern="1200" dirty="0">
                <a:solidFill>
                  <a:schemeClr val="tx1"/>
                </a:solidFill>
                <a:effectLst/>
                <a:latin typeface="+mn-lt"/>
                <a:ea typeface="+mn-ea"/>
                <a:cs typeface="+mn-cs"/>
              </a:rPr>
              <a:t>: 8.2% in 2002, 17.9% in 2014 </a:t>
            </a:r>
            <a:r>
              <a:rPr lang="fr-FR" sz="1200" b="1" i="0" u="none" strike="noStrike" kern="1200" dirty="0">
                <a:solidFill>
                  <a:schemeClr val="tx1"/>
                </a:solidFill>
                <a:effectLst/>
                <a:latin typeface="+mn-lt"/>
                <a:ea typeface="+mn-ea"/>
                <a:cs typeface="+mn-cs"/>
              </a:rPr>
              <a:t>(+9.7 </a:t>
            </a:r>
            <a:r>
              <a:rPr lang="fr-FR" sz="1200" b="1" i="0" u="none" strike="noStrike" kern="1200" dirty="0" err="1">
                <a:solidFill>
                  <a:schemeClr val="tx1"/>
                </a:solidFill>
                <a:effectLst/>
                <a:latin typeface="+mn-lt"/>
                <a:ea typeface="+mn-ea"/>
                <a:cs typeface="+mn-cs"/>
              </a:rPr>
              <a:t>percentage</a:t>
            </a:r>
            <a:r>
              <a:rPr lang="fr-FR" sz="1200" b="1" i="0" u="none" strike="noStrike" kern="1200" dirty="0">
                <a:solidFill>
                  <a:schemeClr val="tx1"/>
                </a:solidFill>
                <a:effectLst/>
                <a:latin typeface="+mn-lt"/>
                <a:ea typeface="+mn-ea"/>
                <a:cs typeface="+mn-cs"/>
              </a:rPr>
              <a:t> points)</a:t>
            </a:r>
            <a:br>
              <a:rPr lang="fr-FR" sz="1200" b="0" i="0" u="none" strike="noStrike"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Non-routine, cognitive: 6.6% in 2002, 11.7% in 2014 (+5.1 </a:t>
            </a:r>
            <a:r>
              <a:rPr lang="fr-FR" sz="1200" b="0" i="0" u="none" strike="noStrike" kern="1200" dirty="0" err="1">
                <a:solidFill>
                  <a:schemeClr val="tx1"/>
                </a:solidFill>
                <a:effectLst/>
                <a:latin typeface="+mn-lt"/>
                <a:ea typeface="+mn-ea"/>
                <a:cs typeface="+mn-cs"/>
              </a:rPr>
              <a:t>percentage</a:t>
            </a:r>
            <a:r>
              <a:rPr lang="fr-FR" sz="1200" b="0" i="0" u="none" strike="noStrike" kern="1200" dirty="0">
                <a:solidFill>
                  <a:schemeClr val="tx1"/>
                </a:solidFill>
                <a:effectLst/>
                <a:latin typeface="+mn-lt"/>
                <a:ea typeface="+mn-ea"/>
                <a:cs typeface="+mn-cs"/>
              </a:rPr>
              <a:t> points)</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24</a:t>
            </a:fld>
            <a:endParaRPr lang="en-US"/>
          </a:p>
        </p:txBody>
      </p:sp>
    </p:spTree>
    <p:extLst>
      <p:ext uri="{BB962C8B-B14F-4D97-AF65-F5344CB8AC3E}">
        <p14:creationId xmlns:p14="http://schemas.microsoft.com/office/powerpoint/2010/main" val="3857147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POINT: populism is not new. It has been brewing since the early 1990s.</a:t>
            </a:r>
          </a:p>
          <a:p>
            <a:endParaRPr lang="en-US" dirty="0"/>
          </a:p>
          <a:p>
            <a:r>
              <a:rPr lang="en-US" dirty="0"/>
              <a:t>A</a:t>
            </a:r>
            <a:r>
              <a:rPr lang="en-US" baseline="0" dirty="0"/>
              <a:t>nd one can see that there are economic roots (the losers of the globalization process, especially in high income countries), a new interesting question is what type of populism arise from these economic roots. Both left and right kinds of populism have arisen. See </a:t>
            </a:r>
            <a:r>
              <a:rPr lang="en-US" baseline="0" dirty="0" err="1"/>
              <a:t>Rodrik</a:t>
            </a:r>
            <a:r>
              <a:rPr lang="en-US" baseline="0" dirty="0"/>
              <a:t> 2017 on this.</a:t>
            </a:r>
          </a:p>
          <a:p>
            <a:endParaRPr lang="en-US" baseline="0" dirty="0"/>
          </a:p>
          <a:p>
            <a:r>
              <a:rPr lang="en-US" sz="1200" kern="1200" dirty="0">
                <a:solidFill>
                  <a:schemeClr val="tx1"/>
                </a:solidFill>
                <a:effectLst/>
                <a:latin typeface="+mn-lt"/>
                <a:ea typeface="+mn-ea"/>
                <a:cs typeface="+mn-cs"/>
              </a:rPr>
              <a:t>The rejection of established elites is perhaps the defining characteristic of a populist movement, yet what is not always clear is why mainstream parties should be so unresponsive in the face of discord. In another new paper, Luigi </a:t>
            </a:r>
            <a:r>
              <a:rPr lang="en-US" sz="1200" kern="1200" dirty="0" err="1">
                <a:solidFill>
                  <a:schemeClr val="tx1"/>
                </a:solidFill>
                <a:effectLst/>
                <a:latin typeface="+mn-lt"/>
                <a:ea typeface="+mn-ea"/>
                <a:cs typeface="+mn-cs"/>
              </a:rPr>
              <a:t>Guiso</a:t>
            </a:r>
            <a:r>
              <a:rPr lang="en-US" sz="1200" kern="1200" dirty="0">
                <a:solidFill>
                  <a:schemeClr val="tx1"/>
                </a:solidFill>
                <a:effectLst/>
                <a:latin typeface="+mn-lt"/>
                <a:ea typeface="+mn-ea"/>
                <a:cs typeface="+mn-cs"/>
              </a:rPr>
              <a:t>, Helios Herrera, Massimo Morelli and </a:t>
            </a:r>
            <a:r>
              <a:rPr lang="en-US" sz="1200" kern="1200" dirty="0" err="1">
                <a:solidFill>
                  <a:schemeClr val="tx1"/>
                </a:solidFill>
                <a:effectLst/>
                <a:latin typeface="+mn-lt"/>
                <a:ea typeface="+mn-ea"/>
                <a:cs typeface="+mn-cs"/>
              </a:rPr>
              <a:t>Tommaso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Sonno</a:t>
            </a:r>
            <a:r>
              <a:rPr lang="en-US" sz="1200" kern="1200" dirty="0">
                <a:solidFill>
                  <a:schemeClr val="tx1"/>
                </a:solidFill>
                <a:effectLst/>
                <a:latin typeface="+mn-lt"/>
                <a:ea typeface="+mn-ea"/>
                <a:cs typeface="+mn-cs"/>
              </a:rPr>
              <a:t> provide a clever framework for answering that critical question. Establishment parties, they suggest, cannot respond to supporters’ concerns because of their respect for institutional constraints, like the rules of the European Union, or because of an unwillingness to break norms like repaying sovereign debt.</a:t>
            </a:r>
          </a:p>
          <a:p>
            <a:r>
              <a:rPr lang="en-US" sz="1200" kern="1200" dirty="0">
                <a:solidFill>
                  <a:schemeClr val="tx1"/>
                </a:solidFill>
                <a:effectLst/>
                <a:latin typeface="+mn-lt"/>
                <a:ea typeface="+mn-ea"/>
                <a:cs typeface="+mn-cs"/>
              </a:rPr>
              <a:t>But keeping faith with institutions can mean letting down voters. When elected leaders fail to deliver hoped-for improvements, the public disengages. Depressed turnout is an opportunity for political entrepreneurs. Almost invariably, the authors argue, populists promise to relieve the stresses caused by institutional constraints. But the genre of populism depends on how turnout varies in some groups compared with others. If right-wing voters (such as older men) are less prone to sit out elections, then a populist candidate is more likely to be right-wing. Populist policies vary as a result: a left-wing firebrand might attack the budget strictures imposed by European institutions, whereas a right-winger might focus on ending free movement of </a:t>
            </a:r>
            <a:r>
              <a:rPr lang="en-US" sz="1200" kern="1200" dirty="0" err="1">
                <a:solidFill>
                  <a:schemeClr val="tx1"/>
                </a:solidFill>
                <a:effectLst/>
                <a:latin typeface="+mn-lt"/>
                <a:ea typeface="+mn-ea"/>
                <a:cs typeface="+mn-cs"/>
              </a:rPr>
              <a:t>labour</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http://www.heliosherrera.com/populism.pdf </a:t>
            </a:r>
          </a:p>
          <a:p>
            <a:endParaRPr lang="en-US" dirty="0"/>
          </a:p>
          <a:p>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25</a:t>
            </a:fld>
            <a:endParaRPr lang="en-US"/>
          </a:p>
        </p:txBody>
      </p:sp>
    </p:spTree>
    <p:extLst>
      <p:ext uri="{BB962C8B-B14F-4D97-AF65-F5344CB8AC3E}">
        <p14:creationId xmlns:p14="http://schemas.microsoft.com/office/powerpoint/2010/main" val="3321367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a:solidFill>
                  <a:schemeClr val="tx1"/>
                </a:solidFill>
                <a:latin typeface="+mn-lt"/>
                <a:ea typeface="+mn-ea"/>
                <a:cs typeface="+mn-cs"/>
              </a:rPr>
              <a:t>Source: ECA Economic Update 2016.  </a:t>
            </a:r>
            <a:r>
              <a:rPr lang="en-US" sz="1200" b="0" i="0" u="none" strike="noStrike" kern="1200" baseline="0" dirty="0">
                <a:solidFill>
                  <a:schemeClr val="tx1"/>
                </a:solidFill>
                <a:latin typeface="+mn-lt"/>
                <a:ea typeface="+mn-ea"/>
                <a:cs typeface="+mn-cs"/>
              </a:rPr>
              <a:t>Life in Transition Survey (</a:t>
            </a:r>
            <a:r>
              <a:rPr lang="en-US" sz="1200" b="0" i="0" u="none" strike="noStrike" kern="1200" baseline="0" dirty="0" err="1">
                <a:solidFill>
                  <a:schemeClr val="tx1"/>
                </a:solidFill>
                <a:latin typeface="+mn-lt"/>
                <a:ea typeface="+mn-ea"/>
                <a:cs typeface="+mn-cs"/>
              </a:rPr>
              <a:t>LiTS</a:t>
            </a:r>
            <a:r>
              <a:rPr lang="en-US" sz="1200" b="0" i="0" u="none" strike="noStrike" kern="1200" baseline="0" dirty="0">
                <a:solidFill>
                  <a:schemeClr val="tx1"/>
                </a:solidFill>
                <a:latin typeface="+mn-lt"/>
                <a:ea typeface="+mn-ea"/>
                <a:cs typeface="+mn-cs"/>
              </a:rPr>
              <a:t>) II and III.</a:t>
            </a:r>
          </a:p>
          <a:p>
            <a:r>
              <a:rPr lang="en-US" sz="1200" b="0" i="1" u="none" strike="noStrike" kern="1200" baseline="0" dirty="0">
                <a:solidFill>
                  <a:schemeClr val="tx1"/>
                </a:solidFill>
                <a:latin typeface="+mn-lt"/>
                <a:ea typeface="+mn-ea"/>
                <a:cs typeface="+mn-cs"/>
              </a:rPr>
              <a:t>Note: </a:t>
            </a:r>
            <a:r>
              <a:rPr lang="en-US" sz="1200" b="0" i="0" u="none" strike="noStrike" kern="1200" baseline="0" dirty="0">
                <a:solidFill>
                  <a:schemeClr val="tx1"/>
                </a:solidFill>
                <a:latin typeface="+mn-lt"/>
                <a:ea typeface="+mn-ea"/>
                <a:cs typeface="+mn-cs"/>
              </a:rPr>
              <a:t>The question in the survey is: “To what extent do you trust the following institutions?”. Each respondent can choose between (answer=1)</a:t>
            </a:r>
          </a:p>
          <a:p>
            <a:r>
              <a:rPr lang="en-US" sz="1200" b="0" i="0" u="none" strike="noStrike" kern="1200" baseline="0" dirty="0">
                <a:solidFill>
                  <a:schemeClr val="tx1"/>
                </a:solidFill>
                <a:latin typeface="+mn-lt"/>
                <a:ea typeface="+mn-ea"/>
                <a:cs typeface="+mn-cs"/>
              </a:rPr>
              <a:t>complete distrust, (answer=2) some distrust, (answer=3) neither trust nor distrust, (answer=4) some trust, and (answer=5) complete trust. The </a:t>
            </a:r>
            <a:r>
              <a:rPr lang="en-US" sz="1200" b="0" i="0" u="none" strike="noStrike" kern="1200" baseline="0" dirty="0" err="1">
                <a:solidFill>
                  <a:schemeClr val="tx1"/>
                </a:solidFill>
                <a:latin typeface="+mn-lt"/>
                <a:ea typeface="+mn-ea"/>
                <a:cs typeface="+mn-cs"/>
              </a:rPr>
              <a:t>lefthand</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side panel shows the share of respondents (as a simple average across all countries in </a:t>
            </a:r>
            <a:r>
              <a:rPr lang="en-US" sz="1200" b="0" i="0" u="none" strike="noStrike" kern="1200" baseline="0" dirty="0" err="1">
                <a:solidFill>
                  <a:schemeClr val="tx1"/>
                </a:solidFill>
                <a:latin typeface="+mn-lt"/>
                <a:ea typeface="+mn-ea"/>
                <a:cs typeface="+mn-cs"/>
              </a:rPr>
              <a:t>LiTS</a:t>
            </a:r>
            <a:r>
              <a:rPr lang="en-US" sz="1200" b="0" i="0" u="none" strike="noStrike" kern="1200" baseline="0" dirty="0">
                <a:solidFill>
                  <a:schemeClr val="tx1"/>
                </a:solidFill>
                <a:latin typeface="+mn-lt"/>
                <a:ea typeface="+mn-ea"/>
                <a:cs typeface="+mn-cs"/>
              </a:rPr>
              <a:t> surveys) that choose complete distrust to this</a:t>
            </a:r>
          </a:p>
          <a:p>
            <a:r>
              <a:rPr lang="en-US" sz="1200" b="0" i="0" u="none" strike="noStrike" kern="1200" baseline="0" dirty="0">
                <a:solidFill>
                  <a:schemeClr val="tx1"/>
                </a:solidFill>
                <a:latin typeface="+mn-lt"/>
                <a:ea typeface="+mn-ea"/>
                <a:cs typeface="+mn-cs"/>
              </a:rPr>
              <a:t>question in 2015 (</a:t>
            </a:r>
            <a:r>
              <a:rPr lang="en-US" sz="1200" b="0" i="0" u="none" strike="noStrike" kern="1200" baseline="0" dirty="0" err="1">
                <a:solidFill>
                  <a:schemeClr val="tx1"/>
                </a:solidFill>
                <a:latin typeface="+mn-lt"/>
                <a:ea typeface="+mn-ea"/>
                <a:cs typeface="+mn-cs"/>
              </a:rPr>
              <a:t>LiTS</a:t>
            </a:r>
            <a:r>
              <a:rPr lang="en-US" sz="1200" b="0" i="0" u="none" strike="noStrike" kern="1200" baseline="0" dirty="0">
                <a:solidFill>
                  <a:schemeClr val="tx1"/>
                </a:solidFill>
                <a:latin typeface="+mn-lt"/>
                <a:ea typeface="+mn-ea"/>
                <a:cs typeface="+mn-cs"/>
              </a:rPr>
              <a:t> III). The right-hand panel shows the changes in the share of respondents that indicated complete distrust for each institution</a:t>
            </a:r>
          </a:p>
          <a:p>
            <a:r>
              <a:rPr lang="en-US" sz="1200" b="0" i="0" u="none" strike="noStrike" kern="1200" baseline="0" dirty="0">
                <a:solidFill>
                  <a:schemeClr val="tx1"/>
                </a:solidFill>
                <a:latin typeface="+mn-lt"/>
                <a:ea typeface="+mn-ea"/>
                <a:cs typeface="+mn-cs"/>
              </a:rPr>
              <a:t>between 2010 and 2015.</a:t>
            </a:r>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26</a:t>
            </a:fld>
            <a:endParaRPr lang="en-US"/>
          </a:p>
        </p:txBody>
      </p:sp>
    </p:spTree>
    <p:extLst>
      <p:ext uri="{BB962C8B-B14F-4D97-AF65-F5344CB8AC3E}">
        <p14:creationId xmlns:p14="http://schemas.microsoft.com/office/powerpoint/2010/main" val="721086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27</a:t>
            </a:fld>
            <a:endParaRPr lang="en-US"/>
          </a:p>
        </p:txBody>
      </p:sp>
    </p:spTree>
    <p:extLst>
      <p:ext uri="{BB962C8B-B14F-4D97-AF65-F5344CB8AC3E}">
        <p14:creationId xmlns:p14="http://schemas.microsoft.com/office/powerpoint/2010/main" val="283579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28</a:t>
            </a:fld>
            <a:endParaRPr lang="en-US"/>
          </a:p>
        </p:txBody>
      </p:sp>
    </p:spTree>
    <p:extLst>
      <p:ext uri="{BB962C8B-B14F-4D97-AF65-F5344CB8AC3E}">
        <p14:creationId xmlns:p14="http://schemas.microsoft.com/office/powerpoint/2010/main" val="425880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3</a:t>
            </a:fld>
            <a:endParaRPr lang="en-US"/>
          </a:p>
        </p:txBody>
      </p:sp>
    </p:spTree>
    <p:extLst>
      <p:ext uri="{BB962C8B-B14F-4D97-AF65-F5344CB8AC3E}">
        <p14:creationId xmlns:p14="http://schemas.microsoft.com/office/powerpoint/2010/main" val="1806071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do we link the idea of the social contract (which is a broad one) to the inequality (distribution) theme?</a:t>
            </a:r>
          </a:p>
          <a:p>
            <a:endParaRPr lang="en-US" baseline="0" dirty="0"/>
          </a:p>
          <a:p>
            <a:r>
              <a:rPr lang="en-US" baseline="0" dirty="0"/>
              <a:t>In this slide we present some approaches from the literature on development; but there are other approaches. One could be the idea of fairness, which is measured by the inequality of opportunity approach, rather than by the inequality of outcomes… [add in the above slide something from Damien survey]</a:t>
            </a:r>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5</a:t>
            </a:fld>
            <a:endParaRPr lang="en-US"/>
          </a:p>
        </p:txBody>
      </p:sp>
    </p:spTree>
    <p:extLst>
      <p:ext uri="{BB962C8B-B14F-4D97-AF65-F5344CB8AC3E}">
        <p14:creationId xmlns:p14="http://schemas.microsoft.com/office/powerpoint/2010/main" val="951218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6</a:t>
            </a:fld>
            <a:endParaRPr lang="en-US"/>
          </a:p>
        </p:txBody>
      </p:sp>
    </p:spTree>
    <p:extLst>
      <p:ext uri="{BB962C8B-B14F-4D97-AF65-F5344CB8AC3E}">
        <p14:creationId xmlns:p14="http://schemas.microsoft.com/office/powerpoint/2010/main" val="1741618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9</a:t>
            </a:fld>
            <a:endParaRPr lang="en-US"/>
          </a:p>
        </p:txBody>
      </p:sp>
    </p:spTree>
    <p:extLst>
      <p:ext uri="{BB962C8B-B14F-4D97-AF65-F5344CB8AC3E}">
        <p14:creationId xmlns:p14="http://schemas.microsoft.com/office/powerpoint/2010/main" val="2066161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Cohort effect measured</a:t>
            </a:r>
            <a:r>
              <a:rPr lang="en-US" baseline="0" dirty="0"/>
              <a:t> for different birth cohorts at age 24-35 in the different surveys</a:t>
            </a:r>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10</a:t>
            </a:fld>
            <a:endParaRPr lang="en-US"/>
          </a:p>
        </p:txBody>
      </p:sp>
    </p:spTree>
    <p:extLst>
      <p:ext uri="{BB962C8B-B14F-4D97-AF65-F5344CB8AC3E}">
        <p14:creationId xmlns:p14="http://schemas.microsoft.com/office/powerpoint/2010/main" val="3077284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of occupation categories is inspired</a:t>
            </a:r>
            <a:r>
              <a:rPr lang="en-US" baseline="0" dirty="0"/>
              <a:t> in Acemoglu and Autor (2011)  and Manning and Solomon (2007) (“Lousy jobs, lovely jobs”). Occupations (at 2-digit ISCO classification) are ordered according to their values of RTI (Routine Task Intensity). The top third is classified as Routine intensive occupations (orange bars). The remaining two thirds are ordered according to the value of the Non Routine, Cognitive task index (from O*Net). The top half of these remaining occupations are classified as Non Routine, Cognitive intensive occupations (grey bar) and the other half as Non Routine, Manual intensive occupations (Blue bar). </a:t>
            </a:r>
            <a:br>
              <a:rPr lang="en-US" baseline="0" dirty="0"/>
            </a:br>
            <a:endParaRPr lang="en-US" baseline="0" dirty="0"/>
          </a:p>
          <a:p>
            <a:r>
              <a:rPr lang="en-US" baseline="0" dirty="0"/>
              <a:t>Changes in absolute numbers: Germany (+0.8 M for Non Routine, Manual; -2.0 M for Routine; +3.5 M for Non Routine, Cognitive), Poland (+1.5 M for Non Routine, Manual; -2.5 M for Routine; +2.0M for Non Routine, Cognitive), Spain (+1.7 M for Non Routine, Manual; +0.5 M for Routine; +2.6 M for Non Routine, Cognitive) //// Georgia (+41K for Non Routine, Manual, +15K for Routine, -7K for Non Routine, Cognitive), Kyrgyz Rep. (+243K for Non Routine, Manual, +74K for Routine, +13K for Non Routine, Cognitive), Russia (-0.3M for Non Routine, Manual, +1.1M for Routine, -1.9M for Non Routine, Cognitive), Turkey (+2.9M for Non Routine, Manual, +2.0M for Routine, +1.3M for Non Routine, Cognitive)</a:t>
            </a:r>
          </a:p>
          <a:p>
            <a:endParaRPr lang="en-US" baseline="0" dirty="0"/>
          </a:p>
          <a:p>
            <a:r>
              <a:rPr lang="en-US" baseline="0" dirty="0"/>
              <a:t>[Add parallel literature with MENA]</a:t>
            </a:r>
          </a:p>
          <a:p>
            <a:endParaRPr lang="en-US" baseline="0" dirty="0"/>
          </a:p>
          <a:p>
            <a:r>
              <a:rPr lang="en-US" baseline="0" dirty="0"/>
              <a:t>Examples of occupations in each category:</a:t>
            </a:r>
          </a:p>
          <a:p>
            <a:r>
              <a:rPr lang="en-US" b="1" baseline="0" dirty="0"/>
              <a:t>Non-Routine, Manual</a:t>
            </a:r>
            <a:r>
              <a:rPr lang="en-US" baseline="0" dirty="0"/>
              <a:t>: </a:t>
            </a:r>
            <a:r>
              <a:rPr lang="en-US" sz="1200" kern="1200" dirty="0">
                <a:solidFill>
                  <a:schemeClr val="tx1"/>
                </a:solidFill>
                <a:effectLst/>
                <a:latin typeface="+mn-lt"/>
                <a:ea typeface="+mn-ea"/>
                <a:cs typeface="+mn-cs"/>
              </a:rPr>
              <a:t>Personal and protective services workers (51), Sales and services elementary occupations (91), Drivers and mobile-plant operators (83)</a:t>
            </a:r>
          </a:p>
          <a:p>
            <a:r>
              <a:rPr lang="en-US" sz="1200" b="1" kern="1200" dirty="0">
                <a:solidFill>
                  <a:schemeClr val="tx1"/>
                </a:solidFill>
                <a:effectLst/>
                <a:latin typeface="+mn-lt"/>
                <a:ea typeface="+mn-ea"/>
                <a:cs typeface="+mn-cs"/>
              </a:rPr>
              <a:t>Routine</a:t>
            </a:r>
            <a:r>
              <a:rPr lang="en-US" sz="1200" kern="1200" dirty="0">
                <a:solidFill>
                  <a:schemeClr val="tx1"/>
                </a:solidFill>
                <a:effectLst/>
                <a:latin typeface="+mn-lt"/>
                <a:ea typeface="+mn-ea"/>
                <a:cs typeface="+mn-cs"/>
              </a:rPr>
              <a:t>: Office clerks (41), Metal, machinery and related trades workers (72), Stationary-plan and related operators (81)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Non-Routine, Cognitive</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Corporate managers (12), Physical, mathematical and engineering science professionals (21), Life science and health associate professionals (32)</a:t>
            </a:r>
          </a:p>
          <a:p>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11</a:t>
            </a:fld>
            <a:endParaRPr lang="en-US"/>
          </a:p>
        </p:txBody>
      </p:sp>
    </p:spTree>
    <p:extLst>
      <p:ext uri="{BB962C8B-B14F-4D97-AF65-F5344CB8AC3E}">
        <p14:creationId xmlns:p14="http://schemas.microsoft.com/office/powerpoint/2010/main" val="3729471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13</a:t>
            </a:fld>
            <a:endParaRPr lang="en-US"/>
          </a:p>
        </p:txBody>
      </p:sp>
    </p:spTree>
    <p:extLst>
      <p:ext uri="{BB962C8B-B14F-4D97-AF65-F5344CB8AC3E}">
        <p14:creationId xmlns:p14="http://schemas.microsoft.com/office/powerpoint/2010/main" val="4257141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ED1893-EB5C-429A-8566-62A391CDEB2D}" type="slidenum">
              <a:rPr lang="en-US" smtClean="0"/>
              <a:t>19</a:t>
            </a:fld>
            <a:endParaRPr lang="en-US"/>
          </a:p>
        </p:txBody>
      </p:sp>
    </p:spTree>
    <p:extLst>
      <p:ext uri="{BB962C8B-B14F-4D97-AF65-F5344CB8AC3E}">
        <p14:creationId xmlns:p14="http://schemas.microsoft.com/office/powerpoint/2010/main" val="4249413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D2DD39-9853-4990-AFEF-E522ED3A078B}"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198587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D2DD39-9853-4990-AFEF-E522ED3A078B}"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1350012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D2DD39-9853-4990-AFEF-E522ED3A078B}"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108422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D2DD39-9853-4990-AFEF-E522ED3A078B}"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3825894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D2DD39-9853-4990-AFEF-E522ED3A078B}"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307866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D2DD39-9853-4990-AFEF-E522ED3A078B}"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50135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D2DD39-9853-4990-AFEF-E522ED3A078B}"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888604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D2DD39-9853-4990-AFEF-E522ED3A078B}"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402767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2DD39-9853-4990-AFEF-E522ED3A078B}"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190793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D2DD39-9853-4990-AFEF-E522ED3A078B}"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3118733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D2DD39-9853-4990-AFEF-E522ED3A078B}"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5D444-DBE3-4969-852C-1F6FBBAA6B01}" type="slidenum">
              <a:rPr lang="en-US" smtClean="0"/>
              <a:t>‹#›</a:t>
            </a:fld>
            <a:endParaRPr lang="en-US"/>
          </a:p>
        </p:txBody>
      </p:sp>
    </p:spTree>
    <p:extLst>
      <p:ext uri="{BB962C8B-B14F-4D97-AF65-F5344CB8AC3E}">
        <p14:creationId xmlns:p14="http://schemas.microsoft.com/office/powerpoint/2010/main" val="227215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2DD39-9853-4990-AFEF-E522ED3A078B}" type="datetimeFigureOut">
              <a:rPr lang="en-US" smtClean="0"/>
              <a:t>11/1/2017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5D444-DBE3-4969-852C-1F6FBBAA6B01}" type="slidenum">
              <a:rPr lang="en-US" smtClean="0"/>
              <a:t>‹#›</a:t>
            </a:fld>
            <a:endParaRPr lang="en-US"/>
          </a:p>
        </p:txBody>
      </p:sp>
    </p:spTree>
    <p:extLst>
      <p:ext uri="{BB962C8B-B14F-4D97-AF65-F5344CB8AC3E}">
        <p14:creationId xmlns:p14="http://schemas.microsoft.com/office/powerpoint/2010/main" val="991085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447" y="1018373"/>
            <a:ext cx="11509130" cy="2387600"/>
          </a:xfrm>
        </p:spPr>
        <p:txBody>
          <a:bodyPr>
            <a:normAutofit/>
          </a:bodyPr>
          <a:lstStyle/>
          <a:p>
            <a:r>
              <a:rPr lang="en-US" sz="5400" b="1" dirty="0">
                <a:solidFill>
                  <a:srgbClr val="C00000"/>
                </a:solidFill>
              </a:rPr>
              <a:t>Leveling the Playing Field</a:t>
            </a:r>
            <a:br>
              <a:rPr lang="en-US" sz="5400" b="1" dirty="0">
                <a:solidFill>
                  <a:srgbClr val="C00000"/>
                </a:solidFill>
              </a:rPr>
            </a:br>
            <a:r>
              <a:rPr lang="en-US" sz="3500" b="1" dirty="0">
                <a:solidFill>
                  <a:srgbClr val="C00000"/>
                </a:solidFill>
              </a:rPr>
              <a:t>Distributional Tensions and Consequences for the Social Contract in Europe</a:t>
            </a:r>
          </a:p>
        </p:txBody>
      </p:sp>
      <p:sp>
        <p:nvSpPr>
          <p:cNvPr id="3" name="Subtitle 2"/>
          <p:cNvSpPr>
            <a:spLocks noGrp="1"/>
          </p:cNvSpPr>
          <p:nvPr>
            <p:ph type="subTitle" idx="1"/>
          </p:nvPr>
        </p:nvSpPr>
        <p:spPr>
          <a:xfrm>
            <a:off x="1587012" y="4024069"/>
            <a:ext cx="9144000" cy="2463228"/>
          </a:xfrm>
        </p:spPr>
        <p:txBody>
          <a:bodyPr>
            <a:normAutofit lnSpcReduction="10000"/>
          </a:bodyPr>
          <a:lstStyle/>
          <a:p>
            <a:r>
              <a:rPr lang="en-US" dirty="0"/>
              <a:t>Maurizio Bussolo</a:t>
            </a:r>
          </a:p>
          <a:p>
            <a:r>
              <a:rPr lang="en-US" dirty="0"/>
              <a:t>The World Bank</a:t>
            </a:r>
          </a:p>
          <a:p>
            <a:endParaRPr lang="en-US" dirty="0"/>
          </a:p>
          <a:p>
            <a:r>
              <a:rPr lang="en-US" sz="2000" dirty="0"/>
              <a:t>Public Goods, Commodification and Rising Inequality</a:t>
            </a:r>
          </a:p>
          <a:p>
            <a:r>
              <a:rPr lang="en-US" sz="2000" dirty="0"/>
              <a:t>Organized by: David </a:t>
            </a:r>
            <a:r>
              <a:rPr lang="en-US" sz="2000" dirty="0" err="1"/>
              <a:t>Grusky</a:t>
            </a:r>
            <a:r>
              <a:rPr lang="en-US" sz="2000" dirty="0"/>
              <a:t>, Stanford University and Ravi Kanbur, Cornell University</a:t>
            </a:r>
          </a:p>
          <a:p>
            <a:r>
              <a:rPr lang="en-US" sz="2000" dirty="0"/>
              <a:t>2-3 November, 2017</a:t>
            </a:r>
          </a:p>
        </p:txBody>
      </p:sp>
    </p:spTree>
    <p:extLst>
      <p:ext uri="{BB962C8B-B14F-4D97-AF65-F5344CB8AC3E}">
        <p14:creationId xmlns:p14="http://schemas.microsoft.com/office/powerpoint/2010/main" val="263215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Horizontal inequality across birth cohorts</a:t>
            </a:r>
          </a:p>
        </p:txBody>
      </p:sp>
      <p:sp>
        <p:nvSpPr>
          <p:cNvPr id="6" name="TextBox 5"/>
          <p:cNvSpPr txBox="1"/>
          <p:nvPr/>
        </p:nvSpPr>
        <p:spPr>
          <a:xfrm>
            <a:off x="838200" y="6581001"/>
            <a:ext cx="4902048" cy="276999"/>
          </a:xfrm>
          <a:prstGeom prst="rect">
            <a:avLst/>
          </a:prstGeom>
          <a:noFill/>
        </p:spPr>
        <p:txBody>
          <a:bodyPr wrap="none" rtlCol="0">
            <a:spAutoFit/>
          </a:bodyPr>
          <a:lstStyle/>
          <a:p>
            <a:r>
              <a:rPr lang="en-US" sz="1200" dirty="0"/>
              <a:t>Source: Bussolo, </a:t>
            </a:r>
            <a:r>
              <a:rPr lang="en-US" sz="1200" dirty="0" err="1"/>
              <a:t>Jappelli</a:t>
            </a:r>
            <a:r>
              <a:rPr lang="en-US" sz="1200" dirty="0"/>
              <a:t>, </a:t>
            </a:r>
            <a:r>
              <a:rPr lang="en-US" sz="1200" dirty="0" err="1"/>
              <a:t>Nistico</a:t>
            </a:r>
            <a:r>
              <a:rPr lang="en-US" sz="1200" dirty="0"/>
              <a:t> and Torre (forthcoming background paper)</a:t>
            </a:r>
          </a:p>
        </p:txBody>
      </p:sp>
      <p:sp>
        <p:nvSpPr>
          <p:cNvPr id="7" name="Rectangle 6"/>
          <p:cNvSpPr/>
          <p:nvPr/>
        </p:nvSpPr>
        <p:spPr>
          <a:xfrm>
            <a:off x="838200" y="1623092"/>
            <a:ext cx="10643886" cy="646331"/>
          </a:xfrm>
          <a:prstGeom prst="rect">
            <a:avLst/>
          </a:prstGeom>
        </p:spPr>
        <p:txBody>
          <a:bodyPr wrap="square">
            <a:spAutoFit/>
          </a:bodyPr>
          <a:lstStyle/>
          <a:p>
            <a:r>
              <a:rPr lang="en-US" dirty="0"/>
              <a:t>A non trivial cohort effect: cohorts born more recently are experiencing higher inequality of incomes than cohorts born in earlier years</a:t>
            </a:r>
          </a:p>
        </p:txBody>
      </p:sp>
      <p:graphicFrame>
        <p:nvGraphicFramePr>
          <p:cNvPr id="8" name="Table 7"/>
          <p:cNvGraphicFramePr>
            <a:graphicFrameLocks noGrp="1"/>
          </p:cNvGraphicFramePr>
          <p:nvPr>
            <p:extLst/>
          </p:nvPr>
        </p:nvGraphicFramePr>
        <p:xfrm>
          <a:off x="7456889" y="2948655"/>
          <a:ext cx="4426353" cy="2494280"/>
        </p:xfrm>
        <a:graphic>
          <a:graphicData uri="http://schemas.openxmlformats.org/drawingml/2006/table">
            <a:tbl>
              <a:tblPr firstRow="1" bandRow="1">
                <a:tableStyleId>{C083E6E3-FA7D-4D7B-A595-EF9225AFEA82}</a:tableStyleId>
              </a:tblPr>
              <a:tblGrid>
                <a:gridCol w="1475451">
                  <a:extLst>
                    <a:ext uri="{9D8B030D-6E8A-4147-A177-3AD203B41FA5}">
                      <a16:colId xmlns:a16="http://schemas.microsoft.com/office/drawing/2014/main" val="3163230874"/>
                    </a:ext>
                  </a:extLst>
                </a:gridCol>
                <a:gridCol w="1475451">
                  <a:extLst>
                    <a:ext uri="{9D8B030D-6E8A-4147-A177-3AD203B41FA5}">
                      <a16:colId xmlns:a16="http://schemas.microsoft.com/office/drawing/2014/main" val="1753609299"/>
                    </a:ext>
                  </a:extLst>
                </a:gridCol>
                <a:gridCol w="1475451">
                  <a:extLst>
                    <a:ext uri="{9D8B030D-6E8A-4147-A177-3AD203B41FA5}">
                      <a16:colId xmlns:a16="http://schemas.microsoft.com/office/drawing/2014/main" val="1654115575"/>
                    </a:ext>
                  </a:extLst>
                </a:gridCol>
              </a:tblGrid>
              <a:tr h="370840">
                <a:tc gridSpan="3">
                  <a:txBody>
                    <a:bodyPr/>
                    <a:lstStyle/>
                    <a:p>
                      <a:pPr algn="ctr"/>
                      <a:r>
                        <a:rPr lang="en-US" dirty="0"/>
                        <a:t>Italy</a:t>
                      </a: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dirty="0"/>
                        <a:t>Cohort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Gini coefficient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US" dirty="0"/>
                        <a:t>Equivalent to:</a:t>
                      </a: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5213145"/>
                  </a:ext>
                </a:extLst>
              </a:tr>
              <a:tr h="370840">
                <a:tc>
                  <a:txBody>
                    <a:bodyPr/>
                    <a:lstStyle/>
                    <a:p>
                      <a:pPr algn="ctr"/>
                      <a:r>
                        <a:rPr lang="en-US" dirty="0"/>
                        <a:t>1930-35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dirty="0"/>
                        <a:t>0.319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lang="en-US" dirty="0"/>
                        <a:t>Japan</a:t>
                      </a: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1544807"/>
                  </a:ext>
                </a:extLst>
              </a:tr>
              <a:tr h="370840">
                <a:tc>
                  <a:txBody>
                    <a:bodyPr/>
                    <a:lstStyle/>
                    <a:p>
                      <a:pPr algn="ctr"/>
                      <a:r>
                        <a:rPr lang="en-US" dirty="0"/>
                        <a:t>1945-50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en-US" dirty="0"/>
                        <a:t>0.329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a:t>France</a:t>
                      </a: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5092187"/>
                  </a:ext>
                </a:extLst>
              </a:tr>
              <a:tr h="370840">
                <a:tc>
                  <a:txBody>
                    <a:bodyPr/>
                    <a:lstStyle/>
                    <a:p>
                      <a:pPr algn="ctr"/>
                      <a:r>
                        <a:rPr lang="en-US" dirty="0"/>
                        <a:t>1960-65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en-US" dirty="0"/>
                        <a:t>0.380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a:t>UK</a:t>
                      </a: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70741150"/>
                  </a:ext>
                </a:extLst>
              </a:tr>
              <a:tr h="370840">
                <a:tc>
                  <a:txBody>
                    <a:bodyPr/>
                    <a:lstStyle/>
                    <a:p>
                      <a:pPr algn="ctr"/>
                      <a:r>
                        <a:rPr lang="en-US" dirty="0"/>
                        <a:t>1980-84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0.486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a:t>Chile</a:t>
                      </a: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4162099"/>
                  </a:ext>
                </a:extLst>
              </a:tr>
            </a:tbl>
          </a:graphicData>
        </a:graphic>
      </p:graphicFrame>
      <p:sp>
        <p:nvSpPr>
          <p:cNvPr id="10" name="TextBox 9"/>
          <p:cNvSpPr txBox="1"/>
          <p:nvPr/>
        </p:nvSpPr>
        <p:spPr>
          <a:xfrm>
            <a:off x="7456888" y="5569619"/>
            <a:ext cx="4426353" cy="461665"/>
          </a:xfrm>
          <a:prstGeom prst="rect">
            <a:avLst/>
          </a:prstGeom>
          <a:noFill/>
        </p:spPr>
        <p:txBody>
          <a:bodyPr wrap="square" rtlCol="0">
            <a:spAutoFit/>
          </a:bodyPr>
          <a:lstStyle/>
          <a:p>
            <a:r>
              <a:rPr lang="en-US" sz="1200" dirty="0"/>
              <a:t>Note: Calculations using a Deaton-</a:t>
            </a:r>
            <a:r>
              <a:rPr lang="en-US" sz="1200" dirty="0" err="1"/>
              <a:t>Paxson</a:t>
            </a:r>
            <a:r>
              <a:rPr lang="en-US" sz="1200" dirty="0"/>
              <a:t> cohort-age-time decomposition regression, and assuming log-normality</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269423"/>
            <a:ext cx="5810250" cy="4219575"/>
          </a:xfrm>
          <a:prstGeom prst="rect">
            <a:avLst/>
          </a:prstGeom>
        </p:spPr>
      </p:pic>
      <p:sp>
        <p:nvSpPr>
          <p:cNvPr id="9"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10</a:t>
            </a:fld>
            <a:endParaRPr lang="en-US" dirty="0"/>
          </a:p>
        </p:txBody>
      </p:sp>
    </p:spTree>
    <p:extLst>
      <p:ext uri="{BB962C8B-B14F-4D97-AF65-F5344CB8AC3E}">
        <p14:creationId xmlns:p14="http://schemas.microsoft.com/office/powerpoint/2010/main" val="2365435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Labor Market transformations (1)</a:t>
            </a:r>
          </a:p>
        </p:txBody>
      </p:sp>
      <p:sp>
        <p:nvSpPr>
          <p:cNvPr id="6" name="TextBox 5"/>
          <p:cNvSpPr txBox="1"/>
          <p:nvPr/>
        </p:nvSpPr>
        <p:spPr>
          <a:xfrm>
            <a:off x="547148" y="6520264"/>
            <a:ext cx="4422557" cy="276999"/>
          </a:xfrm>
          <a:prstGeom prst="rect">
            <a:avLst/>
          </a:prstGeom>
          <a:noFill/>
        </p:spPr>
        <p:txBody>
          <a:bodyPr wrap="none" rtlCol="0">
            <a:spAutoFit/>
          </a:bodyPr>
          <a:lstStyle/>
          <a:p>
            <a:r>
              <a:rPr lang="en-US" sz="1200" dirty="0"/>
              <a:t>Source: Bussolo, Torre and Winkler (forthcoming background paper)</a:t>
            </a:r>
          </a:p>
        </p:txBody>
      </p:sp>
      <p:sp>
        <p:nvSpPr>
          <p:cNvPr id="7" name="Rectangle 6"/>
          <p:cNvSpPr/>
          <p:nvPr/>
        </p:nvSpPr>
        <p:spPr>
          <a:xfrm>
            <a:off x="1253203" y="1529106"/>
            <a:ext cx="9140863" cy="369332"/>
          </a:xfrm>
          <a:prstGeom prst="rect">
            <a:avLst/>
          </a:prstGeom>
        </p:spPr>
        <p:txBody>
          <a:bodyPr wrap="square">
            <a:spAutoFit/>
          </a:bodyPr>
          <a:lstStyle/>
          <a:p>
            <a:r>
              <a:rPr lang="en-US" dirty="0"/>
              <a:t>Job (Occupations) polarization in the West; decrease in high skill occupations in the East</a:t>
            </a:r>
          </a:p>
        </p:txBody>
      </p:sp>
      <p:graphicFrame>
        <p:nvGraphicFramePr>
          <p:cNvPr id="8" name="Content Placeholder 7">
            <a:extLst>
              <a:ext uri="{FF2B5EF4-FFF2-40B4-BE49-F238E27FC236}">
                <a16:creationId xmlns:a16="http://schemas.microsoft.com/office/drawing/2014/main" id="{AA14636A-CFAA-49D0-9DE7-D31C2C8CCA93}"/>
              </a:ext>
            </a:extLst>
          </p:cNvPr>
          <p:cNvGraphicFramePr>
            <a:graphicFrameLocks noGrp="1"/>
          </p:cNvGraphicFramePr>
          <p:nvPr>
            <p:ph idx="1"/>
            <p:extLst/>
          </p:nvPr>
        </p:nvGraphicFramePr>
        <p:xfrm>
          <a:off x="838200" y="2450376"/>
          <a:ext cx="4591050" cy="393895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8C5F66FB-E414-4AF4-B51A-4DC1A0210364}"/>
              </a:ext>
            </a:extLst>
          </p:cNvPr>
          <p:cNvGraphicFramePr>
            <a:graphicFrameLocks/>
          </p:cNvGraphicFramePr>
          <p:nvPr>
            <p:extLst/>
          </p:nvPr>
        </p:nvGraphicFramePr>
        <p:xfrm>
          <a:off x="5753100" y="2489215"/>
          <a:ext cx="5600700" cy="3938953"/>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1693041" y="2181438"/>
            <a:ext cx="3582327" cy="307777"/>
          </a:xfrm>
          <a:prstGeom prst="rect">
            <a:avLst/>
          </a:prstGeom>
          <a:noFill/>
          <a:ln w="3175">
            <a:solidFill>
              <a:srgbClr val="FF0000"/>
            </a:solidFill>
          </a:ln>
        </p:spPr>
        <p:txBody>
          <a:bodyPr wrap="none" rtlCol="0">
            <a:spAutoFit/>
          </a:bodyPr>
          <a:lstStyle/>
          <a:p>
            <a:r>
              <a:rPr lang="en-US" sz="1400" dirty="0">
                <a:solidFill>
                  <a:srgbClr val="FF0000"/>
                </a:solidFill>
              </a:rPr>
              <a:t>“Hollowing out of the middle class”,  “Security”</a:t>
            </a:r>
          </a:p>
        </p:txBody>
      </p:sp>
      <p:sp>
        <p:nvSpPr>
          <p:cNvPr id="11" name="TextBox 10"/>
          <p:cNvSpPr txBox="1"/>
          <p:nvPr/>
        </p:nvSpPr>
        <p:spPr>
          <a:xfrm>
            <a:off x="7989866" y="2181438"/>
            <a:ext cx="1127168" cy="307777"/>
          </a:xfrm>
          <a:prstGeom prst="rect">
            <a:avLst/>
          </a:prstGeom>
          <a:noFill/>
          <a:ln w="3175">
            <a:solidFill>
              <a:srgbClr val="FF0000"/>
            </a:solidFill>
          </a:ln>
        </p:spPr>
        <p:txBody>
          <a:bodyPr wrap="none" rtlCol="0">
            <a:spAutoFit/>
          </a:bodyPr>
          <a:lstStyle/>
          <a:p>
            <a:r>
              <a:rPr lang="en-US" sz="1400" dirty="0">
                <a:solidFill>
                  <a:srgbClr val="FF0000"/>
                </a:solidFill>
              </a:rPr>
              <a:t>“Aspirations”</a:t>
            </a:r>
          </a:p>
        </p:txBody>
      </p:sp>
      <p:sp>
        <p:nvSpPr>
          <p:cNvPr id="12"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11</a:t>
            </a:fld>
            <a:endParaRPr lang="en-US" dirty="0"/>
          </a:p>
        </p:txBody>
      </p:sp>
    </p:spTree>
    <p:extLst>
      <p:ext uri="{BB962C8B-B14F-4D97-AF65-F5344CB8AC3E}">
        <p14:creationId xmlns:p14="http://schemas.microsoft.com/office/powerpoint/2010/main" val="279012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10665941" cy="1325563"/>
          </a:xfrm>
        </p:spPr>
        <p:txBody>
          <a:bodyPr>
            <a:normAutofit/>
          </a:bodyPr>
          <a:lstStyle/>
          <a:p>
            <a:r>
              <a:rPr lang="en-US" b="1" dirty="0">
                <a:solidFill>
                  <a:srgbClr val="C00000"/>
                </a:solidFill>
              </a:rPr>
              <a:t>Labor Markets transformations (2) – job tenure</a:t>
            </a:r>
          </a:p>
        </p:txBody>
      </p:sp>
      <p:sp>
        <p:nvSpPr>
          <p:cNvPr id="8" name="Content Placeholder 2"/>
          <p:cNvSpPr txBox="1">
            <a:spLocks/>
          </p:cNvSpPr>
          <p:nvPr/>
        </p:nvSpPr>
        <p:spPr>
          <a:xfrm>
            <a:off x="838200" y="5584374"/>
            <a:ext cx="10515600" cy="9545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On average, youngest cohorts have a 2 to 3 year shorter tenure than the oldest cohorts in most of the EU</a:t>
            </a:r>
          </a:p>
        </p:txBody>
      </p:sp>
      <p:sp>
        <p:nvSpPr>
          <p:cNvPr id="9" name="TextBox 8"/>
          <p:cNvSpPr txBox="1"/>
          <p:nvPr/>
        </p:nvSpPr>
        <p:spPr>
          <a:xfrm>
            <a:off x="5080178" y="1452161"/>
            <a:ext cx="1478604" cy="477054"/>
          </a:xfrm>
          <a:prstGeom prst="rect">
            <a:avLst/>
          </a:prstGeom>
          <a:noFill/>
        </p:spPr>
        <p:txBody>
          <a:bodyPr wrap="square" rtlCol="0">
            <a:spAutoFit/>
          </a:bodyPr>
          <a:lstStyle/>
          <a:p>
            <a:pPr algn="ctr"/>
            <a:r>
              <a:rPr lang="en-US" sz="2500" dirty="0"/>
              <a:t>FRANCE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989706"/>
            <a:ext cx="4524375" cy="329565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3938" y="1989706"/>
            <a:ext cx="4524375" cy="3295650"/>
          </a:xfrm>
          <a:prstGeom prst="rect">
            <a:avLst/>
          </a:prstGeom>
        </p:spPr>
      </p:pic>
      <p:sp>
        <p:nvSpPr>
          <p:cNvPr id="10" name="Espace réservé du numéro de diapositive 3"/>
          <p:cNvSpPr txBox="1">
            <a:spLocks/>
          </p:cNvSpPr>
          <p:nvPr/>
        </p:nvSpPr>
        <p:spPr>
          <a:xfrm>
            <a:off x="9216081" y="6364902"/>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1135E6-3DEC-4463-874C-D16FFD514642}" type="slidenum">
              <a:rPr lang="en-US" smtClean="0"/>
              <a:pPr/>
              <a:t>12</a:t>
            </a:fld>
            <a:endParaRPr lang="en-US" dirty="0"/>
          </a:p>
        </p:txBody>
      </p:sp>
    </p:spTree>
    <p:extLst>
      <p:ext uri="{BB962C8B-B14F-4D97-AF65-F5344CB8AC3E}">
        <p14:creationId xmlns:p14="http://schemas.microsoft.com/office/powerpoint/2010/main" val="273242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Labor Market transformations (2)</a:t>
            </a:r>
          </a:p>
        </p:txBody>
      </p:sp>
      <p:sp>
        <p:nvSpPr>
          <p:cNvPr id="6" name="TextBox 5"/>
          <p:cNvSpPr txBox="1"/>
          <p:nvPr/>
        </p:nvSpPr>
        <p:spPr>
          <a:xfrm>
            <a:off x="241733" y="5728483"/>
            <a:ext cx="2579039" cy="276999"/>
          </a:xfrm>
          <a:prstGeom prst="rect">
            <a:avLst/>
          </a:prstGeom>
          <a:noFill/>
        </p:spPr>
        <p:txBody>
          <a:bodyPr wrap="none" rtlCol="0">
            <a:spAutoFit/>
          </a:bodyPr>
          <a:lstStyle/>
          <a:p>
            <a:r>
              <a:rPr lang="en-US" sz="1200" dirty="0"/>
              <a:t>Source: Labor Force Surveys (Eurostat)</a:t>
            </a:r>
          </a:p>
        </p:txBody>
      </p:sp>
      <p:sp>
        <p:nvSpPr>
          <p:cNvPr id="7" name="Rectangle 6"/>
          <p:cNvSpPr/>
          <p:nvPr/>
        </p:nvSpPr>
        <p:spPr>
          <a:xfrm>
            <a:off x="2373467" y="1659466"/>
            <a:ext cx="7445066" cy="369332"/>
          </a:xfrm>
          <a:prstGeom prst="rect">
            <a:avLst/>
          </a:prstGeom>
        </p:spPr>
        <p:txBody>
          <a:bodyPr wrap="square">
            <a:spAutoFit/>
          </a:bodyPr>
          <a:lstStyle/>
          <a:p>
            <a:r>
              <a:rPr lang="en-US" dirty="0"/>
              <a:t>Growth of Non Standard forms of Employment (NSE) has been significant</a:t>
            </a:r>
          </a:p>
        </p:txBody>
      </p:sp>
      <p:sp>
        <p:nvSpPr>
          <p:cNvPr id="16" name="TextBox 15"/>
          <p:cNvSpPr txBox="1"/>
          <p:nvPr/>
        </p:nvSpPr>
        <p:spPr>
          <a:xfrm>
            <a:off x="1531253" y="2366908"/>
            <a:ext cx="1478604" cy="477054"/>
          </a:xfrm>
          <a:prstGeom prst="rect">
            <a:avLst/>
          </a:prstGeom>
          <a:noFill/>
        </p:spPr>
        <p:txBody>
          <a:bodyPr wrap="square" rtlCol="0">
            <a:spAutoFit/>
          </a:bodyPr>
          <a:lstStyle/>
          <a:p>
            <a:pPr algn="ctr"/>
            <a:r>
              <a:rPr lang="en-US" sz="2500" dirty="0"/>
              <a:t>FRANCE</a:t>
            </a:r>
          </a:p>
        </p:txBody>
      </p:sp>
      <p:pic>
        <p:nvPicPr>
          <p:cNvPr id="17" name="Picture 16"/>
          <p:cNvPicPr>
            <a:picLocks noChangeAspect="1"/>
          </p:cNvPicPr>
          <p:nvPr/>
        </p:nvPicPr>
        <p:blipFill>
          <a:blip r:embed="rId3"/>
          <a:stretch>
            <a:fillRect/>
          </a:stretch>
        </p:blipFill>
        <p:spPr>
          <a:xfrm>
            <a:off x="4266112" y="2843962"/>
            <a:ext cx="4059296" cy="2873814"/>
          </a:xfrm>
          <a:prstGeom prst="rect">
            <a:avLst/>
          </a:prstGeom>
        </p:spPr>
      </p:pic>
      <p:sp>
        <p:nvSpPr>
          <p:cNvPr id="18" name="TextBox 17"/>
          <p:cNvSpPr txBox="1"/>
          <p:nvPr/>
        </p:nvSpPr>
        <p:spPr>
          <a:xfrm>
            <a:off x="5488327" y="2366908"/>
            <a:ext cx="1478604" cy="477054"/>
          </a:xfrm>
          <a:prstGeom prst="rect">
            <a:avLst/>
          </a:prstGeom>
          <a:noFill/>
        </p:spPr>
        <p:txBody>
          <a:bodyPr wrap="square" rtlCol="0">
            <a:spAutoFit/>
          </a:bodyPr>
          <a:lstStyle/>
          <a:p>
            <a:pPr algn="ctr"/>
            <a:r>
              <a:rPr lang="en-US" sz="2500" dirty="0"/>
              <a:t>ITALY</a:t>
            </a:r>
          </a:p>
        </p:txBody>
      </p:sp>
      <p:pic>
        <p:nvPicPr>
          <p:cNvPr id="19" name="Picture 18"/>
          <p:cNvPicPr>
            <a:picLocks noChangeAspect="1"/>
          </p:cNvPicPr>
          <p:nvPr/>
        </p:nvPicPr>
        <p:blipFill>
          <a:blip r:embed="rId4"/>
          <a:stretch>
            <a:fillRect/>
          </a:stretch>
        </p:blipFill>
        <p:spPr>
          <a:xfrm>
            <a:off x="8177408" y="2854669"/>
            <a:ext cx="4014592" cy="2990546"/>
          </a:xfrm>
          <a:prstGeom prst="rect">
            <a:avLst/>
          </a:prstGeom>
        </p:spPr>
      </p:pic>
      <p:sp>
        <p:nvSpPr>
          <p:cNvPr id="20" name="TextBox 19"/>
          <p:cNvSpPr txBox="1"/>
          <p:nvPr/>
        </p:nvSpPr>
        <p:spPr>
          <a:xfrm>
            <a:off x="9445402" y="2404873"/>
            <a:ext cx="1478604" cy="477054"/>
          </a:xfrm>
          <a:prstGeom prst="rect">
            <a:avLst/>
          </a:prstGeom>
          <a:noFill/>
        </p:spPr>
        <p:txBody>
          <a:bodyPr wrap="square" rtlCol="0">
            <a:spAutoFit/>
          </a:bodyPr>
          <a:lstStyle/>
          <a:p>
            <a:pPr algn="ctr"/>
            <a:r>
              <a:rPr lang="en-US" sz="2500" dirty="0"/>
              <a:t>POLAND</a:t>
            </a:r>
          </a:p>
        </p:txBody>
      </p:sp>
      <p:sp>
        <p:nvSpPr>
          <p:cNvPr id="3" name="Rectangle 2"/>
          <p:cNvSpPr/>
          <p:nvPr/>
        </p:nvSpPr>
        <p:spPr>
          <a:xfrm>
            <a:off x="1034306" y="6167572"/>
            <a:ext cx="10410092" cy="646331"/>
          </a:xfrm>
          <a:prstGeom prst="rect">
            <a:avLst/>
          </a:prstGeom>
        </p:spPr>
        <p:txBody>
          <a:bodyPr wrap="square">
            <a:spAutoFit/>
          </a:bodyPr>
          <a:lstStyle/>
          <a:p>
            <a:r>
              <a:rPr lang="en-US" dirty="0"/>
              <a:t>On average, Non Standards forms of Employment have grown around 5-7 percentage points in the last 20 years, moving from around 10%-12% of total employment in 1995 to 17%-19% of total employment in 2015.</a:t>
            </a:r>
          </a:p>
        </p:txBody>
      </p:sp>
      <p:pic>
        <p:nvPicPr>
          <p:cNvPr id="5" name="Picture 4"/>
          <p:cNvPicPr>
            <a:picLocks noChangeAspect="1"/>
          </p:cNvPicPr>
          <p:nvPr/>
        </p:nvPicPr>
        <p:blipFill>
          <a:blip r:embed="rId5"/>
          <a:stretch>
            <a:fillRect/>
          </a:stretch>
        </p:blipFill>
        <p:spPr>
          <a:xfrm>
            <a:off x="266709" y="2881927"/>
            <a:ext cx="4044107" cy="2806822"/>
          </a:xfrm>
          <a:prstGeom prst="rect">
            <a:avLst/>
          </a:prstGeom>
        </p:spPr>
      </p:pic>
      <p:sp>
        <p:nvSpPr>
          <p:cNvPr id="12"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13</a:t>
            </a:fld>
            <a:endParaRPr lang="en-US" dirty="0"/>
          </a:p>
        </p:txBody>
      </p:sp>
    </p:spTree>
    <p:extLst>
      <p:ext uri="{BB962C8B-B14F-4D97-AF65-F5344CB8AC3E}">
        <p14:creationId xmlns:p14="http://schemas.microsoft.com/office/powerpoint/2010/main" val="4060553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Long term evolution of inequality of opportunity</a:t>
            </a:r>
          </a:p>
        </p:txBody>
      </p:sp>
      <p:sp>
        <p:nvSpPr>
          <p:cNvPr id="3" name="Content Placeholder 2"/>
          <p:cNvSpPr>
            <a:spLocks noGrp="1"/>
          </p:cNvSpPr>
          <p:nvPr>
            <p:ph idx="1"/>
          </p:nvPr>
        </p:nvSpPr>
        <p:spPr>
          <a:xfrm>
            <a:off x="838200" y="2045433"/>
            <a:ext cx="10515600" cy="4351338"/>
          </a:xfrm>
        </p:spPr>
        <p:txBody>
          <a:bodyPr>
            <a:normAutofit fontScale="70000" lnSpcReduction="20000"/>
          </a:bodyPr>
          <a:lstStyle/>
          <a:p>
            <a:pPr marL="0" indent="0">
              <a:buNone/>
            </a:pPr>
            <a:r>
              <a:rPr lang="en-US" dirty="0"/>
              <a:t>Has the proportion of inequality of incomes (or education) explained by circumstances increased over time?</a:t>
            </a:r>
          </a:p>
          <a:p>
            <a:pPr marL="0" indent="0">
              <a:buNone/>
            </a:pPr>
            <a:r>
              <a:rPr lang="en-US" dirty="0"/>
              <a:t>Some stylized facts for Italy, Germany, France, UK for varying period between 1970s – 2010s.  </a:t>
            </a:r>
          </a:p>
          <a:p>
            <a:pPr marL="571500" indent="-571500">
              <a:buFont typeface="+mj-lt"/>
              <a:buAutoNum type="romanLcPeriod"/>
            </a:pPr>
            <a:r>
              <a:rPr lang="en-GB" dirty="0"/>
              <a:t>inequality of opportunity represents an important portion of total income inequality, with values ranging from 30% to 50% according to standard deviation of logs (and reaching a lower share in case of mean log deviation).</a:t>
            </a:r>
            <a:endParaRPr lang="en-US" dirty="0"/>
          </a:p>
          <a:p>
            <a:pPr marL="571500" indent="-571500">
              <a:buFont typeface="+mj-lt"/>
              <a:buAutoNum type="romanLcPeriod"/>
            </a:pPr>
            <a:r>
              <a:rPr lang="en-GB" dirty="0"/>
              <a:t>in general, inequality of opportunity shows a stable or declining pattern;</a:t>
            </a:r>
            <a:endParaRPr lang="en-US" dirty="0"/>
          </a:p>
          <a:p>
            <a:pPr marL="571500" indent="-571500">
              <a:buFont typeface="+mj-lt"/>
              <a:buAutoNum type="romanLcPeriod"/>
            </a:pPr>
            <a:r>
              <a:rPr lang="en-GB" dirty="0"/>
              <a:t>there has been a clear enhancement of  equality of educational opportunities (as captured by the intergenerational education persistence); </a:t>
            </a:r>
            <a:endParaRPr lang="en-US" dirty="0"/>
          </a:p>
          <a:p>
            <a:pPr marL="571500" indent="-571500">
              <a:buFont typeface="+mj-lt"/>
              <a:buAutoNum type="romanLcPeriod"/>
            </a:pPr>
            <a:r>
              <a:rPr lang="en-GB" dirty="0"/>
              <a:t>in some countries the egalitarian process taking place in the education system has failed to translate into decreasing opportunity inequality in the space of income because of the increasing role of parental networking and the reduced “value” of education in the labour market. This mechanism seems to be at work notably Italy; </a:t>
            </a:r>
            <a:endParaRPr lang="en-US" dirty="0"/>
          </a:p>
          <a:p>
            <a:pPr marL="571500" indent="-571500">
              <a:buFont typeface="+mj-lt"/>
              <a:buAutoNum type="romanLcPeriod"/>
            </a:pPr>
            <a:r>
              <a:rPr lang="en-GB" dirty="0"/>
              <a:t>in some other countries (France, Germany and Great Britain), where both returns to education and the family networking followed a more constant pattern, inequality of opportunity seems to decrease both in the education and in the income space.</a:t>
            </a:r>
            <a:endParaRPr lang="en-US" dirty="0"/>
          </a:p>
        </p:txBody>
      </p:sp>
      <p:sp>
        <p:nvSpPr>
          <p:cNvPr id="4"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14</a:t>
            </a:fld>
            <a:endParaRPr lang="en-US" dirty="0"/>
          </a:p>
        </p:txBody>
      </p:sp>
    </p:spTree>
    <p:extLst>
      <p:ext uri="{BB962C8B-B14F-4D97-AF65-F5344CB8AC3E}">
        <p14:creationId xmlns:p14="http://schemas.microsoft.com/office/powerpoint/2010/main" val="1053152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Social Mobility - Inequality of Opportunity for Education (East)</a:t>
            </a:r>
          </a:p>
        </p:txBody>
      </p:sp>
      <p:graphicFrame>
        <p:nvGraphicFramePr>
          <p:cNvPr id="9" name="Chart 8"/>
          <p:cNvGraphicFramePr>
            <a:graphicFrameLocks noGrp="1"/>
          </p:cNvGraphicFramePr>
          <p:nvPr>
            <p:extLst/>
          </p:nvPr>
        </p:nvGraphicFramePr>
        <p:xfrm>
          <a:off x="1088231" y="2196362"/>
          <a:ext cx="10015537" cy="4635500"/>
        </p:xfrm>
        <a:graphic>
          <a:graphicData uri="http://schemas.openxmlformats.org/drawingml/2006/chart">
            <c:chart xmlns:c="http://schemas.openxmlformats.org/drawingml/2006/chart" xmlns:r="http://schemas.openxmlformats.org/officeDocument/2006/relationships" r:id="rId2"/>
          </a:graphicData>
        </a:graphic>
      </p:graphicFrame>
      <p:sp>
        <p:nvSpPr>
          <p:cNvPr id="10" name="CasellaDiTesto 4"/>
          <p:cNvSpPr txBox="1"/>
          <p:nvPr/>
        </p:nvSpPr>
        <p:spPr>
          <a:xfrm>
            <a:off x="914714" y="6509227"/>
            <a:ext cx="1758558"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200" b="1" dirty="0"/>
              <a:t>Source: </a:t>
            </a:r>
            <a:r>
              <a:rPr lang="it-IT" sz="1200" b="1" dirty="0" err="1"/>
              <a:t>Brock</a:t>
            </a:r>
            <a:r>
              <a:rPr lang="it-IT" sz="1200" b="1" dirty="0"/>
              <a:t> et al. 2016</a:t>
            </a:r>
          </a:p>
        </p:txBody>
      </p:sp>
      <p:sp>
        <p:nvSpPr>
          <p:cNvPr id="11" name="Right Brace 10"/>
          <p:cNvSpPr/>
          <p:nvPr/>
        </p:nvSpPr>
        <p:spPr>
          <a:xfrm>
            <a:off x="1545703" y="2584346"/>
            <a:ext cx="248290" cy="732157"/>
          </a:xfrm>
          <a:prstGeom prst="rightBrace">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12" name="Straight Arrow Connector 11"/>
          <p:cNvCxnSpPr/>
          <p:nvPr/>
        </p:nvCxnSpPr>
        <p:spPr>
          <a:xfrm flipH="1">
            <a:off x="1903368" y="2511706"/>
            <a:ext cx="1707933" cy="30094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 name="Titolo 1"/>
          <p:cNvSpPr txBox="1">
            <a:spLocks/>
          </p:cNvSpPr>
          <p:nvPr/>
        </p:nvSpPr>
        <p:spPr>
          <a:xfrm>
            <a:off x="838200" y="1624862"/>
            <a:ext cx="10668000" cy="571500"/>
          </a:xfrm>
          <a:prstGeom prst="rect">
            <a:avLst/>
          </a:prstGeom>
        </p:spPr>
        <p:txBody>
          <a:bodyPr vert="horz" lIns="91440" tIns="45720" rIns="91440" bIns="45720" rtlCol="0" anchor="t">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2400" dirty="0"/>
              <a:t>Changes in inequality of opportunity for tertiary education in transition economies</a:t>
            </a:r>
          </a:p>
        </p:txBody>
      </p:sp>
    </p:spTree>
    <p:extLst>
      <p:ext uri="{BB962C8B-B14F-4D97-AF65-F5344CB8AC3E}">
        <p14:creationId xmlns:p14="http://schemas.microsoft.com/office/powerpoint/2010/main" val="1236968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955" y="2853348"/>
            <a:ext cx="10515600" cy="1325563"/>
          </a:xfrm>
        </p:spPr>
        <p:txBody>
          <a:bodyPr/>
          <a:lstStyle/>
          <a:p>
            <a:pPr algn="ctr"/>
            <a:r>
              <a:rPr lang="en-US" b="1" dirty="0">
                <a:solidFill>
                  <a:srgbClr val="C00000"/>
                </a:solidFill>
              </a:rPr>
              <a:t>A new social contract? Policy discussion</a:t>
            </a:r>
          </a:p>
        </p:txBody>
      </p:sp>
    </p:spTree>
    <p:extLst>
      <p:ext uri="{BB962C8B-B14F-4D97-AF65-F5344CB8AC3E}">
        <p14:creationId xmlns:p14="http://schemas.microsoft.com/office/powerpoint/2010/main" val="1822135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solidFill>
                  <a:srgbClr val="C00000"/>
                </a:solidFill>
              </a:rPr>
              <a:t>Distributional tensions and policies</a:t>
            </a:r>
          </a:p>
        </p:txBody>
      </p:sp>
      <p:sp>
        <p:nvSpPr>
          <p:cNvPr id="3" name="Espace réservé du contenu 2"/>
          <p:cNvSpPr>
            <a:spLocks noGrp="1"/>
          </p:cNvSpPr>
          <p:nvPr>
            <p:ph idx="1"/>
          </p:nvPr>
        </p:nvSpPr>
        <p:spPr/>
        <p:txBody>
          <a:bodyPr>
            <a:normAutofit fontScale="92500" lnSpcReduction="20000"/>
          </a:bodyPr>
          <a:lstStyle/>
          <a:p>
            <a:pPr marL="0" indent="0">
              <a:buNone/>
            </a:pPr>
            <a:r>
              <a:rPr lang="en-US" dirty="0"/>
              <a:t>Public redistribution and social protection against risks; main instruments:</a:t>
            </a:r>
          </a:p>
          <a:p>
            <a:pPr marL="971550" lvl="1" indent="-514350">
              <a:buFont typeface="+mj-lt"/>
              <a:buAutoNum type="romanLcPeriod"/>
            </a:pPr>
            <a:r>
              <a:rPr lang="en-US" dirty="0"/>
              <a:t>Redistribution via tax and transfers; or</a:t>
            </a:r>
          </a:p>
          <a:p>
            <a:pPr marL="971550" lvl="1" indent="-514350">
              <a:buFont typeface="+mj-lt"/>
              <a:buAutoNum type="romanLcPeriod"/>
            </a:pPr>
            <a:r>
              <a:rPr lang="en-US" dirty="0" err="1"/>
              <a:t>Predistribution</a:t>
            </a:r>
            <a:r>
              <a:rPr lang="en-US" dirty="0"/>
              <a:t>: </a:t>
            </a:r>
          </a:p>
          <a:p>
            <a:pPr lvl="2">
              <a:buFont typeface="Calibri" panose="020F0502020204030204" pitchFamily="34" charset="0"/>
              <a:buChar char="−"/>
            </a:pPr>
            <a:r>
              <a:rPr lang="en-US" dirty="0"/>
              <a:t>Pre-market: skills, health, inheritance;</a:t>
            </a:r>
          </a:p>
          <a:p>
            <a:pPr lvl="2">
              <a:buFont typeface="Calibri" panose="020F0502020204030204" pitchFamily="34" charset="0"/>
              <a:buChar char="−"/>
            </a:pPr>
            <a:r>
              <a:rPr lang="en-US" dirty="0"/>
              <a:t>In-market: regulation of labor market, corporate governance, financial policy</a:t>
            </a:r>
          </a:p>
          <a:p>
            <a:pPr marL="0" indent="0">
              <a:buNone/>
            </a:pPr>
            <a:endParaRPr lang="en-US" dirty="0"/>
          </a:p>
          <a:p>
            <a:pPr marL="0" indent="0">
              <a:buNone/>
            </a:pPr>
            <a:r>
              <a:rPr lang="en-US" dirty="0"/>
              <a:t>In the lights of the (emerging) distributional tensions, are these still working?</a:t>
            </a:r>
          </a:p>
          <a:p>
            <a:pPr marL="0" indent="0">
              <a:buNone/>
            </a:pPr>
            <a:endParaRPr lang="en-US" dirty="0"/>
          </a:p>
          <a:p>
            <a:pPr marL="0" indent="0">
              <a:buNone/>
            </a:pPr>
            <a:r>
              <a:rPr lang="en-US" dirty="0"/>
              <a:t>Three remedies:</a:t>
            </a:r>
          </a:p>
          <a:p>
            <a:pPr lvl="1">
              <a:spcBef>
                <a:spcPts val="1000"/>
              </a:spcBef>
            </a:pPr>
            <a:r>
              <a:rPr lang="en-US" dirty="0"/>
              <a:t>Curb the trends, turn the clock back</a:t>
            </a:r>
          </a:p>
          <a:p>
            <a:pPr lvl="1">
              <a:spcBef>
                <a:spcPts val="1000"/>
              </a:spcBef>
            </a:pPr>
            <a:r>
              <a:rPr lang="en-US" dirty="0"/>
              <a:t>Compensate the losers (targeted versus universal approaches)</a:t>
            </a:r>
          </a:p>
          <a:p>
            <a:pPr lvl="1">
              <a:spcBef>
                <a:spcPts val="1000"/>
              </a:spcBef>
            </a:pPr>
            <a:r>
              <a:rPr lang="en-US" dirty="0"/>
              <a:t>Direct the processes to minimize losses</a:t>
            </a:r>
          </a:p>
        </p:txBody>
      </p:sp>
      <p:sp>
        <p:nvSpPr>
          <p:cNvPr id="4" name="Espace réservé du numéro de diapositive 3"/>
          <p:cNvSpPr>
            <a:spLocks noGrp="1"/>
          </p:cNvSpPr>
          <p:nvPr>
            <p:ph type="sldNum" sz="quarter" idx="12"/>
          </p:nvPr>
        </p:nvSpPr>
        <p:spPr/>
        <p:txBody>
          <a:bodyPr/>
          <a:lstStyle/>
          <a:p>
            <a:fld id="{111135E6-3DEC-4463-874C-D16FFD514642}" type="slidenum">
              <a:rPr lang="en-US" smtClean="0"/>
              <a:t>17</a:t>
            </a:fld>
            <a:endParaRPr lang="en-US"/>
          </a:p>
        </p:txBody>
      </p:sp>
    </p:spTree>
    <p:extLst>
      <p:ext uri="{BB962C8B-B14F-4D97-AF65-F5344CB8AC3E}">
        <p14:creationId xmlns:p14="http://schemas.microsoft.com/office/powerpoint/2010/main" val="1673888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solidFill>
                  <a:srgbClr val="C00000"/>
                </a:solidFill>
              </a:rPr>
              <a:t>Re-distribution in ECA</a:t>
            </a:r>
          </a:p>
        </p:txBody>
      </p:sp>
      <p:sp>
        <p:nvSpPr>
          <p:cNvPr id="4" name="Espace réservé du numéro de diapositive 3"/>
          <p:cNvSpPr>
            <a:spLocks noGrp="1"/>
          </p:cNvSpPr>
          <p:nvPr>
            <p:ph type="sldNum" sz="quarter" idx="12"/>
          </p:nvPr>
        </p:nvSpPr>
        <p:spPr/>
        <p:txBody>
          <a:bodyPr/>
          <a:lstStyle/>
          <a:p>
            <a:fld id="{111135E6-3DEC-4463-874C-D16FFD514642}" type="slidenum">
              <a:rPr lang="en-US" smtClean="0"/>
              <a:t>18</a:t>
            </a:fld>
            <a:endParaRPr lang="en-US"/>
          </a:p>
        </p:txBody>
      </p:sp>
      <p:graphicFrame>
        <p:nvGraphicFramePr>
          <p:cNvPr id="6" name="Chart 5">
            <a:extLst>
              <a:ext uri="{FF2B5EF4-FFF2-40B4-BE49-F238E27FC236}">
                <a16:creationId xmlns:a16="http://schemas.microsoft.com/office/drawing/2014/main" id="{00000000-0008-0000-0900-000002000000}"/>
              </a:ext>
            </a:extLst>
          </p:cNvPr>
          <p:cNvGraphicFramePr/>
          <p:nvPr>
            <p:extLst/>
          </p:nvPr>
        </p:nvGraphicFramePr>
        <p:xfrm>
          <a:off x="1150189" y="2105104"/>
          <a:ext cx="9648991" cy="4433808"/>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idx="1"/>
          </p:nvPr>
        </p:nvSpPr>
        <p:spPr>
          <a:xfrm>
            <a:off x="1300178" y="1712256"/>
            <a:ext cx="10053622" cy="420570"/>
          </a:xfrm>
        </p:spPr>
        <p:txBody>
          <a:bodyPr>
            <a:normAutofit/>
          </a:bodyPr>
          <a:lstStyle/>
          <a:p>
            <a:pPr marL="0" lvl="1" indent="0">
              <a:buNone/>
            </a:pPr>
            <a:r>
              <a:rPr lang="en-US" sz="2000" dirty="0"/>
              <a:t>Welfare systems in Europe have a fundamental role in reducing inequalities of market incomes</a:t>
            </a:r>
          </a:p>
        </p:txBody>
      </p:sp>
      <p:sp>
        <p:nvSpPr>
          <p:cNvPr id="8" name="TextBox 7"/>
          <p:cNvSpPr txBox="1"/>
          <p:nvPr/>
        </p:nvSpPr>
        <p:spPr>
          <a:xfrm>
            <a:off x="2712931" y="6514978"/>
            <a:ext cx="7228116" cy="276999"/>
          </a:xfrm>
          <a:prstGeom prst="rect">
            <a:avLst/>
          </a:prstGeom>
          <a:noFill/>
        </p:spPr>
        <p:txBody>
          <a:bodyPr wrap="square" rtlCol="0">
            <a:spAutoFit/>
          </a:bodyPr>
          <a:lstStyle/>
          <a:p>
            <a:r>
              <a:rPr lang="en-US" sz="1200" dirty="0"/>
              <a:t>Source: own calculations based on EUROMOD G4.0 (2016 tax/benefits systems, 2012 EU SILC input data) </a:t>
            </a:r>
          </a:p>
        </p:txBody>
      </p:sp>
    </p:spTree>
    <p:extLst>
      <p:ext uri="{BB962C8B-B14F-4D97-AF65-F5344CB8AC3E}">
        <p14:creationId xmlns:p14="http://schemas.microsoft.com/office/powerpoint/2010/main" val="2310741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solidFill>
                  <a:srgbClr val="C00000"/>
                </a:solidFill>
              </a:rPr>
              <a:t>Changes in redistribution</a:t>
            </a:r>
          </a:p>
        </p:txBody>
      </p:sp>
      <p:sp>
        <p:nvSpPr>
          <p:cNvPr id="4" name="Espace réservé du numéro de diapositive 3"/>
          <p:cNvSpPr>
            <a:spLocks noGrp="1"/>
          </p:cNvSpPr>
          <p:nvPr>
            <p:ph type="sldNum" sz="quarter" idx="12"/>
          </p:nvPr>
        </p:nvSpPr>
        <p:spPr/>
        <p:txBody>
          <a:bodyPr/>
          <a:lstStyle/>
          <a:p>
            <a:fld id="{111135E6-3DEC-4463-874C-D16FFD514642}" type="slidenum">
              <a:rPr lang="en-US" smtClean="0"/>
              <a:t>19</a:t>
            </a:fld>
            <a:endParaRPr lang="en-US"/>
          </a:p>
        </p:txBody>
      </p:sp>
      <p:graphicFrame>
        <p:nvGraphicFramePr>
          <p:cNvPr id="7" name="Chart 6">
            <a:extLst>
              <a:ext uri="{FF2B5EF4-FFF2-40B4-BE49-F238E27FC236}">
                <a16:creationId xmlns:a16="http://schemas.microsoft.com/office/drawing/2014/main" id="{787B7727-4B6A-4982-B20A-2C80CDB88AB3}"/>
              </a:ext>
            </a:extLst>
          </p:cNvPr>
          <p:cNvGraphicFramePr>
            <a:graphicFrameLocks/>
          </p:cNvGraphicFramePr>
          <p:nvPr>
            <p:extLst/>
          </p:nvPr>
        </p:nvGraphicFramePr>
        <p:xfrm>
          <a:off x="2122442" y="1690688"/>
          <a:ext cx="7947115" cy="42144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429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Motivation</a:t>
            </a:r>
          </a:p>
        </p:txBody>
      </p:sp>
      <p:sp>
        <p:nvSpPr>
          <p:cNvPr id="3" name="Content Placeholder 2"/>
          <p:cNvSpPr>
            <a:spLocks noGrp="1"/>
          </p:cNvSpPr>
          <p:nvPr>
            <p:ph idx="1"/>
          </p:nvPr>
        </p:nvSpPr>
        <p:spPr>
          <a:xfrm>
            <a:off x="838200" y="1690688"/>
            <a:ext cx="10515600" cy="5068458"/>
          </a:xfrm>
        </p:spPr>
        <p:txBody>
          <a:bodyPr>
            <a:normAutofit fontScale="70000" lnSpcReduction="20000"/>
          </a:bodyPr>
          <a:lstStyle/>
          <a:p>
            <a:pPr marL="0" indent="0">
              <a:buNone/>
            </a:pPr>
            <a:r>
              <a:rPr lang="en-US" dirty="0"/>
              <a:t>Inequality and distribution have been, for some time, back at the center stage of academic, policy, and institutional debates:</a:t>
            </a:r>
          </a:p>
          <a:p>
            <a:pPr marL="457200" indent="0">
              <a:buNone/>
            </a:pPr>
            <a:r>
              <a:rPr lang="en-US" dirty="0"/>
              <a:t>“I would like to use this occasion to give further impetus to the re-incorporation of income distribution into the main body of economic analysis”</a:t>
            </a:r>
          </a:p>
          <a:p>
            <a:pPr marL="457200" indent="0">
              <a:spcBef>
                <a:spcPts val="600"/>
              </a:spcBef>
              <a:buNone/>
            </a:pPr>
            <a:r>
              <a:rPr lang="en-US" i="1" dirty="0"/>
              <a:t>Atkinson’s Presidential Address to the Royal Economic Society, 1997</a:t>
            </a:r>
          </a:p>
          <a:p>
            <a:pPr marL="457200" indent="0">
              <a:buNone/>
            </a:pPr>
            <a:r>
              <a:rPr lang="en-US" dirty="0"/>
              <a:t>Switzerland Referendum on UBI (Universal Basic Income) in summer 2016, and now pilots in many different countries.</a:t>
            </a:r>
          </a:p>
          <a:p>
            <a:pPr marL="0" indent="0">
              <a:buNone/>
            </a:pPr>
            <a:endParaRPr lang="en-US" dirty="0"/>
          </a:p>
          <a:p>
            <a:pPr marL="0" indent="0">
              <a:buNone/>
            </a:pPr>
            <a:r>
              <a:rPr lang="en-US" dirty="0"/>
              <a:t>Income inequality – in levels and (recent) trends – does not seem to be a problem for most countries in Europe and Central Asia.</a:t>
            </a:r>
          </a:p>
          <a:p>
            <a:pPr marL="457200" indent="0">
              <a:buNone/>
            </a:pPr>
            <a:r>
              <a:rPr lang="en-US" dirty="0"/>
              <a:t>Consider the EU convergence (machine); or the statistics of growth of the B40;</a:t>
            </a:r>
          </a:p>
          <a:p>
            <a:pPr marL="0" indent="0">
              <a:buNone/>
            </a:pPr>
            <a:endParaRPr lang="en-US" dirty="0"/>
          </a:p>
          <a:p>
            <a:pPr marL="0" indent="0">
              <a:buNone/>
            </a:pPr>
            <a:r>
              <a:rPr lang="en-US" dirty="0"/>
              <a:t>However, perceptions of inequality indicate that it is worsening; </a:t>
            </a:r>
          </a:p>
          <a:p>
            <a:pPr marL="0" indent="0">
              <a:buNone/>
            </a:pPr>
            <a:r>
              <a:rPr lang="en-US" dirty="0"/>
              <a:t>This study focuses on:</a:t>
            </a:r>
          </a:p>
          <a:p>
            <a:pPr>
              <a:tabLst>
                <a:tab pos="7429500" algn="l"/>
              </a:tabLst>
            </a:pPr>
            <a:r>
              <a:rPr lang="en-US" sz="2900" dirty="0"/>
              <a:t>Horizontal (rather than vertical) distributional tensions	[positive analysis]</a:t>
            </a:r>
          </a:p>
          <a:p>
            <a:pPr>
              <a:tabLst>
                <a:tab pos="7429500" algn="l"/>
              </a:tabLst>
            </a:pPr>
            <a:r>
              <a:rPr lang="en-US" sz="2900" dirty="0"/>
              <a:t>And proposes building blocks to renew the social contract 	[policy dialogue]</a:t>
            </a:r>
          </a:p>
        </p:txBody>
      </p:sp>
      <p:sp>
        <p:nvSpPr>
          <p:cNvPr id="4"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2</a:t>
            </a:fld>
            <a:endParaRPr lang="en-US" dirty="0"/>
          </a:p>
        </p:txBody>
      </p:sp>
    </p:spTree>
    <p:extLst>
      <p:ext uri="{BB962C8B-B14F-4D97-AF65-F5344CB8AC3E}">
        <p14:creationId xmlns:p14="http://schemas.microsoft.com/office/powerpoint/2010/main" val="64492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solidFill>
                  <a:srgbClr val="C00000"/>
                </a:solidFill>
              </a:rPr>
              <a:t>Labor Market regulations</a:t>
            </a:r>
          </a:p>
        </p:txBody>
      </p:sp>
      <p:sp>
        <p:nvSpPr>
          <p:cNvPr id="3" name="Espace réservé du contenu 2"/>
          <p:cNvSpPr>
            <a:spLocks noGrp="1"/>
          </p:cNvSpPr>
          <p:nvPr>
            <p:ph idx="1"/>
          </p:nvPr>
        </p:nvSpPr>
        <p:spPr/>
        <p:txBody>
          <a:bodyPr>
            <a:normAutofit/>
          </a:bodyPr>
          <a:lstStyle/>
          <a:p>
            <a:pPr lvl="1"/>
            <a:r>
              <a:rPr lang="en-US" sz="3000" dirty="0"/>
              <a:t>Decline in job tenure for younger cohorts is not driven by a composition effect due to the increase in non-standard forms of employment (NSEs)</a:t>
            </a:r>
          </a:p>
          <a:p>
            <a:pPr marL="457200" lvl="1" indent="0">
              <a:buNone/>
            </a:pPr>
            <a:endParaRPr lang="en-US" sz="3000" dirty="0"/>
          </a:p>
          <a:p>
            <a:pPr lvl="1"/>
            <a:r>
              <a:rPr lang="en-US" sz="3000" dirty="0"/>
              <a:t>Employment Protection, which has been going down in most countries, has a strong positive impact on tenure in the short run but with a surprisingly low persistence.</a:t>
            </a:r>
          </a:p>
        </p:txBody>
      </p:sp>
      <p:sp>
        <p:nvSpPr>
          <p:cNvPr id="4" name="Espace réservé du numéro de diapositive 3"/>
          <p:cNvSpPr>
            <a:spLocks noGrp="1"/>
          </p:cNvSpPr>
          <p:nvPr>
            <p:ph type="sldNum" sz="quarter" idx="12"/>
          </p:nvPr>
        </p:nvSpPr>
        <p:spPr/>
        <p:txBody>
          <a:bodyPr/>
          <a:lstStyle/>
          <a:p>
            <a:fld id="{111135E6-3DEC-4463-874C-D16FFD514642}" type="slidenum">
              <a:rPr lang="en-US" smtClean="0"/>
              <a:t>20</a:t>
            </a:fld>
            <a:endParaRPr lang="en-US" dirty="0"/>
          </a:p>
        </p:txBody>
      </p:sp>
    </p:spTree>
    <p:extLst>
      <p:ext uri="{BB962C8B-B14F-4D97-AF65-F5344CB8AC3E}">
        <p14:creationId xmlns:p14="http://schemas.microsoft.com/office/powerpoint/2010/main" val="3786125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955" y="2853348"/>
            <a:ext cx="10515600" cy="1325563"/>
          </a:xfrm>
        </p:spPr>
        <p:txBody>
          <a:bodyPr/>
          <a:lstStyle/>
          <a:p>
            <a:pPr algn="ctr"/>
            <a:r>
              <a:rPr lang="en-US" b="1" dirty="0">
                <a:solidFill>
                  <a:srgbClr val="C00000"/>
                </a:solidFill>
              </a:rPr>
              <a:t>Distributional tensions and a crisis of the social contract</a:t>
            </a:r>
          </a:p>
        </p:txBody>
      </p:sp>
      <p:sp>
        <p:nvSpPr>
          <p:cNvPr id="3" name="Espace réservé du numéro de diapositive 3"/>
          <p:cNvSpPr>
            <a:spLocks noGrp="1"/>
          </p:cNvSpPr>
          <p:nvPr>
            <p:ph type="sldNum" sz="quarter" idx="12"/>
          </p:nvPr>
        </p:nvSpPr>
        <p:spPr>
          <a:xfrm>
            <a:off x="8610600" y="6356350"/>
            <a:ext cx="2743200" cy="365125"/>
          </a:xfrm>
        </p:spPr>
        <p:txBody>
          <a:bodyPr/>
          <a:lstStyle/>
          <a:p>
            <a:fld id="{111135E6-3DEC-4463-874C-D16FFD514642}" type="slidenum">
              <a:rPr lang="en-US" smtClean="0"/>
              <a:t>21</a:t>
            </a:fld>
            <a:endParaRPr lang="en-US" dirty="0"/>
          </a:p>
        </p:txBody>
      </p:sp>
    </p:spTree>
    <p:extLst>
      <p:ext uri="{BB962C8B-B14F-4D97-AF65-F5344CB8AC3E}">
        <p14:creationId xmlns:p14="http://schemas.microsoft.com/office/powerpoint/2010/main" val="2375413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A crisis of the social contract</a:t>
            </a:r>
          </a:p>
        </p:txBody>
      </p:sp>
      <p:sp>
        <p:nvSpPr>
          <p:cNvPr id="3" name="Content Placeholder 2"/>
          <p:cNvSpPr>
            <a:spLocks noGrp="1"/>
          </p:cNvSpPr>
          <p:nvPr>
            <p:ph idx="1"/>
          </p:nvPr>
        </p:nvSpPr>
        <p:spPr>
          <a:xfrm>
            <a:off x="838200" y="2045433"/>
            <a:ext cx="10515600" cy="4351338"/>
          </a:xfrm>
        </p:spPr>
        <p:txBody>
          <a:bodyPr>
            <a:normAutofit/>
          </a:bodyPr>
          <a:lstStyle/>
          <a:p>
            <a:pPr marL="0" indent="0">
              <a:buNone/>
            </a:pPr>
            <a:r>
              <a:rPr lang="en-US" dirty="0"/>
              <a:t>How to measure the cracks in the social contract?</a:t>
            </a:r>
          </a:p>
          <a:p>
            <a:pPr lvl="1"/>
            <a:endParaRPr lang="en-US" dirty="0"/>
          </a:p>
          <a:p>
            <a:pPr lvl="1"/>
            <a:r>
              <a:rPr lang="en-US" dirty="0"/>
              <a:t>Labor strikes, demonstrations… to full blown social unrest, and civil wars </a:t>
            </a:r>
          </a:p>
          <a:p>
            <a:pPr marL="457200" lvl="1" indent="0">
              <a:buNone/>
            </a:pPr>
            <a:endParaRPr lang="en-US" dirty="0"/>
          </a:p>
          <a:p>
            <a:pPr lvl="1"/>
            <a:r>
              <a:rPr lang="en-US" dirty="0"/>
              <a:t>Voting patterns</a:t>
            </a:r>
          </a:p>
          <a:p>
            <a:pPr lvl="1"/>
            <a:endParaRPr lang="en-US" dirty="0"/>
          </a:p>
          <a:p>
            <a:pPr lvl="1"/>
            <a:r>
              <a:rPr lang="en-US" dirty="0"/>
              <a:t>Opinion surveys: trust of the government, institutions;</a:t>
            </a:r>
          </a:p>
          <a:p>
            <a:pPr lvl="2">
              <a:buFont typeface="Calibri" panose="020F0502020204030204" pitchFamily="34" charset="0"/>
              <a:buChar char="-"/>
            </a:pPr>
            <a:r>
              <a:rPr lang="en-US" dirty="0"/>
              <a:t>Perceptions of inequality</a:t>
            </a:r>
          </a:p>
        </p:txBody>
      </p:sp>
      <p:sp>
        <p:nvSpPr>
          <p:cNvPr id="4" name="Espace réservé du numéro de diapositive 3"/>
          <p:cNvSpPr>
            <a:spLocks noGrp="1"/>
          </p:cNvSpPr>
          <p:nvPr>
            <p:ph type="sldNum" sz="quarter" idx="12"/>
          </p:nvPr>
        </p:nvSpPr>
        <p:spPr>
          <a:xfrm>
            <a:off x="8610600" y="6356350"/>
            <a:ext cx="2743200" cy="365125"/>
          </a:xfrm>
        </p:spPr>
        <p:txBody>
          <a:bodyPr/>
          <a:lstStyle/>
          <a:p>
            <a:fld id="{111135E6-3DEC-4463-874C-D16FFD514642}" type="slidenum">
              <a:rPr lang="en-US" smtClean="0"/>
              <a:t>22</a:t>
            </a:fld>
            <a:endParaRPr lang="en-US" dirty="0"/>
          </a:p>
        </p:txBody>
      </p:sp>
    </p:spTree>
    <p:extLst>
      <p:ext uri="{BB962C8B-B14F-4D97-AF65-F5344CB8AC3E}">
        <p14:creationId xmlns:p14="http://schemas.microsoft.com/office/powerpoint/2010/main" val="2659064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16038"/>
            <a:ext cx="10956404" cy="1325563"/>
          </a:xfrm>
        </p:spPr>
        <p:txBody>
          <a:bodyPr>
            <a:normAutofit/>
          </a:bodyPr>
          <a:lstStyle/>
          <a:p>
            <a:r>
              <a:rPr lang="en-US" b="1" dirty="0">
                <a:solidFill>
                  <a:srgbClr val="C00000"/>
                </a:solidFill>
              </a:rPr>
              <a:t>Voters decrease their support for centrist parties</a:t>
            </a:r>
            <a:br>
              <a:rPr lang="en-US" b="1" dirty="0">
                <a:solidFill>
                  <a:srgbClr val="C00000"/>
                </a:solidFill>
              </a:rPr>
            </a:br>
            <a:r>
              <a:rPr lang="en-US" sz="3100" b="1" dirty="0">
                <a:solidFill>
                  <a:srgbClr val="C00000"/>
                </a:solidFill>
              </a:rPr>
              <a:t>Populism rise: in Europe</a:t>
            </a:r>
          </a:p>
        </p:txBody>
      </p:sp>
      <p:sp>
        <p:nvSpPr>
          <p:cNvPr id="6" name="TextBox 5"/>
          <p:cNvSpPr txBox="1"/>
          <p:nvPr/>
        </p:nvSpPr>
        <p:spPr>
          <a:xfrm>
            <a:off x="202096" y="5784574"/>
            <a:ext cx="11787807" cy="954107"/>
          </a:xfrm>
          <a:prstGeom prst="rect">
            <a:avLst/>
          </a:prstGeom>
          <a:noFill/>
        </p:spPr>
        <p:txBody>
          <a:bodyPr wrap="square" rtlCol="0">
            <a:spAutoFit/>
          </a:bodyPr>
          <a:lstStyle/>
          <a:p>
            <a:r>
              <a:rPr lang="en-US" sz="1400" dirty="0"/>
              <a:t>Source: Winkler (2017) “The Effect of Income Inequality on Political Polarization: Evidence from European Regions, 2002–2014”.</a:t>
            </a:r>
          </a:p>
          <a:p>
            <a:r>
              <a:rPr lang="en-US" sz="1400" dirty="0"/>
              <a:t>Note: Data are from a merge of the European Social Survey (bi-annual from 2002 to 2014; includes 25 European countries; relevant question is “Which party did you vote for in the last election”?) and </a:t>
            </a:r>
            <a:r>
              <a:rPr lang="en-US" sz="1400" dirty="0">
                <a:solidFill>
                  <a:srgbClr val="000000"/>
                </a:solidFill>
                <a:latin typeface="Calibri" panose="020F0502020204030204" pitchFamily="34" charset="0"/>
              </a:rPr>
              <a:t>Chapel Hill Expert Survey (CHES), which contains information on the ideological content of each party for every four years from 1999 to 2014</a:t>
            </a:r>
            <a:r>
              <a:rPr lang="en-US" sz="1400" dirty="0"/>
              <a:t> . The CHES asks experts to place multiple political parties on an ideological scale from extreme left (0) to extreme right (10).</a:t>
            </a: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0974" y="1839246"/>
            <a:ext cx="5040859" cy="367186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9736" y="1922646"/>
            <a:ext cx="4941231" cy="3588468"/>
          </a:xfrm>
          <a:prstGeom prst="rect">
            <a:avLst/>
          </a:prstGeom>
        </p:spPr>
      </p:pic>
      <p:sp>
        <p:nvSpPr>
          <p:cNvPr id="7" name="Espace réservé du numéro de diapositive 3"/>
          <p:cNvSpPr>
            <a:spLocks noGrp="1"/>
          </p:cNvSpPr>
          <p:nvPr>
            <p:ph type="sldNum" sz="quarter" idx="12"/>
          </p:nvPr>
        </p:nvSpPr>
        <p:spPr>
          <a:xfrm>
            <a:off x="8610600" y="6356350"/>
            <a:ext cx="2743200" cy="365125"/>
          </a:xfrm>
        </p:spPr>
        <p:txBody>
          <a:bodyPr/>
          <a:lstStyle/>
          <a:p>
            <a:fld id="{111135E6-3DEC-4463-874C-D16FFD514642}" type="slidenum">
              <a:rPr lang="en-US" smtClean="0"/>
              <a:t>23</a:t>
            </a:fld>
            <a:endParaRPr lang="en-US" dirty="0"/>
          </a:p>
        </p:txBody>
      </p:sp>
    </p:spTree>
    <p:extLst>
      <p:ext uri="{BB962C8B-B14F-4D97-AF65-F5344CB8AC3E}">
        <p14:creationId xmlns:p14="http://schemas.microsoft.com/office/powerpoint/2010/main" val="3747873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16038"/>
            <a:ext cx="10956404" cy="1325563"/>
          </a:xfrm>
        </p:spPr>
        <p:txBody>
          <a:bodyPr>
            <a:normAutofit/>
          </a:bodyPr>
          <a:lstStyle/>
          <a:p>
            <a:r>
              <a:rPr lang="en-US" b="1" dirty="0">
                <a:solidFill>
                  <a:srgbClr val="C00000"/>
                </a:solidFill>
              </a:rPr>
              <a:t>Voters decrease their support for centrist parties</a:t>
            </a:r>
            <a:br>
              <a:rPr lang="en-US" b="1" dirty="0">
                <a:solidFill>
                  <a:srgbClr val="C00000"/>
                </a:solidFill>
              </a:rPr>
            </a:br>
            <a:r>
              <a:rPr lang="en-US" sz="3100" b="1" dirty="0">
                <a:solidFill>
                  <a:srgbClr val="C00000"/>
                </a:solidFill>
              </a:rPr>
              <a:t>Populism rise: in Europe</a:t>
            </a:r>
          </a:p>
        </p:txBody>
      </p:sp>
      <p:sp>
        <p:nvSpPr>
          <p:cNvPr id="6" name="TextBox 5"/>
          <p:cNvSpPr txBox="1"/>
          <p:nvPr/>
        </p:nvSpPr>
        <p:spPr>
          <a:xfrm>
            <a:off x="202096" y="5784574"/>
            <a:ext cx="11787807" cy="954107"/>
          </a:xfrm>
          <a:prstGeom prst="rect">
            <a:avLst/>
          </a:prstGeom>
          <a:noFill/>
        </p:spPr>
        <p:txBody>
          <a:bodyPr wrap="square" rtlCol="0">
            <a:spAutoFit/>
          </a:bodyPr>
          <a:lstStyle/>
          <a:p>
            <a:r>
              <a:rPr lang="en-US" sz="1400" dirty="0"/>
              <a:t>Source: Winkler (2017) “The Effect of Income Inequality on Political Polarization: Evidence from European Regions, 2002–2014”.</a:t>
            </a:r>
          </a:p>
          <a:p>
            <a:r>
              <a:rPr lang="en-US" sz="1400" dirty="0"/>
              <a:t>Note: Data are from a merge of the European Social Survey (bi-annual from 2002 to 2014; includes 25 European countries; relevant question is “Which party did you vote for in the last election”?) and </a:t>
            </a:r>
            <a:r>
              <a:rPr lang="en-US" sz="1400" dirty="0">
                <a:solidFill>
                  <a:srgbClr val="000000"/>
                </a:solidFill>
                <a:latin typeface="Calibri" panose="020F0502020204030204" pitchFamily="34" charset="0"/>
              </a:rPr>
              <a:t>Chapel Hill Expert Survey (CHES), which contains information on the ideological content of each party for every four years from 1999 to 2014</a:t>
            </a:r>
            <a:r>
              <a:rPr lang="en-US" sz="1400" dirty="0"/>
              <a:t> . The CHES asks experts to place multiple political parties on an ideological scale from extreme left (0) to extreme right (10).</a:t>
            </a:r>
          </a:p>
        </p:txBody>
      </p:sp>
      <p:graphicFrame>
        <p:nvGraphicFramePr>
          <p:cNvPr id="7" name="Chart 6">
            <a:extLst>
              <a:ext uri="{FF2B5EF4-FFF2-40B4-BE49-F238E27FC236}">
                <a16:creationId xmlns:a16="http://schemas.microsoft.com/office/drawing/2014/main" id="{FB90A69E-4188-41C7-BD2B-00D14C87D775}"/>
              </a:ext>
            </a:extLst>
          </p:cNvPr>
          <p:cNvGraphicFramePr>
            <a:graphicFrameLocks/>
          </p:cNvGraphicFramePr>
          <p:nvPr>
            <p:extLst>
              <p:ext uri="{D42A27DB-BD31-4B8C-83A1-F6EECF244321}">
                <p14:modId xmlns:p14="http://schemas.microsoft.com/office/powerpoint/2010/main" val="69711251"/>
              </p:ext>
            </p:extLst>
          </p:nvPr>
        </p:nvGraphicFramePr>
        <p:xfrm>
          <a:off x="704117" y="1541601"/>
          <a:ext cx="4781550" cy="37290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6B3E6782-1449-4205-9A98-0046CA13B221}"/>
              </a:ext>
            </a:extLst>
          </p:cNvPr>
          <p:cNvGraphicFramePr>
            <a:graphicFrameLocks/>
          </p:cNvGraphicFramePr>
          <p:nvPr>
            <p:extLst>
              <p:ext uri="{D42A27DB-BD31-4B8C-83A1-F6EECF244321}">
                <p14:modId xmlns:p14="http://schemas.microsoft.com/office/powerpoint/2010/main" val="900617698"/>
              </p:ext>
            </p:extLst>
          </p:nvPr>
        </p:nvGraphicFramePr>
        <p:xfrm>
          <a:off x="6316401" y="1541601"/>
          <a:ext cx="4781550" cy="37290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20546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16038"/>
            <a:ext cx="10515600" cy="1161349"/>
          </a:xfrm>
        </p:spPr>
        <p:txBody>
          <a:bodyPr/>
          <a:lstStyle/>
          <a:p>
            <a:r>
              <a:rPr lang="en-US" b="1" dirty="0">
                <a:solidFill>
                  <a:srgbClr val="C00000"/>
                </a:solidFill>
              </a:rPr>
              <a:t>Populism rise: Globally </a:t>
            </a:r>
          </a:p>
        </p:txBody>
      </p:sp>
      <p:sp>
        <p:nvSpPr>
          <p:cNvPr id="6" name="TextBox 5"/>
          <p:cNvSpPr txBox="1"/>
          <p:nvPr/>
        </p:nvSpPr>
        <p:spPr>
          <a:xfrm>
            <a:off x="202096" y="5784574"/>
            <a:ext cx="11883887" cy="954107"/>
          </a:xfrm>
          <a:prstGeom prst="rect">
            <a:avLst/>
          </a:prstGeom>
          <a:noFill/>
        </p:spPr>
        <p:txBody>
          <a:bodyPr wrap="square" rtlCol="0">
            <a:spAutoFit/>
          </a:bodyPr>
          <a:lstStyle/>
          <a:p>
            <a:r>
              <a:rPr lang="en-US" sz="1400" dirty="0"/>
              <a:t>Source: </a:t>
            </a:r>
            <a:r>
              <a:rPr lang="en-US" sz="1400" dirty="0" err="1"/>
              <a:t>Rodrik</a:t>
            </a:r>
            <a:r>
              <a:rPr lang="en-US" sz="1400" dirty="0"/>
              <a:t>, D. (2017). Populism and the Economics of Globalization.</a:t>
            </a:r>
          </a:p>
          <a:p>
            <a:r>
              <a:rPr lang="en-US" sz="1400" dirty="0"/>
              <a:t>Note: The populism database used to construct the figure is based on the Global Elections Database (GED) and the Constituency-Level Elections Archive (CLEA). </a:t>
            </a:r>
            <a:r>
              <a:rPr lang="en-US" sz="1400" dirty="0" err="1"/>
              <a:t>Rodrik</a:t>
            </a:r>
            <a:r>
              <a:rPr lang="en-US" sz="1400" dirty="0"/>
              <a:t> defines populist parties loosely as those which pursue an electoral strategy of emphasizing cleavages between an in-group and an out-group. Parties are coded as populist in the dataset if they are labeled as such in the academic or journalistic literature at some point in their history and fit this definition. </a:t>
            </a:r>
          </a:p>
        </p:txBody>
      </p:sp>
      <p:pic>
        <p:nvPicPr>
          <p:cNvPr id="4" name="Picture 3"/>
          <p:cNvPicPr>
            <a:picLocks noChangeAspect="1"/>
          </p:cNvPicPr>
          <p:nvPr/>
        </p:nvPicPr>
        <p:blipFill>
          <a:blip r:embed="rId3"/>
          <a:stretch>
            <a:fillRect/>
          </a:stretch>
        </p:blipFill>
        <p:spPr>
          <a:xfrm>
            <a:off x="3005351" y="1212232"/>
            <a:ext cx="6456701" cy="4572342"/>
          </a:xfrm>
          <a:prstGeom prst="rect">
            <a:avLst/>
          </a:prstGeom>
        </p:spPr>
      </p:pic>
    </p:spTree>
    <p:extLst>
      <p:ext uri="{BB962C8B-B14F-4D97-AF65-F5344CB8AC3E}">
        <p14:creationId xmlns:p14="http://schemas.microsoft.com/office/powerpoint/2010/main" val="3807920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16038"/>
            <a:ext cx="10515600" cy="1161349"/>
          </a:xfrm>
        </p:spPr>
        <p:txBody>
          <a:bodyPr/>
          <a:lstStyle/>
          <a:p>
            <a:r>
              <a:rPr lang="en-US" b="1" dirty="0">
                <a:solidFill>
                  <a:srgbClr val="C00000"/>
                </a:solidFill>
              </a:rPr>
              <a:t>A growing trust deficit</a:t>
            </a:r>
          </a:p>
        </p:txBody>
      </p:sp>
      <p:pic>
        <p:nvPicPr>
          <p:cNvPr id="3" name="Picture 2"/>
          <p:cNvPicPr>
            <a:picLocks noChangeAspect="1"/>
          </p:cNvPicPr>
          <p:nvPr/>
        </p:nvPicPr>
        <p:blipFill rotWithShape="1">
          <a:blip r:embed="rId3"/>
          <a:srcRect t="50619"/>
          <a:stretch/>
        </p:blipFill>
        <p:spPr>
          <a:xfrm>
            <a:off x="6078119" y="2038865"/>
            <a:ext cx="6113881" cy="3193880"/>
          </a:xfrm>
          <a:prstGeom prst="rect">
            <a:avLst/>
          </a:prstGeom>
        </p:spPr>
      </p:pic>
      <p:pic>
        <p:nvPicPr>
          <p:cNvPr id="4" name="Picture 3"/>
          <p:cNvPicPr>
            <a:picLocks noChangeAspect="1"/>
          </p:cNvPicPr>
          <p:nvPr/>
        </p:nvPicPr>
        <p:blipFill rotWithShape="1">
          <a:blip r:embed="rId3"/>
          <a:srcRect b="50231"/>
          <a:stretch/>
        </p:blipFill>
        <p:spPr>
          <a:xfrm>
            <a:off x="16843" y="2038865"/>
            <a:ext cx="6113881" cy="3218976"/>
          </a:xfrm>
          <a:prstGeom prst="rect">
            <a:avLst/>
          </a:prstGeom>
        </p:spPr>
      </p:pic>
      <p:sp>
        <p:nvSpPr>
          <p:cNvPr id="5"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26</a:t>
            </a:fld>
            <a:endParaRPr lang="en-US" dirty="0"/>
          </a:p>
        </p:txBody>
      </p:sp>
    </p:spTree>
    <p:extLst>
      <p:ext uri="{BB962C8B-B14F-4D97-AF65-F5344CB8AC3E}">
        <p14:creationId xmlns:p14="http://schemas.microsoft.com/office/powerpoint/2010/main" val="3006030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Inequality: perception vs objective trends</a:t>
            </a:r>
          </a:p>
        </p:txBody>
      </p:sp>
      <p:pic>
        <p:nvPicPr>
          <p:cNvPr id="7" name="Content Placeholder 3"/>
          <p:cNvPicPr>
            <a:picLocks noGrp="1" noChangeAspect="1"/>
          </p:cNvPicPr>
          <p:nvPr>
            <p:ph idx="1"/>
          </p:nvPr>
        </p:nvPicPr>
        <p:blipFill>
          <a:blip r:embed="rId3"/>
          <a:stretch>
            <a:fillRect/>
          </a:stretch>
        </p:blipFill>
        <p:spPr>
          <a:xfrm>
            <a:off x="2478011" y="1467490"/>
            <a:ext cx="7235978" cy="4826205"/>
          </a:xfrm>
          <a:prstGeom prst="rect">
            <a:avLst/>
          </a:prstGeom>
        </p:spPr>
      </p:pic>
      <p:sp>
        <p:nvSpPr>
          <p:cNvPr id="8" name="TextBox 7"/>
          <p:cNvSpPr txBox="1"/>
          <p:nvPr/>
        </p:nvSpPr>
        <p:spPr>
          <a:xfrm>
            <a:off x="1084835" y="6397866"/>
            <a:ext cx="10268965" cy="369332"/>
          </a:xfrm>
          <a:prstGeom prst="rect">
            <a:avLst/>
          </a:prstGeom>
          <a:noFill/>
        </p:spPr>
        <p:txBody>
          <a:bodyPr wrap="none" rtlCol="0">
            <a:spAutoFit/>
          </a:bodyPr>
          <a:lstStyle/>
          <a:p>
            <a:r>
              <a:rPr lang="en-US" dirty="0"/>
              <a:t>Source: EBRD transition report, and Bussolo, Ferrer-</a:t>
            </a:r>
            <a:r>
              <a:rPr lang="en-US" dirty="0" err="1"/>
              <a:t>i</a:t>
            </a:r>
            <a:r>
              <a:rPr lang="en-US" dirty="0"/>
              <a:t>-</a:t>
            </a:r>
            <a:r>
              <a:rPr lang="en-US" dirty="0" err="1"/>
              <a:t>Carbonell</a:t>
            </a:r>
            <a:r>
              <a:rPr lang="en-US" dirty="0"/>
              <a:t> and </a:t>
            </a:r>
            <a:r>
              <a:rPr lang="en-US" dirty="0" err="1"/>
              <a:t>Giolbas</a:t>
            </a:r>
            <a:r>
              <a:rPr lang="en-US" dirty="0"/>
              <a:t> (forthcoming background paper)</a:t>
            </a:r>
          </a:p>
        </p:txBody>
      </p:sp>
      <p:sp>
        <p:nvSpPr>
          <p:cNvPr id="5"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27</a:t>
            </a:fld>
            <a:endParaRPr lang="en-US" dirty="0"/>
          </a:p>
        </p:txBody>
      </p:sp>
    </p:spTree>
    <p:extLst>
      <p:ext uri="{BB962C8B-B14F-4D97-AF65-F5344CB8AC3E}">
        <p14:creationId xmlns:p14="http://schemas.microsoft.com/office/powerpoint/2010/main" val="2520279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Inequality or fairness? Or insecurity?</a:t>
            </a:r>
          </a:p>
        </p:txBody>
      </p:sp>
      <p:pic>
        <p:nvPicPr>
          <p:cNvPr id="5" name="Picture 4"/>
          <p:cNvPicPr>
            <a:picLocks noChangeAspect="1"/>
          </p:cNvPicPr>
          <p:nvPr/>
        </p:nvPicPr>
        <p:blipFill>
          <a:blip r:embed="rId3"/>
          <a:stretch>
            <a:fillRect/>
          </a:stretch>
        </p:blipFill>
        <p:spPr>
          <a:xfrm>
            <a:off x="385400" y="2907263"/>
            <a:ext cx="5172075" cy="3623310"/>
          </a:xfrm>
          <a:prstGeom prst="rect">
            <a:avLst/>
          </a:prstGeom>
        </p:spPr>
      </p:pic>
      <p:pic>
        <p:nvPicPr>
          <p:cNvPr id="6" name="Picture 5"/>
          <p:cNvPicPr>
            <a:picLocks noChangeAspect="1"/>
          </p:cNvPicPr>
          <p:nvPr/>
        </p:nvPicPr>
        <p:blipFill>
          <a:blip r:embed="rId4"/>
          <a:stretch>
            <a:fillRect/>
          </a:stretch>
        </p:blipFill>
        <p:spPr>
          <a:xfrm>
            <a:off x="6377337" y="2907263"/>
            <a:ext cx="5369261" cy="3750631"/>
          </a:xfrm>
          <a:prstGeom prst="rect">
            <a:avLst/>
          </a:prstGeom>
        </p:spPr>
      </p:pic>
      <p:sp>
        <p:nvSpPr>
          <p:cNvPr id="7" name="TextBox 6"/>
          <p:cNvSpPr txBox="1"/>
          <p:nvPr/>
        </p:nvSpPr>
        <p:spPr>
          <a:xfrm>
            <a:off x="3092579" y="6488668"/>
            <a:ext cx="5589607" cy="369332"/>
          </a:xfrm>
          <a:prstGeom prst="rect">
            <a:avLst/>
          </a:prstGeom>
          <a:noFill/>
        </p:spPr>
        <p:txBody>
          <a:bodyPr wrap="none" rtlCol="0">
            <a:spAutoFit/>
          </a:bodyPr>
          <a:lstStyle/>
          <a:p>
            <a:r>
              <a:rPr lang="en-US" dirty="0"/>
              <a:t>Source: Bussolo, </a:t>
            </a:r>
            <a:r>
              <a:rPr lang="en-US" dirty="0" err="1"/>
              <a:t>Lebrand</a:t>
            </a:r>
            <a:r>
              <a:rPr lang="en-US" dirty="0"/>
              <a:t> (forthcoming background paper)</a:t>
            </a:r>
          </a:p>
        </p:txBody>
      </p:sp>
      <p:sp>
        <p:nvSpPr>
          <p:cNvPr id="8" name="TextBox 7"/>
          <p:cNvSpPr txBox="1"/>
          <p:nvPr/>
        </p:nvSpPr>
        <p:spPr>
          <a:xfrm>
            <a:off x="639178" y="1524090"/>
            <a:ext cx="10496411" cy="923330"/>
          </a:xfrm>
          <a:prstGeom prst="rect">
            <a:avLst/>
          </a:prstGeom>
          <a:noFill/>
        </p:spPr>
        <p:txBody>
          <a:bodyPr wrap="square" rtlCol="0">
            <a:spAutoFit/>
          </a:bodyPr>
          <a:lstStyle/>
          <a:p>
            <a:r>
              <a:rPr lang="en-US" dirty="0"/>
              <a:t>Probability of placing oneself in the bottom two ladders of the </a:t>
            </a:r>
            <a:r>
              <a:rPr lang="en-US" dirty="0" err="1"/>
              <a:t>Cantril's</a:t>
            </a:r>
            <a:r>
              <a:rPr lang="en-US" dirty="0"/>
              <a:t> Ladder. Estimated from Life in Transition Survey datasets using:</a:t>
            </a:r>
          </a:p>
          <a:p>
            <a:endParaRPr lang="en-US" dirty="0"/>
          </a:p>
        </p:txBody>
      </p:sp>
      <p:pic>
        <p:nvPicPr>
          <p:cNvPr id="9" name="Picture 8"/>
          <p:cNvPicPr>
            <a:picLocks noChangeAspect="1"/>
          </p:cNvPicPr>
          <p:nvPr/>
        </p:nvPicPr>
        <p:blipFill>
          <a:blip r:embed="rId5"/>
          <a:stretch>
            <a:fillRect/>
          </a:stretch>
        </p:blipFill>
        <p:spPr>
          <a:xfrm>
            <a:off x="685479" y="2133374"/>
            <a:ext cx="7122319" cy="671513"/>
          </a:xfrm>
          <a:prstGeom prst="rect">
            <a:avLst/>
          </a:prstGeom>
        </p:spPr>
      </p:pic>
      <p:sp>
        <p:nvSpPr>
          <p:cNvPr id="10"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28</a:t>
            </a:fld>
            <a:endParaRPr lang="en-US" dirty="0"/>
          </a:p>
        </p:txBody>
      </p:sp>
    </p:spTree>
    <p:extLst>
      <p:ext uri="{BB962C8B-B14F-4D97-AF65-F5344CB8AC3E}">
        <p14:creationId xmlns:p14="http://schemas.microsoft.com/office/powerpoint/2010/main" val="3191400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solidFill>
                  <a:srgbClr val="C00000"/>
                </a:solidFill>
              </a:rPr>
              <a:t>Challenges of a new ‘universal’ model…</a:t>
            </a:r>
          </a:p>
        </p:txBody>
      </p:sp>
      <p:sp>
        <p:nvSpPr>
          <p:cNvPr id="3" name="Espace réservé du contenu 2"/>
          <p:cNvSpPr>
            <a:spLocks noGrp="1"/>
          </p:cNvSpPr>
          <p:nvPr>
            <p:ph idx="1"/>
          </p:nvPr>
        </p:nvSpPr>
        <p:spPr/>
        <p:txBody>
          <a:bodyPr>
            <a:normAutofit/>
          </a:bodyPr>
          <a:lstStyle/>
          <a:p>
            <a:r>
              <a:rPr lang="en-US" dirty="0"/>
              <a:t>Avoid divisive and stigmatizing forms of support</a:t>
            </a:r>
          </a:p>
          <a:p>
            <a:r>
              <a:rPr lang="en-US" dirty="0"/>
              <a:t>Address the criticism, from both left and right, that the welfare state is not really emancipating beneficiaries: Reduce dependence on the family, the labor market, the state</a:t>
            </a:r>
          </a:p>
          <a:p>
            <a:r>
              <a:rPr lang="en-US" dirty="0"/>
              <a:t>Enhance quality of social interactions in important institutions (family, firm)</a:t>
            </a:r>
          </a:p>
          <a:p>
            <a:r>
              <a:rPr lang="en-US" dirty="0"/>
              <a:t>Compatible with globalization, automation, migrations, environmental crisis</a:t>
            </a:r>
          </a:p>
          <a:p>
            <a:r>
              <a:rPr lang="en-US" dirty="0"/>
              <a:t>Suitable for emerging economies</a:t>
            </a:r>
          </a:p>
          <a:p>
            <a:endParaRPr lang="en-US" dirty="0"/>
          </a:p>
        </p:txBody>
      </p:sp>
      <p:sp>
        <p:nvSpPr>
          <p:cNvPr id="5" name="TextBox 4"/>
          <p:cNvSpPr txBox="1"/>
          <p:nvPr/>
        </p:nvSpPr>
        <p:spPr>
          <a:xfrm>
            <a:off x="715617" y="6378161"/>
            <a:ext cx="5552660" cy="369332"/>
          </a:xfrm>
          <a:prstGeom prst="rect">
            <a:avLst/>
          </a:prstGeom>
          <a:noFill/>
        </p:spPr>
        <p:txBody>
          <a:bodyPr wrap="square" rtlCol="0">
            <a:spAutoFit/>
          </a:bodyPr>
          <a:lstStyle/>
          <a:p>
            <a:r>
              <a:rPr lang="en-US" dirty="0"/>
              <a:t>Adapted from Marc </a:t>
            </a:r>
            <a:r>
              <a:rPr lang="en-US" dirty="0" err="1"/>
              <a:t>Fluerbaey</a:t>
            </a:r>
            <a:r>
              <a:rPr lang="en-US" dirty="0"/>
              <a:t> presentation</a:t>
            </a:r>
          </a:p>
        </p:txBody>
      </p:sp>
      <p:sp>
        <p:nvSpPr>
          <p:cNvPr id="6" name="Espace réservé du numéro de diapositive 3"/>
          <p:cNvSpPr txBox="1">
            <a:spLocks/>
          </p:cNvSpPr>
          <p:nvPr/>
        </p:nvSpPr>
        <p:spPr>
          <a:xfrm>
            <a:off x="9216081" y="6364902"/>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1135E6-3DEC-4463-874C-D16FFD514642}" type="slidenum">
              <a:rPr lang="en-US" smtClean="0"/>
              <a:pPr/>
              <a:t>29</a:t>
            </a:fld>
            <a:endParaRPr lang="en-US" dirty="0"/>
          </a:p>
        </p:txBody>
      </p:sp>
    </p:spTree>
    <p:extLst>
      <p:ext uri="{BB962C8B-B14F-4D97-AF65-F5344CB8AC3E}">
        <p14:creationId xmlns:p14="http://schemas.microsoft.com/office/powerpoint/2010/main" val="921704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Key questions</a:t>
            </a:r>
          </a:p>
        </p:txBody>
      </p:sp>
      <p:sp>
        <p:nvSpPr>
          <p:cNvPr id="3" name="Content Placeholder 2"/>
          <p:cNvSpPr>
            <a:spLocks noGrp="1"/>
          </p:cNvSpPr>
          <p:nvPr>
            <p:ph idx="1"/>
          </p:nvPr>
        </p:nvSpPr>
        <p:spPr>
          <a:xfrm>
            <a:off x="838200" y="1497724"/>
            <a:ext cx="10515600" cy="5360276"/>
          </a:xfrm>
        </p:spPr>
        <p:txBody>
          <a:bodyPr>
            <a:normAutofit/>
          </a:bodyPr>
          <a:lstStyle/>
          <a:p>
            <a:r>
              <a:rPr lang="en-US" sz="3600" dirty="0"/>
              <a:t>What are the main distributional tensions in Europe and Central Asia (ECA)?</a:t>
            </a:r>
          </a:p>
          <a:p>
            <a:endParaRPr lang="en-US" sz="3600" dirty="0"/>
          </a:p>
          <a:p>
            <a:r>
              <a:rPr lang="en-US" sz="3600" dirty="0"/>
              <a:t>Are the current redistribution (and social protection) systems effective in countering emerging distributional tensions? </a:t>
            </a:r>
          </a:p>
          <a:p>
            <a:endParaRPr lang="en-US" sz="3600" dirty="0"/>
          </a:p>
          <a:p>
            <a:r>
              <a:rPr lang="en-US" sz="3600" dirty="0"/>
              <a:t>Are these emerging distributional tensions contributing to fissures in the social contract? </a:t>
            </a:r>
          </a:p>
        </p:txBody>
      </p:sp>
      <p:sp>
        <p:nvSpPr>
          <p:cNvPr id="4"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3</a:t>
            </a:fld>
            <a:endParaRPr lang="en-US" dirty="0"/>
          </a:p>
        </p:txBody>
      </p:sp>
    </p:spTree>
    <p:extLst>
      <p:ext uri="{BB962C8B-B14F-4D97-AF65-F5344CB8AC3E}">
        <p14:creationId xmlns:p14="http://schemas.microsoft.com/office/powerpoint/2010/main" val="4164356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solidFill>
                  <a:srgbClr val="C00000"/>
                </a:solidFill>
              </a:rPr>
              <a:t>Strong focus on universal individual rights instead of redistribution</a:t>
            </a:r>
          </a:p>
        </p:txBody>
      </p:sp>
      <p:sp>
        <p:nvSpPr>
          <p:cNvPr id="3" name="Espace réservé du contenu 2"/>
          <p:cNvSpPr>
            <a:spLocks noGrp="1"/>
          </p:cNvSpPr>
          <p:nvPr>
            <p:ph idx="1"/>
          </p:nvPr>
        </p:nvSpPr>
        <p:spPr>
          <a:xfrm>
            <a:off x="838200" y="2355712"/>
            <a:ext cx="10515600" cy="3302966"/>
          </a:xfrm>
        </p:spPr>
        <p:txBody>
          <a:bodyPr>
            <a:normAutofit/>
          </a:bodyPr>
          <a:lstStyle/>
          <a:p>
            <a:pPr marL="225425" lvl="1" indent="-225425"/>
            <a:r>
              <a:rPr lang="en-US" dirty="0"/>
              <a:t>Rights to basic services: education (incl. continued), health, child and elderly care</a:t>
            </a:r>
          </a:p>
          <a:p>
            <a:pPr marL="225425" lvl="1" indent="-225425"/>
            <a:r>
              <a:rPr lang="en-US" dirty="0"/>
              <a:t>Rights to participation and status: firms (codetermination/unions?), public agencies and politics, civil society organizations, family</a:t>
            </a:r>
          </a:p>
          <a:p>
            <a:pPr marL="225425" lvl="1" indent="-225425"/>
            <a:r>
              <a:rPr lang="en-US" dirty="0"/>
              <a:t>Rights to economic security: share in inheritance pool, basic income/employment</a:t>
            </a:r>
          </a:p>
        </p:txBody>
      </p:sp>
      <p:sp>
        <p:nvSpPr>
          <p:cNvPr id="4" name="Espace réservé du numéro de diapositive 3"/>
          <p:cNvSpPr>
            <a:spLocks noGrp="1"/>
          </p:cNvSpPr>
          <p:nvPr>
            <p:ph type="sldNum" sz="quarter" idx="12"/>
          </p:nvPr>
        </p:nvSpPr>
        <p:spPr/>
        <p:txBody>
          <a:bodyPr/>
          <a:lstStyle/>
          <a:p>
            <a:fld id="{111135E6-3DEC-4463-874C-D16FFD514642}" type="slidenum">
              <a:rPr lang="en-US" smtClean="0"/>
              <a:t>30</a:t>
            </a:fld>
            <a:endParaRPr lang="en-US"/>
          </a:p>
        </p:txBody>
      </p:sp>
      <p:sp>
        <p:nvSpPr>
          <p:cNvPr id="5" name="TextBox 4"/>
          <p:cNvSpPr txBox="1"/>
          <p:nvPr/>
        </p:nvSpPr>
        <p:spPr>
          <a:xfrm>
            <a:off x="715617" y="6378161"/>
            <a:ext cx="5552660" cy="369332"/>
          </a:xfrm>
          <a:prstGeom prst="rect">
            <a:avLst/>
          </a:prstGeom>
          <a:noFill/>
        </p:spPr>
        <p:txBody>
          <a:bodyPr wrap="square" rtlCol="0">
            <a:spAutoFit/>
          </a:bodyPr>
          <a:lstStyle/>
          <a:p>
            <a:r>
              <a:rPr lang="en-US" dirty="0"/>
              <a:t>Adapted from Marc </a:t>
            </a:r>
            <a:r>
              <a:rPr lang="en-US" dirty="0" err="1"/>
              <a:t>Fluerbaey</a:t>
            </a:r>
            <a:r>
              <a:rPr lang="en-US" dirty="0"/>
              <a:t> presentation</a:t>
            </a:r>
          </a:p>
        </p:txBody>
      </p:sp>
    </p:spTree>
    <p:extLst>
      <p:ext uri="{BB962C8B-B14F-4D97-AF65-F5344CB8AC3E}">
        <p14:creationId xmlns:p14="http://schemas.microsoft.com/office/powerpoint/2010/main" val="3485401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solidFill>
                  <a:srgbClr val="C00000"/>
                </a:solidFill>
              </a:rPr>
              <a:t>Rely on efficiency-enhancing taxes</a:t>
            </a:r>
          </a:p>
        </p:txBody>
      </p:sp>
      <p:sp>
        <p:nvSpPr>
          <p:cNvPr id="3" name="Espace réservé du contenu 2"/>
          <p:cNvSpPr>
            <a:spLocks noGrp="1"/>
          </p:cNvSpPr>
          <p:nvPr>
            <p:ph idx="1"/>
          </p:nvPr>
        </p:nvSpPr>
        <p:spPr/>
        <p:txBody>
          <a:bodyPr>
            <a:normAutofit/>
          </a:bodyPr>
          <a:lstStyle/>
          <a:p>
            <a:pPr marL="225425" lvl="1" indent="-222250"/>
            <a:r>
              <a:rPr lang="en-US" dirty="0"/>
              <a:t>Environmental taxation</a:t>
            </a:r>
          </a:p>
          <a:p>
            <a:pPr marL="225425" lvl="1" indent="-222250"/>
            <a:r>
              <a:rPr lang="en-US" dirty="0"/>
              <a:t>Real estate taxation</a:t>
            </a:r>
          </a:p>
          <a:p>
            <a:pPr marL="225425" lvl="1" indent="-222250"/>
            <a:r>
              <a:rPr lang="en-US" dirty="0"/>
              <a:t>Risky financial activities</a:t>
            </a:r>
          </a:p>
          <a:p>
            <a:pPr marL="225425" lvl="1" indent="-222250"/>
            <a:r>
              <a:rPr lang="en-US" dirty="0"/>
              <a:t>Advertising arms race</a:t>
            </a:r>
          </a:p>
          <a:p>
            <a:pPr marL="225425" lvl="1" indent="-222250"/>
            <a:r>
              <a:rPr lang="en-US" dirty="0"/>
              <a:t>HR experience rating</a:t>
            </a:r>
          </a:p>
          <a:p>
            <a:pPr marL="225425" lvl="1" indent="-222250"/>
            <a:r>
              <a:rPr lang="en-US" dirty="0"/>
              <a:t>Social/environmental penalties on imports</a:t>
            </a:r>
          </a:p>
          <a:p>
            <a:pPr marL="225425" lvl="1" indent="-222250"/>
            <a:r>
              <a:rPr lang="en-US" dirty="0"/>
              <a:t>Tax or cap on </a:t>
            </a:r>
            <a:r>
              <a:rPr lang="en-US" i="1" dirty="0"/>
              <a:t>received</a:t>
            </a:r>
            <a:r>
              <a:rPr lang="en-US" dirty="0"/>
              <a:t> inheritance</a:t>
            </a:r>
          </a:p>
          <a:p>
            <a:pPr marL="225425" lvl="1" indent="-222250"/>
            <a:r>
              <a:rPr lang="en-US" dirty="0"/>
              <a:t>Tax on mergers and high market shares</a:t>
            </a:r>
          </a:p>
        </p:txBody>
      </p:sp>
      <p:sp>
        <p:nvSpPr>
          <p:cNvPr id="4" name="Espace réservé du numéro de diapositive 3"/>
          <p:cNvSpPr>
            <a:spLocks noGrp="1"/>
          </p:cNvSpPr>
          <p:nvPr>
            <p:ph type="sldNum" sz="quarter" idx="12"/>
          </p:nvPr>
        </p:nvSpPr>
        <p:spPr/>
        <p:txBody>
          <a:bodyPr/>
          <a:lstStyle/>
          <a:p>
            <a:fld id="{111135E6-3DEC-4463-874C-D16FFD514642}" type="slidenum">
              <a:rPr lang="en-US" smtClean="0"/>
              <a:t>31</a:t>
            </a:fld>
            <a:endParaRPr lang="en-US"/>
          </a:p>
        </p:txBody>
      </p:sp>
      <p:sp>
        <p:nvSpPr>
          <p:cNvPr id="6" name="TextBox 5"/>
          <p:cNvSpPr txBox="1"/>
          <p:nvPr/>
        </p:nvSpPr>
        <p:spPr>
          <a:xfrm>
            <a:off x="715617" y="6378161"/>
            <a:ext cx="5552660" cy="369332"/>
          </a:xfrm>
          <a:prstGeom prst="rect">
            <a:avLst/>
          </a:prstGeom>
          <a:noFill/>
        </p:spPr>
        <p:txBody>
          <a:bodyPr wrap="square" rtlCol="0">
            <a:spAutoFit/>
          </a:bodyPr>
          <a:lstStyle/>
          <a:p>
            <a:r>
              <a:rPr lang="en-US" dirty="0"/>
              <a:t>Adapted from Marc </a:t>
            </a:r>
            <a:r>
              <a:rPr lang="en-US" dirty="0" err="1"/>
              <a:t>Fluerbaey</a:t>
            </a:r>
            <a:r>
              <a:rPr lang="en-US" dirty="0"/>
              <a:t> presentation</a:t>
            </a:r>
          </a:p>
        </p:txBody>
      </p:sp>
    </p:spTree>
    <p:extLst>
      <p:ext uri="{BB962C8B-B14F-4D97-AF65-F5344CB8AC3E}">
        <p14:creationId xmlns:p14="http://schemas.microsoft.com/office/powerpoint/2010/main" val="3440941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955" y="914400"/>
            <a:ext cx="10515600" cy="4813300"/>
          </a:xfrm>
        </p:spPr>
        <p:txBody>
          <a:bodyPr>
            <a:normAutofit/>
          </a:bodyPr>
          <a:lstStyle/>
          <a:p>
            <a:pPr algn="ctr"/>
            <a:r>
              <a:rPr lang="en-US" b="1" dirty="0">
                <a:solidFill>
                  <a:srgbClr val="C00000"/>
                </a:solidFill>
              </a:rPr>
              <a:t>Thanks</a:t>
            </a:r>
            <a:endParaRPr lang="en-US" sz="3200" b="1" dirty="0">
              <a:solidFill>
                <a:srgbClr val="C00000"/>
              </a:solidFill>
            </a:endParaRPr>
          </a:p>
        </p:txBody>
      </p:sp>
    </p:spTree>
    <p:extLst>
      <p:ext uri="{BB962C8B-B14F-4D97-AF65-F5344CB8AC3E}">
        <p14:creationId xmlns:p14="http://schemas.microsoft.com/office/powerpoint/2010/main" val="2955255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955" y="2853348"/>
            <a:ext cx="10515600" cy="1325563"/>
          </a:xfrm>
        </p:spPr>
        <p:txBody>
          <a:bodyPr/>
          <a:lstStyle/>
          <a:p>
            <a:pPr algn="ctr"/>
            <a:r>
              <a:rPr lang="en-US" b="1" dirty="0">
                <a:solidFill>
                  <a:srgbClr val="C00000"/>
                </a:solidFill>
              </a:rPr>
              <a:t>Intro: Distribution and Social Contract</a:t>
            </a:r>
          </a:p>
        </p:txBody>
      </p:sp>
      <p:sp>
        <p:nvSpPr>
          <p:cNvPr id="3"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4</a:t>
            </a:fld>
            <a:endParaRPr lang="en-US" dirty="0"/>
          </a:p>
        </p:txBody>
      </p:sp>
    </p:spTree>
    <p:extLst>
      <p:ext uri="{BB962C8B-B14F-4D97-AF65-F5344CB8AC3E}">
        <p14:creationId xmlns:p14="http://schemas.microsoft.com/office/powerpoint/2010/main" val="3959592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Distribution and Social Contract</a:t>
            </a:r>
          </a:p>
        </p:txBody>
      </p:sp>
      <p:sp>
        <p:nvSpPr>
          <p:cNvPr id="3" name="Content Placeholder 2"/>
          <p:cNvSpPr>
            <a:spLocks noGrp="1"/>
          </p:cNvSpPr>
          <p:nvPr>
            <p:ph idx="1"/>
          </p:nvPr>
        </p:nvSpPr>
        <p:spPr/>
        <p:txBody>
          <a:bodyPr>
            <a:normAutofit fontScale="85000" lnSpcReduction="20000"/>
          </a:bodyPr>
          <a:lstStyle/>
          <a:p>
            <a:r>
              <a:rPr lang="en-US" dirty="0"/>
              <a:t>According to </a:t>
            </a:r>
            <a:r>
              <a:rPr lang="en-US" dirty="0" err="1"/>
              <a:t>Rodrik</a:t>
            </a:r>
            <a:r>
              <a:rPr lang="en-US" dirty="0"/>
              <a:t> (1999), well-functioning social contracts allow countries to manage shocks well and adapt to new efficient equilibria. Conversely, countries that are unable to properly manage distributional conflict often experience collapses in growth in response to shocks. This narrative highlights the centrality of the distributional conflicts and how unresolved ones lead to inefficient outcomes</a:t>
            </a:r>
          </a:p>
          <a:p>
            <a:endParaRPr lang="en-US" dirty="0"/>
          </a:p>
          <a:p>
            <a:r>
              <a:rPr lang="en-US" dirty="0"/>
              <a:t>The adaptation (or lack thereof) of countries to distributional conflict can be viewed as a special case of Hirschman’s (1958) depiction of development, where imbalances are happening continuously over time. The process of development is constantly reallocating resources, conferring new de facto power to actors, and shifting norms over time (WDR, 2017).  How distributional tensions are processed matter for economic performance (outcome game), as well as affect formulation of the social contract (rules game)—where compliance with the rules can be understood as an equilibrium.</a:t>
            </a:r>
          </a:p>
        </p:txBody>
      </p:sp>
      <p:sp>
        <p:nvSpPr>
          <p:cNvPr id="4"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5</a:t>
            </a:fld>
            <a:endParaRPr lang="en-US" dirty="0"/>
          </a:p>
        </p:txBody>
      </p:sp>
    </p:spTree>
    <p:extLst>
      <p:ext uri="{BB962C8B-B14F-4D97-AF65-F5344CB8AC3E}">
        <p14:creationId xmlns:p14="http://schemas.microsoft.com/office/powerpoint/2010/main" val="55307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Distribution and Social Contract</a:t>
            </a:r>
          </a:p>
        </p:txBody>
      </p:sp>
      <p:sp>
        <p:nvSpPr>
          <p:cNvPr id="3" name="Content Placeholder 2"/>
          <p:cNvSpPr>
            <a:spLocks noGrp="1"/>
          </p:cNvSpPr>
          <p:nvPr>
            <p:ph idx="1"/>
          </p:nvPr>
        </p:nvSpPr>
        <p:spPr>
          <a:xfrm>
            <a:off x="838200" y="1813268"/>
            <a:ext cx="10515600" cy="4351338"/>
          </a:xfrm>
        </p:spPr>
        <p:txBody>
          <a:bodyPr>
            <a:normAutofit fontScale="92500" lnSpcReduction="20000"/>
          </a:bodyPr>
          <a:lstStyle/>
          <a:p>
            <a:pPr marL="0" indent="0">
              <a:buNone/>
            </a:pPr>
            <a:r>
              <a:rPr lang="en-US" dirty="0"/>
              <a:t>A stable social contract is achieved when there is an ‘equilibrium’ involving:</a:t>
            </a:r>
          </a:p>
          <a:p>
            <a:pPr marL="0" indent="0">
              <a:buNone/>
            </a:pPr>
            <a:endParaRPr lang="en-US" dirty="0"/>
          </a:p>
          <a:p>
            <a:r>
              <a:rPr lang="en-US" dirty="0"/>
              <a:t>Distribution of resources generated by market forces, with different levels of inequality, poverty, and intergenerational mobility in different economies; </a:t>
            </a:r>
          </a:p>
          <a:p>
            <a:r>
              <a:rPr lang="en-US" dirty="0"/>
              <a:t>Public redistribution and social protection against risks; three main mechanisms:</a:t>
            </a:r>
          </a:p>
          <a:p>
            <a:pPr marL="971550" lvl="1" indent="-514350">
              <a:buFont typeface="+mj-lt"/>
              <a:buAutoNum type="romanLcPeriod"/>
            </a:pPr>
            <a:r>
              <a:rPr lang="en-US" dirty="0"/>
              <a:t>Redistribution via tax and transfers; or</a:t>
            </a:r>
          </a:p>
          <a:p>
            <a:pPr marL="971550" lvl="1" indent="-514350">
              <a:buFont typeface="+mj-lt"/>
              <a:buAutoNum type="romanLcPeriod"/>
            </a:pPr>
            <a:r>
              <a:rPr lang="en-US" dirty="0"/>
              <a:t>Pre-distribution: </a:t>
            </a:r>
          </a:p>
          <a:p>
            <a:pPr lvl="2">
              <a:buFont typeface="Calibri" panose="020F0502020204030204" pitchFamily="34" charset="0"/>
              <a:buChar char="−"/>
            </a:pPr>
            <a:r>
              <a:rPr lang="en-US" dirty="0"/>
              <a:t>Pre-market: skills, health, [</a:t>
            </a:r>
            <a:r>
              <a:rPr lang="en-US" u="sng" dirty="0"/>
              <a:t>public goods</a:t>
            </a:r>
            <a:r>
              <a:rPr lang="en-US" dirty="0"/>
              <a:t>], inheritance;</a:t>
            </a:r>
          </a:p>
          <a:p>
            <a:pPr lvl="2">
              <a:buFont typeface="Calibri" panose="020F0502020204030204" pitchFamily="34" charset="0"/>
              <a:buChar char="−"/>
            </a:pPr>
            <a:r>
              <a:rPr lang="en-US" dirty="0"/>
              <a:t>In-market: regulation of labor market, corporate governance, financial policy</a:t>
            </a:r>
          </a:p>
          <a:p>
            <a:r>
              <a:rPr lang="en-US" dirty="0"/>
              <a:t>Social preferences for equity-redistribution, which are the complex product of beliefs, perceptions, social values and social norms;</a:t>
            </a:r>
          </a:p>
        </p:txBody>
      </p:sp>
      <p:sp>
        <p:nvSpPr>
          <p:cNvPr id="4"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6</a:t>
            </a:fld>
            <a:endParaRPr lang="en-US" dirty="0"/>
          </a:p>
        </p:txBody>
      </p:sp>
    </p:spTree>
    <p:extLst>
      <p:ext uri="{BB962C8B-B14F-4D97-AF65-F5344CB8AC3E}">
        <p14:creationId xmlns:p14="http://schemas.microsoft.com/office/powerpoint/2010/main" val="246285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955" y="2853348"/>
            <a:ext cx="10515600" cy="1325563"/>
          </a:xfrm>
        </p:spPr>
        <p:txBody>
          <a:bodyPr/>
          <a:lstStyle/>
          <a:p>
            <a:pPr algn="ctr"/>
            <a:r>
              <a:rPr lang="en-US" b="1" dirty="0">
                <a:solidFill>
                  <a:srgbClr val="C00000"/>
                </a:solidFill>
              </a:rPr>
              <a:t>Distributional tensions</a:t>
            </a:r>
          </a:p>
        </p:txBody>
      </p:sp>
      <p:sp>
        <p:nvSpPr>
          <p:cNvPr id="3"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7</a:t>
            </a:fld>
            <a:endParaRPr lang="en-US" dirty="0"/>
          </a:p>
        </p:txBody>
      </p:sp>
    </p:spTree>
    <p:extLst>
      <p:ext uri="{BB962C8B-B14F-4D97-AF65-F5344CB8AC3E}">
        <p14:creationId xmlns:p14="http://schemas.microsoft.com/office/powerpoint/2010/main" val="1055187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Distributional tensions</a:t>
            </a:r>
          </a:p>
        </p:txBody>
      </p:sp>
      <p:sp>
        <p:nvSpPr>
          <p:cNvPr id="3" name="Content Placeholder 2"/>
          <p:cNvSpPr>
            <a:spLocks noGrp="1"/>
          </p:cNvSpPr>
          <p:nvPr>
            <p:ph idx="1"/>
          </p:nvPr>
        </p:nvSpPr>
        <p:spPr>
          <a:xfrm>
            <a:off x="838200" y="2045432"/>
            <a:ext cx="10706100" cy="4698267"/>
          </a:xfrm>
        </p:spPr>
        <p:txBody>
          <a:bodyPr>
            <a:normAutofit/>
          </a:bodyPr>
          <a:lstStyle/>
          <a:p>
            <a:pPr marL="0" indent="0">
              <a:buNone/>
            </a:pPr>
            <a:r>
              <a:rPr lang="en-US" dirty="0"/>
              <a:t>Standard measurements (vertical inequality) do not show increasing inequality</a:t>
            </a:r>
          </a:p>
          <a:p>
            <a:pPr marL="0" indent="0">
              <a:buNone/>
            </a:pPr>
            <a:endParaRPr lang="en-US" dirty="0"/>
          </a:p>
          <a:p>
            <a:pPr marL="0" indent="0">
              <a:buNone/>
            </a:pPr>
            <a:r>
              <a:rPr lang="en-US" dirty="0"/>
              <a:t>Alternative measures, however, provide a different picture:</a:t>
            </a:r>
          </a:p>
          <a:p>
            <a:pPr>
              <a:buFontTx/>
              <a:buChar char="-"/>
            </a:pPr>
            <a:r>
              <a:rPr lang="en-US" dirty="0"/>
              <a:t>Horizontal inequality: different groups are affected differently</a:t>
            </a:r>
          </a:p>
          <a:p>
            <a:pPr>
              <a:buFontTx/>
              <a:buChar char="-"/>
            </a:pPr>
            <a:endParaRPr lang="en-US" dirty="0"/>
          </a:p>
          <a:p>
            <a:pPr>
              <a:buFontTx/>
              <a:buChar char="-"/>
            </a:pPr>
            <a:r>
              <a:rPr lang="en-US" dirty="0"/>
              <a:t>Labor market transformations (polarization)</a:t>
            </a:r>
          </a:p>
          <a:p>
            <a:pPr>
              <a:buFontTx/>
              <a:buChar char="-"/>
            </a:pPr>
            <a:endParaRPr lang="en-US" dirty="0"/>
          </a:p>
          <a:p>
            <a:pPr>
              <a:buFontTx/>
              <a:buChar char="-"/>
            </a:pPr>
            <a:r>
              <a:rPr lang="en-US" dirty="0"/>
              <a:t>Inequality of Opportunity (fairness)</a:t>
            </a:r>
          </a:p>
        </p:txBody>
      </p:sp>
      <p:sp>
        <p:nvSpPr>
          <p:cNvPr id="4"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8</a:t>
            </a:fld>
            <a:endParaRPr lang="en-US" dirty="0"/>
          </a:p>
        </p:txBody>
      </p:sp>
    </p:spTree>
    <p:extLst>
      <p:ext uri="{BB962C8B-B14F-4D97-AF65-F5344CB8AC3E}">
        <p14:creationId xmlns:p14="http://schemas.microsoft.com/office/powerpoint/2010/main" val="8901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Inequality: recent evolution in ECA</a:t>
            </a:r>
          </a:p>
        </p:txBody>
      </p:sp>
      <p:graphicFrame>
        <p:nvGraphicFramePr>
          <p:cNvPr id="5" name="Chart 4"/>
          <p:cNvGraphicFramePr>
            <a:graphicFrameLocks/>
          </p:cNvGraphicFramePr>
          <p:nvPr>
            <p:extLst/>
          </p:nvPr>
        </p:nvGraphicFramePr>
        <p:xfrm>
          <a:off x="457200" y="1545662"/>
          <a:ext cx="5330142" cy="44500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nvPr>
        </p:nvGraphicFramePr>
        <p:xfrm>
          <a:off x="6355133" y="1545662"/>
          <a:ext cx="5288999" cy="4450024"/>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457200" y="6224246"/>
            <a:ext cx="4796698" cy="369332"/>
          </a:xfrm>
          <a:prstGeom prst="rect">
            <a:avLst/>
          </a:prstGeom>
          <a:noFill/>
        </p:spPr>
        <p:txBody>
          <a:bodyPr wrap="none" rtlCol="0">
            <a:spAutoFit/>
          </a:bodyPr>
          <a:lstStyle/>
          <a:p>
            <a:r>
              <a:rPr lang="en-US" dirty="0"/>
              <a:t>Source: World Bank data from household surveys</a:t>
            </a:r>
          </a:p>
        </p:txBody>
      </p:sp>
      <p:sp>
        <p:nvSpPr>
          <p:cNvPr id="8" name="Espace réservé du numéro de diapositive 3"/>
          <p:cNvSpPr>
            <a:spLocks noGrp="1"/>
          </p:cNvSpPr>
          <p:nvPr>
            <p:ph type="sldNum" sz="quarter" idx="12"/>
          </p:nvPr>
        </p:nvSpPr>
        <p:spPr>
          <a:xfrm>
            <a:off x="9216081" y="6364902"/>
            <a:ext cx="2743200" cy="365125"/>
          </a:xfrm>
        </p:spPr>
        <p:txBody>
          <a:bodyPr/>
          <a:lstStyle/>
          <a:p>
            <a:fld id="{111135E6-3DEC-4463-874C-D16FFD514642}" type="slidenum">
              <a:rPr lang="en-US" smtClean="0"/>
              <a:t>9</a:t>
            </a:fld>
            <a:endParaRPr lang="en-US" dirty="0"/>
          </a:p>
        </p:txBody>
      </p:sp>
    </p:spTree>
    <p:extLst>
      <p:ext uri="{BB962C8B-B14F-4D97-AF65-F5344CB8AC3E}">
        <p14:creationId xmlns:p14="http://schemas.microsoft.com/office/powerpoint/2010/main" val="3491390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5201</TotalTime>
  <Words>3032</Words>
  <Application>Microsoft Office PowerPoint</Application>
  <PresentationFormat>Widescreen</PresentationFormat>
  <Paragraphs>279</Paragraphs>
  <Slides>32</Slides>
  <Notes>15</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Leveling the Playing Field Distributional Tensions and Consequences for the Social Contract in Europe</vt:lpstr>
      <vt:lpstr>Motivation</vt:lpstr>
      <vt:lpstr>Key questions</vt:lpstr>
      <vt:lpstr>Intro: Distribution and Social Contract</vt:lpstr>
      <vt:lpstr>Distribution and Social Contract</vt:lpstr>
      <vt:lpstr>Distribution and Social Contract</vt:lpstr>
      <vt:lpstr>Distributional tensions</vt:lpstr>
      <vt:lpstr>Distributional tensions</vt:lpstr>
      <vt:lpstr>Inequality: recent evolution in ECA</vt:lpstr>
      <vt:lpstr>Horizontal inequality across birth cohorts</vt:lpstr>
      <vt:lpstr>Labor Market transformations (1)</vt:lpstr>
      <vt:lpstr>Labor Markets transformations (2) – job tenure</vt:lpstr>
      <vt:lpstr>Labor Market transformations (2)</vt:lpstr>
      <vt:lpstr>Long term evolution of inequality of opportunity</vt:lpstr>
      <vt:lpstr>Social Mobility - Inequality of Opportunity for Education (East)</vt:lpstr>
      <vt:lpstr>A new social contract? Policy discussion</vt:lpstr>
      <vt:lpstr>Distributional tensions and policies</vt:lpstr>
      <vt:lpstr>Re-distribution in ECA</vt:lpstr>
      <vt:lpstr>Changes in redistribution</vt:lpstr>
      <vt:lpstr>Labor Market regulations</vt:lpstr>
      <vt:lpstr>Distributional tensions and a crisis of the social contract</vt:lpstr>
      <vt:lpstr>A crisis of the social contract</vt:lpstr>
      <vt:lpstr>Voters decrease their support for centrist parties Populism rise: in Europe</vt:lpstr>
      <vt:lpstr>Voters decrease their support for centrist parties Populism rise: in Europe</vt:lpstr>
      <vt:lpstr>Populism rise: Globally </vt:lpstr>
      <vt:lpstr>A growing trust deficit</vt:lpstr>
      <vt:lpstr>Inequality: perception vs objective trends</vt:lpstr>
      <vt:lpstr>Inequality or fairness? Or insecurity?</vt:lpstr>
      <vt:lpstr>Challenges of a new ‘universal’ model…</vt:lpstr>
      <vt:lpstr>Strong focus on universal individual rights instead of redistribution</vt:lpstr>
      <vt:lpstr>Rely on efficiency-enhancing taxes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ZZZ</dc:title>
  <dc:creator>*</dc:creator>
  <cp:lastModifiedBy>Maurizio Bussolo</cp:lastModifiedBy>
  <cp:revision>417</cp:revision>
  <dcterms:created xsi:type="dcterms:W3CDTF">2017-07-06T16:00:19Z</dcterms:created>
  <dcterms:modified xsi:type="dcterms:W3CDTF">2017-11-01T17:12:13Z</dcterms:modified>
</cp:coreProperties>
</file>