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77" r:id="rId5"/>
    <p:sldId id="278" r:id="rId6"/>
    <p:sldId id="276" r:id="rId7"/>
    <p:sldId id="279" r:id="rId8"/>
    <p:sldId id="270" r:id="rId9"/>
    <p:sldId id="280" r:id="rId10"/>
    <p:sldId id="281" r:id="rId11"/>
    <p:sldId id="282" r:id="rId12"/>
    <p:sldId id="259" r:id="rId13"/>
    <p:sldId id="261" r:id="rId14"/>
    <p:sldId id="258" r:id="rId15"/>
    <p:sldId id="260" r:id="rId16"/>
    <p:sldId id="292" r:id="rId17"/>
    <p:sldId id="283" r:id="rId18"/>
    <p:sldId id="286" r:id="rId19"/>
    <p:sldId id="288" r:id="rId20"/>
    <p:sldId id="295" r:id="rId21"/>
    <p:sldId id="289" r:id="rId22"/>
    <p:sldId id="29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Up</c:v>
                </c:pt>
              </c:strCache>
            </c:strRef>
          </c:tx>
          <c:spPr>
            <a:solidFill>
              <a:schemeClr val="bg1"/>
            </a:solidFill>
          </c:spPr>
          <c:invertIfNegative val="0"/>
          <c:cat>
            <c:strRef>
              <c:f>Sheet1!$A$2:$A$5</c:f>
              <c:strCache>
                <c:ptCount val="3"/>
                <c:pt idx="0">
                  <c:v>p 1-50</c:v>
                </c:pt>
                <c:pt idx="1">
                  <c:v>p 51-80</c:v>
                </c:pt>
                <c:pt idx="2">
                  <c:v>p 81-100</c:v>
                </c:pt>
              </c:strCache>
            </c:strRef>
          </c:cat>
          <c:val>
            <c:numRef>
              <c:f>Sheet1!$B$2:$B$5</c:f>
              <c:numCache>
                <c:formatCode>General</c:formatCode>
                <c:ptCount val="4"/>
                <c:pt idx="0">
                  <c:v>50</c:v>
                </c:pt>
                <c:pt idx="1">
                  <c:v>58</c:v>
                </c:pt>
                <c:pt idx="2">
                  <c:v>61</c:v>
                </c:pt>
              </c:numCache>
            </c:numRef>
          </c:val>
        </c:ser>
        <c:ser>
          <c:idx val="1"/>
          <c:order val="1"/>
          <c:tx>
            <c:strRef>
              <c:f>Sheet1!$C$1</c:f>
              <c:strCache>
                <c:ptCount val="1"/>
                <c:pt idx="0">
                  <c:v>Down</c:v>
                </c:pt>
              </c:strCache>
            </c:strRef>
          </c:tx>
          <c:invertIfNegative val="0"/>
          <c:cat>
            <c:strRef>
              <c:f>Sheet1!$A$2:$A$5</c:f>
              <c:strCache>
                <c:ptCount val="3"/>
                <c:pt idx="0">
                  <c:v>p 1-50</c:v>
                </c:pt>
                <c:pt idx="1">
                  <c:v>p 51-80</c:v>
                </c:pt>
                <c:pt idx="2">
                  <c:v>p 81-100</c:v>
                </c:pt>
              </c:strCache>
            </c:strRef>
          </c:cat>
          <c:val>
            <c:numRef>
              <c:f>Sheet1!$C$2:$C$5</c:f>
              <c:numCache>
                <c:formatCode>General</c:formatCode>
                <c:ptCount val="4"/>
                <c:pt idx="0">
                  <c:v>22</c:v>
                </c:pt>
                <c:pt idx="1">
                  <c:v>16</c:v>
                </c:pt>
                <c:pt idx="2">
                  <c:v>9</c:v>
                </c:pt>
              </c:numCache>
            </c:numRef>
          </c:val>
        </c:ser>
        <c:ser>
          <c:idx val="2"/>
          <c:order val="2"/>
          <c:tx>
            <c:strRef>
              <c:f>Sheet1!$D$1</c:f>
              <c:strCache>
                <c:ptCount val="1"/>
                <c:pt idx="0">
                  <c:v>Other</c:v>
                </c:pt>
              </c:strCache>
            </c:strRef>
          </c:tx>
          <c:invertIfNegative val="0"/>
          <c:cat>
            <c:strRef>
              <c:f>Sheet1!$A$2:$A$5</c:f>
              <c:strCache>
                <c:ptCount val="3"/>
                <c:pt idx="0">
                  <c:v>p 1-50</c:v>
                </c:pt>
                <c:pt idx="1">
                  <c:v>p 51-80</c:v>
                </c:pt>
                <c:pt idx="2">
                  <c:v>p 81-100</c:v>
                </c:pt>
              </c:strCache>
            </c:strRef>
          </c:cat>
          <c:val>
            <c:numRef>
              <c:f>Sheet1!$D$2:$D$5</c:f>
              <c:numCache>
                <c:formatCode>General</c:formatCode>
                <c:ptCount val="4"/>
                <c:pt idx="0">
                  <c:v>38</c:v>
                </c:pt>
                <c:pt idx="1">
                  <c:v>36</c:v>
                </c:pt>
                <c:pt idx="2">
                  <c:v>30</c:v>
                </c:pt>
              </c:numCache>
            </c:numRef>
          </c:val>
        </c:ser>
        <c:dLbls>
          <c:showLegendKey val="0"/>
          <c:showVal val="0"/>
          <c:showCatName val="0"/>
          <c:showSerName val="0"/>
          <c:showPercent val="0"/>
          <c:showBubbleSize val="0"/>
        </c:dLbls>
        <c:gapWidth val="150"/>
        <c:axId val="37176832"/>
        <c:axId val="100446720"/>
      </c:barChart>
      <c:catAx>
        <c:axId val="37176832"/>
        <c:scaling>
          <c:orientation val="minMax"/>
        </c:scaling>
        <c:delete val="0"/>
        <c:axPos val="b"/>
        <c:majorTickMark val="out"/>
        <c:minorTickMark val="none"/>
        <c:tickLblPos val="nextTo"/>
        <c:crossAx val="100446720"/>
        <c:crosses val="autoZero"/>
        <c:auto val="1"/>
        <c:lblAlgn val="ctr"/>
        <c:lblOffset val="100"/>
        <c:noMultiLvlLbl val="0"/>
      </c:catAx>
      <c:valAx>
        <c:axId val="100446720"/>
        <c:scaling>
          <c:orientation val="minMax"/>
        </c:scaling>
        <c:delete val="0"/>
        <c:axPos val="l"/>
        <c:majorGridlines/>
        <c:numFmt formatCode="General" sourceLinked="1"/>
        <c:majorTickMark val="out"/>
        <c:minorTickMark val="none"/>
        <c:tickLblPos val="nextTo"/>
        <c:crossAx val="37176832"/>
        <c:crosses val="autoZero"/>
        <c:crossBetween val="between"/>
      </c:valAx>
    </c:plotArea>
    <c:legend>
      <c:legendPos val="r"/>
      <c:layout/>
      <c:overlay val="0"/>
    </c:legend>
    <c:plotVisOnly val="1"/>
    <c:dispBlanksAs val="gap"/>
    <c:showDLblsOverMax val="0"/>
  </c:chart>
  <c:spPr>
    <a:noFill/>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FEDE086-AD34-4F7C-BE9F-0082D0BA482B}" type="datetimeFigureOut">
              <a:rPr lang="en-US" smtClean="0"/>
              <a:t>11/2/2017</a:t>
            </a:fld>
            <a:endParaRPr lang="en-US"/>
          </a:p>
        </p:txBody>
      </p:sp>
      <p:sp>
        <p:nvSpPr>
          <p:cNvPr id="8" name="Slide Number Placeholder 7"/>
          <p:cNvSpPr>
            <a:spLocks noGrp="1"/>
          </p:cNvSpPr>
          <p:nvPr>
            <p:ph type="sldNum" sz="quarter" idx="11"/>
          </p:nvPr>
        </p:nvSpPr>
        <p:spPr/>
        <p:txBody>
          <a:bodyPr/>
          <a:lstStyle/>
          <a:p>
            <a:fld id="{E9921E0A-CE8E-42A6-B7FA-59C56272027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EDE086-AD34-4F7C-BE9F-0082D0BA482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EDE086-AD34-4F7C-BE9F-0082D0BA482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FEDE086-AD34-4F7C-BE9F-0082D0BA482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DE086-AD34-4F7C-BE9F-0082D0BA482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21E0A-CE8E-42A6-B7FA-59C56272027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FEDE086-AD34-4F7C-BE9F-0082D0BA482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21E0A-CE8E-42A6-B7FA-59C56272027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FEDE086-AD34-4F7C-BE9F-0082D0BA482B}"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921E0A-CE8E-42A6-B7FA-59C56272027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EDE086-AD34-4F7C-BE9F-0082D0BA482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DE086-AD34-4F7C-BE9F-0082D0BA482B}"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DE086-AD34-4F7C-BE9F-0082D0BA482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DE086-AD34-4F7C-BE9F-0082D0BA482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21E0A-CE8E-42A6-B7FA-59C5627202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FEDE086-AD34-4F7C-BE9F-0082D0BA482B}" type="datetimeFigureOut">
              <a:rPr lang="en-US" smtClean="0"/>
              <a:t>11/2/2017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9921E0A-CE8E-42A6-B7FA-59C56272027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3352800"/>
          </a:xfrm>
        </p:spPr>
        <p:txBody>
          <a:bodyPr>
            <a:noAutofit/>
          </a:bodyPr>
          <a:lstStyle/>
          <a:p>
            <a:r>
              <a:rPr lang="en-US" sz="4800" dirty="0"/>
              <a:t>Keeping up with the Joneses:</a:t>
            </a:r>
            <a:br>
              <a:rPr lang="en-US" sz="4800" dirty="0"/>
            </a:br>
            <a:r>
              <a:rPr lang="en-US" sz="4800" dirty="0"/>
              <a:t>Inequality </a:t>
            </a:r>
            <a:r>
              <a:rPr lang="en-US" sz="4800" dirty="0" smtClean="0"/>
              <a:t>in </a:t>
            </a:r>
            <a:r>
              <a:rPr lang="en-US" sz="4800" dirty="0"/>
              <a:t>the Era of the Housing Price Bubble, </a:t>
            </a:r>
            <a:r>
              <a:rPr lang="en-US" sz="4800" dirty="0" smtClean="0"/>
              <a:t>1999-2007</a:t>
            </a:r>
            <a:endParaRPr lang="en-US" sz="4800" dirty="0"/>
          </a:p>
        </p:txBody>
      </p:sp>
      <p:sp>
        <p:nvSpPr>
          <p:cNvPr id="3" name="Subtitle 2"/>
          <p:cNvSpPr>
            <a:spLocks noGrp="1"/>
          </p:cNvSpPr>
          <p:nvPr>
            <p:ph type="subTitle" idx="1"/>
          </p:nvPr>
        </p:nvSpPr>
        <p:spPr>
          <a:xfrm>
            <a:off x="1371600" y="4343400"/>
            <a:ext cx="6400800" cy="1828800"/>
          </a:xfrm>
        </p:spPr>
        <p:txBody>
          <a:bodyPr>
            <a:normAutofit fontScale="62500" lnSpcReduction="20000"/>
          </a:bodyPr>
          <a:lstStyle/>
          <a:p>
            <a:endParaRPr lang="en-US" dirty="0" smtClean="0"/>
          </a:p>
          <a:p>
            <a:endParaRPr lang="en-US" dirty="0"/>
          </a:p>
          <a:p>
            <a:r>
              <a:rPr lang="en-US" sz="4000" dirty="0" smtClean="0"/>
              <a:t>Neil </a:t>
            </a:r>
            <a:r>
              <a:rPr lang="en-US" sz="4000" dirty="0" err="1" smtClean="0"/>
              <a:t>Fligstein</a:t>
            </a:r>
            <a:r>
              <a:rPr lang="en-US" sz="4000" dirty="0" smtClean="0"/>
              <a:t>, Orestes Hastings, Adam Goldstein</a:t>
            </a:r>
          </a:p>
          <a:p>
            <a:r>
              <a:rPr lang="en-US" sz="4000" dirty="0" smtClean="0"/>
              <a:t>Department of Sociology</a:t>
            </a:r>
          </a:p>
          <a:p>
            <a:r>
              <a:rPr lang="en-US" sz="4000" dirty="0" smtClean="0"/>
              <a:t>University of California</a:t>
            </a:r>
            <a:endParaRPr lang="en-US" sz="4000" dirty="0"/>
          </a:p>
        </p:txBody>
      </p:sp>
    </p:spTree>
    <p:extLst>
      <p:ext uri="{BB962C8B-B14F-4D97-AF65-F5344CB8AC3E}">
        <p14:creationId xmlns:p14="http://schemas.microsoft.com/office/powerpoint/2010/main" val="916182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To understand if people move in response with pressures to improve their lifestyle</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We only analyze </a:t>
            </a:r>
            <a:r>
              <a:rPr lang="en-US" dirty="0"/>
              <a:t>those who move </a:t>
            </a:r>
            <a:r>
              <a:rPr lang="en-US" dirty="0" smtClean="0"/>
              <a:t>in the PSID</a:t>
            </a:r>
            <a:endParaRPr lang="en-US" dirty="0"/>
          </a:p>
          <a:p>
            <a:endParaRPr lang="en-US" dirty="0"/>
          </a:p>
          <a:p>
            <a:r>
              <a:rPr lang="en-US" dirty="0"/>
              <a:t>Households in each wave </a:t>
            </a:r>
            <a:r>
              <a:rPr lang="en-US" dirty="0" smtClean="0"/>
              <a:t>are categorized into </a:t>
            </a:r>
            <a:r>
              <a:rPr lang="en-US" dirty="0"/>
              <a:t>one of four categories: owner to owner, </a:t>
            </a:r>
            <a:r>
              <a:rPr lang="en-US" dirty="0" smtClean="0"/>
              <a:t>non-owner </a:t>
            </a:r>
            <a:r>
              <a:rPr lang="en-US" dirty="0"/>
              <a:t>to owner, owner to </a:t>
            </a:r>
            <a:r>
              <a:rPr lang="en-US" dirty="0" smtClean="0"/>
              <a:t>non-owner, non-owner to non-renter</a:t>
            </a:r>
            <a:endParaRPr lang="en-US" dirty="0"/>
          </a:p>
          <a:p>
            <a:endParaRPr lang="en-US" dirty="0"/>
          </a:p>
          <a:p>
            <a:endParaRPr lang="en-US" dirty="0"/>
          </a:p>
        </p:txBody>
      </p:sp>
    </p:spTree>
    <p:extLst>
      <p:ext uri="{BB962C8B-B14F-4D97-AF65-F5344CB8AC3E}">
        <p14:creationId xmlns:p14="http://schemas.microsoft.com/office/powerpoint/2010/main" val="3028564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did we find?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52884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of income group who owned a home</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1940" y="1600200"/>
            <a:ext cx="7340119" cy="4525963"/>
          </a:xfrm>
          <a:prstGeom prst="rect">
            <a:avLst/>
          </a:prstGeom>
          <a:noFill/>
          <a:ln>
            <a:noFill/>
          </a:ln>
        </p:spPr>
      </p:pic>
    </p:spTree>
    <p:extLst>
      <p:ext uri="{BB962C8B-B14F-4D97-AF65-F5344CB8AC3E}">
        <p14:creationId xmlns:p14="http://schemas.microsoft.com/office/powerpoint/2010/main" val="3126426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price in zip code</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2474" y="1600200"/>
            <a:ext cx="7079051" cy="4525963"/>
          </a:xfrm>
          <a:prstGeom prst="rect">
            <a:avLst/>
          </a:prstGeom>
          <a:noFill/>
          <a:ln>
            <a:noFill/>
          </a:ln>
        </p:spPr>
      </p:pic>
    </p:spTree>
    <p:extLst>
      <p:ext uri="{BB962C8B-B14F-4D97-AF65-F5344CB8AC3E}">
        <p14:creationId xmlns:p14="http://schemas.microsoft.com/office/powerpoint/2010/main" val="1092978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debt to income</a:t>
            </a:r>
            <a:endParaRPr lang="en-US" dirty="0"/>
          </a:p>
        </p:txBody>
      </p:sp>
      <p:sp>
        <p:nvSpPr>
          <p:cNvPr id="3" name="Content Placeholder 2"/>
          <p:cNvSpPr>
            <a:spLocks noGrp="1"/>
          </p:cNvSpPr>
          <p:nvPr>
            <p:ph idx="1"/>
          </p:nvPr>
        </p:nvSpPr>
        <p:spPr/>
        <p:txBody>
          <a:bodyPr/>
          <a:lstStyle/>
          <a:p>
            <a:endParaRPr lang="en-US" dirty="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5250" y="1600200"/>
            <a:ext cx="6413500" cy="48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574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debt to income if home owner</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8132" y="1600200"/>
            <a:ext cx="6527735" cy="4525963"/>
          </a:xfrm>
          <a:prstGeom prst="rect">
            <a:avLst/>
          </a:prstGeom>
          <a:noFill/>
          <a:ln>
            <a:noFill/>
          </a:ln>
        </p:spPr>
      </p:pic>
    </p:spTree>
    <p:extLst>
      <p:ext uri="{BB962C8B-B14F-4D97-AF65-F5344CB8AC3E}">
        <p14:creationId xmlns:p14="http://schemas.microsoft.com/office/powerpoint/2010/main" val="3792428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Home ownership increased across income groups even as home prices rose</a:t>
            </a:r>
          </a:p>
          <a:p>
            <a:endParaRPr lang="en-US" dirty="0"/>
          </a:p>
          <a:p>
            <a:r>
              <a:rPr lang="en-US" dirty="0" smtClean="0"/>
              <a:t>Home prices rose the most in the zip codes where the highest income groups lived</a:t>
            </a:r>
          </a:p>
          <a:p>
            <a:endParaRPr lang="en-US" dirty="0"/>
          </a:p>
          <a:p>
            <a:r>
              <a:rPr lang="en-US" dirty="0" smtClean="0"/>
              <a:t>Not surprisingly, people who bought homes in those income groups took on the most debt across all households</a:t>
            </a:r>
          </a:p>
          <a:p>
            <a:endParaRPr lang="en-US" dirty="0"/>
          </a:p>
          <a:p>
            <a:r>
              <a:rPr lang="en-US" dirty="0" smtClean="0"/>
              <a:t>But if we look only at households who owned homes, the lowest income households who managed to buy found themselves the deepest in debt</a:t>
            </a:r>
          </a:p>
          <a:p>
            <a:endParaRPr lang="en-US" dirty="0"/>
          </a:p>
          <a:p>
            <a:r>
              <a:rPr lang="en-US" dirty="0" smtClean="0"/>
              <a:t>Taken together, this suggests that middle and upper middle class people felt the need to go deep into debt in order to keep up with rising house prices driven by the highest income groups while lower income groups mostly were unable to participate in the housing bubble but </a:t>
            </a:r>
            <a:r>
              <a:rPr lang="en-US" smtClean="0"/>
              <a:t>if they did, they went deeply into debt  </a:t>
            </a:r>
            <a:endParaRPr lang="en-US" dirty="0"/>
          </a:p>
        </p:txBody>
      </p:sp>
    </p:spTree>
    <p:extLst>
      <p:ext uri="{BB962C8B-B14F-4D97-AF65-F5344CB8AC3E}">
        <p14:creationId xmlns:p14="http://schemas.microsoft.com/office/powerpoint/2010/main" val="4219030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endParaRPr lang="en-US" sz="24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762000"/>
            <a:ext cx="6745080" cy="5257800"/>
          </a:xfrm>
          <a:prstGeom prst="rect">
            <a:avLst/>
          </a:prstGeom>
          <a:noFill/>
          <a:ln>
            <a:noFill/>
          </a:ln>
        </p:spPr>
      </p:pic>
    </p:spTree>
    <p:extLst>
      <p:ext uri="{BB962C8B-B14F-4D97-AF65-F5344CB8AC3E}">
        <p14:creationId xmlns:p14="http://schemas.microsoft.com/office/powerpoint/2010/main" val="1218513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Higher income households were the most likely to move from owning one home to another while lower income households most likely were moving as </a:t>
            </a:r>
            <a:r>
              <a:rPr lang="en-US" dirty="0" smtClean="0"/>
              <a:t>renters</a:t>
            </a:r>
          </a:p>
          <a:p>
            <a:endParaRPr lang="en-US" dirty="0"/>
          </a:p>
          <a:p>
            <a:r>
              <a:rPr lang="en-US" dirty="0" smtClean="0"/>
              <a:t>Middle income households show the highest rate of moving from being non-owners to owners suggesting that rising house prices were not keeping them from home ownership</a:t>
            </a:r>
          </a:p>
          <a:p>
            <a:endParaRPr lang="en-US" dirty="0"/>
          </a:p>
          <a:p>
            <a:endParaRPr lang="en-US" dirty="0"/>
          </a:p>
        </p:txBody>
      </p:sp>
    </p:spTree>
    <p:extLst>
      <p:ext uri="{BB962C8B-B14F-4D97-AF65-F5344CB8AC3E}">
        <p14:creationId xmlns:p14="http://schemas.microsoft.com/office/powerpoint/2010/main" val="3804138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000" dirty="0" smtClean="0"/>
              <a:t>Percentage of households who gave as reason to move, upgrade, downgrade, or other</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69691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5656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sz="3600" dirty="0" smtClean="0"/>
              <a:t>Sociologists </a:t>
            </a:r>
            <a:r>
              <a:rPr lang="en-US" sz="3600" dirty="0"/>
              <a:t>have conceptualized lifestyles as structured hierarchically where those in a lower </a:t>
            </a:r>
            <a:r>
              <a:rPr lang="en-US" sz="3600" dirty="0" smtClean="0"/>
              <a:t>social status seek </a:t>
            </a:r>
            <a:r>
              <a:rPr lang="en-US" sz="3600" dirty="0"/>
              <a:t>to emulate those higher </a:t>
            </a:r>
            <a:r>
              <a:rPr lang="en-US" sz="3600" dirty="0" smtClean="0"/>
              <a:t>up </a:t>
            </a:r>
          </a:p>
          <a:p>
            <a:endParaRPr lang="en-US" sz="3600" dirty="0"/>
          </a:p>
          <a:p>
            <a:r>
              <a:rPr lang="en-US" sz="3600" dirty="0" smtClean="0"/>
              <a:t>This has become harder as income inequality as grown for two reasons:</a:t>
            </a:r>
          </a:p>
          <a:p>
            <a:r>
              <a:rPr lang="en-US" sz="3600" dirty="0" smtClean="0"/>
              <a:t>----Those higher up, particularly in the top 10% of the income distribution have more money</a:t>
            </a:r>
          </a:p>
          <a:p>
            <a:r>
              <a:rPr lang="en-US" sz="3600" dirty="0" smtClean="0"/>
              <a:t>----As a result, those </a:t>
            </a:r>
            <a:r>
              <a:rPr lang="en-US" sz="3600" dirty="0"/>
              <a:t>at the top are able bid up the price of valued goods like housing and access to good </a:t>
            </a:r>
            <a:r>
              <a:rPr lang="en-US" sz="3600" dirty="0" smtClean="0"/>
              <a:t>schools for their children while </a:t>
            </a:r>
            <a:r>
              <a:rPr lang="en-US" sz="3600" dirty="0"/>
              <a:t>those in lower groups have struggled to maintain their </a:t>
            </a:r>
            <a:r>
              <a:rPr lang="en-US" sz="3600" dirty="0" smtClean="0"/>
              <a:t>positions </a:t>
            </a:r>
          </a:p>
          <a:p>
            <a:endParaRPr lang="en-US" sz="3600" dirty="0"/>
          </a:p>
          <a:p>
            <a:r>
              <a:rPr lang="en-US" sz="3600" dirty="0" smtClean="0"/>
              <a:t>In this paper, we consider how households responded to the rapid rise of house prices from 1999-2007</a:t>
            </a:r>
          </a:p>
          <a:p>
            <a:endParaRPr lang="en-US" sz="3600" dirty="0"/>
          </a:p>
          <a:p>
            <a:r>
              <a:rPr lang="en-US" sz="3600" dirty="0" smtClean="0"/>
              <a:t>We examine how inequality affected how households were or were not able to  maintain their positions </a:t>
            </a:r>
          </a:p>
          <a:p>
            <a:endParaRPr lang="en-US" sz="3600" dirty="0"/>
          </a:p>
          <a:p>
            <a:endParaRPr lang="en-US" sz="3600" dirty="0"/>
          </a:p>
        </p:txBody>
      </p:sp>
    </p:spTree>
    <p:extLst>
      <p:ext uri="{BB962C8B-B14F-4D97-AF65-F5344CB8AC3E}">
        <p14:creationId xmlns:p14="http://schemas.microsoft.com/office/powerpoint/2010/main" val="1859251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our paper</a:t>
            </a:r>
            <a:endParaRPr lang="en-US" dirty="0"/>
          </a:p>
        </p:txBody>
      </p:sp>
      <p:sp>
        <p:nvSpPr>
          <p:cNvPr id="3" name="Content Placeholder 2"/>
          <p:cNvSpPr>
            <a:spLocks noGrp="1"/>
          </p:cNvSpPr>
          <p:nvPr>
            <p:ph idx="1"/>
          </p:nvPr>
        </p:nvSpPr>
        <p:spPr/>
        <p:txBody>
          <a:bodyPr/>
          <a:lstStyle/>
          <a:p>
            <a:r>
              <a:rPr lang="en-US" dirty="0" smtClean="0"/>
              <a:t>We model the role of “commuting zone income inequality” on household purchases</a:t>
            </a:r>
          </a:p>
          <a:p>
            <a:endParaRPr lang="en-US" dirty="0"/>
          </a:p>
          <a:p>
            <a:r>
              <a:rPr lang="en-US" dirty="0" smtClean="0"/>
              <a:t>We show that in more unequal places, people both buy larger houses and take on higher expenditures on housing</a:t>
            </a:r>
          </a:p>
          <a:p>
            <a:endParaRPr lang="en-US" dirty="0"/>
          </a:p>
          <a:p>
            <a:r>
              <a:rPr lang="en-US" dirty="0" smtClean="0"/>
              <a:t>We also show that renters tend to move to smaller spaces and pay less money while new owners pay more money and buy larger houses </a:t>
            </a:r>
            <a:endParaRPr lang="en-US" dirty="0"/>
          </a:p>
        </p:txBody>
      </p:sp>
    </p:spTree>
    <p:extLst>
      <p:ext uri="{BB962C8B-B14F-4D97-AF65-F5344CB8AC3E}">
        <p14:creationId xmlns:p14="http://schemas.microsoft.com/office/powerpoint/2010/main" val="3962413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Inequality and Lifestyle</a:t>
            </a:r>
            <a:endParaRPr lang="en-US" dirty="0"/>
          </a:p>
        </p:txBody>
      </p:sp>
      <p:sp>
        <p:nvSpPr>
          <p:cNvPr id="3" name="Content Placeholder 2"/>
          <p:cNvSpPr>
            <a:spLocks noGrp="1"/>
          </p:cNvSpPr>
          <p:nvPr>
            <p:ph idx="1"/>
          </p:nvPr>
        </p:nvSpPr>
        <p:spPr/>
        <p:txBody>
          <a:bodyPr/>
          <a:lstStyle/>
          <a:p>
            <a:endParaRPr lang="en-US" dirty="0" smtClean="0"/>
          </a:p>
          <a:p>
            <a:r>
              <a:rPr lang="en-US" dirty="0" smtClean="0"/>
              <a:t>Households during the housing bubble tended to buy larger houses and have higher housing expenditures even as house prices rose</a:t>
            </a:r>
          </a:p>
          <a:p>
            <a:endParaRPr lang="en-US" dirty="0"/>
          </a:p>
          <a:p>
            <a:r>
              <a:rPr lang="en-US" dirty="0" smtClean="0"/>
              <a:t>In places where there was high income inequality this was particularly pronounced </a:t>
            </a:r>
          </a:p>
          <a:p>
            <a:endParaRPr lang="en-US" dirty="0"/>
          </a:p>
          <a:p>
            <a:r>
              <a:rPr lang="en-US" dirty="0" smtClean="0"/>
              <a:t>Keeping up with the Jones cost more, but if households could, they were more than willing to do it </a:t>
            </a:r>
            <a:endParaRPr lang="en-US" dirty="0"/>
          </a:p>
          <a:p>
            <a:endParaRPr lang="en-US" dirty="0"/>
          </a:p>
        </p:txBody>
      </p:sp>
    </p:spTree>
    <p:extLst>
      <p:ext uri="{BB962C8B-B14F-4D97-AF65-F5344CB8AC3E}">
        <p14:creationId xmlns:p14="http://schemas.microsoft.com/office/powerpoint/2010/main" val="3941336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t>bottom </a:t>
            </a:r>
            <a:r>
              <a:rPr lang="en-US" dirty="0" smtClean="0"/>
              <a:t>40% </a:t>
            </a:r>
            <a:r>
              <a:rPr lang="en-US" dirty="0" smtClean="0"/>
              <a:t>of the income distribution tried to keep up but were faced with the most trying </a:t>
            </a:r>
            <a:r>
              <a:rPr lang="en-US" dirty="0" smtClean="0"/>
              <a:t>circumstances</a:t>
            </a:r>
          </a:p>
          <a:p>
            <a:endParaRPr lang="en-US" dirty="0"/>
          </a:p>
          <a:p>
            <a:r>
              <a:rPr lang="en-US" dirty="0" smtClean="0"/>
              <a:t>Renters often moved to reduce their housing expenditures and size of home</a:t>
            </a:r>
            <a:endParaRPr lang="en-US" dirty="0" smtClean="0"/>
          </a:p>
          <a:p>
            <a:endParaRPr lang="en-US" dirty="0"/>
          </a:p>
          <a:p>
            <a:r>
              <a:rPr lang="en-US" dirty="0" smtClean="0"/>
              <a:t>The social pressure to keep up with the Jones meant that those who could willingly did, but for those lower in the income distribution, housing got downgraded</a:t>
            </a:r>
          </a:p>
          <a:p>
            <a:endParaRPr lang="en-US" dirty="0"/>
          </a:p>
          <a:p>
            <a:r>
              <a:rPr lang="en-US" dirty="0" smtClean="0"/>
              <a:t> </a:t>
            </a:r>
            <a:endParaRPr lang="en-US" dirty="0"/>
          </a:p>
          <a:p>
            <a:endParaRPr lang="en-US" dirty="0"/>
          </a:p>
        </p:txBody>
      </p:sp>
    </p:spTree>
    <p:extLst>
      <p:ext uri="{BB962C8B-B14F-4D97-AF65-F5344CB8AC3E}">
        <p14:creationId xmlns:p14="http://schemas.microsoft.com/office/powerpoint/2010/main" val="28031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Results</a:t>
            </a:r>
            <a:endParaRPr lang="en-US" dirty="0"/>
          </a:p>
        </p:txBody>
      </p:sp>
      <p:sp>
        <p:nvSpPr>
          <p:cNvPr id="3" name="Content Placeholder 2"/>
          <p:cNvSpPr>
            <a:spLocks noGrp="1"/>
          </p:cNvSpPr>
          <p:nvPr>
            <p:ph idx="1"/>
          </p:nvPr>
        </p:nvSpPr>
        <p:spPr/>
        <p:txBody>
          <a:bodyPr>
            <a:normAutofit fontScale="25000" lnSpcReduction="20000"/>
          </a:bodyPr>
          <a:lstStyle/>
          <a:p>
            <a:endParaRPr lang="en-US" sz="4000" dirty="0" smtClean="0"/>
          </a:p>
          <a:p>
            <a:r>
              <a:rPr lang="en-US" sz="6400" dirty="0" smtClean="0">
                <a:latin typeface="Aharoni" pitchFamily="2" charset="-79"/>
                <a:cs typeface="Aharoni" pitchFamily="2" charset="-79"/>
              </a:rPr>
              <a:t>We use the </a:t>
            </a:r>
            <a:r>
              <a:rPr lang="en-US" sz="6400" dirty="0">
                <a:latin typeface="Aharoni" pitchFamily="2" charset="-79"/>
                <a:cs typeface="Aharoni" pitchFamily="2" charset="-79"/>
              </a:rPr>
              <a:t>Panel Study of Income </a:t>
            </a:r>
            <a:r>
              <a:rPr lang="en-US" sz="6400" dirty="0" smtClean="0">
                <a:latin typeface="Aharoni" pitchFamily="2" charset="-79"/>
                <a:cs typeface="Aharoni" pitchFamily="2" charset="-79"/>
              </a:rPr>
              <a:t>Dynamics, 1999-2007 to examine housing moves</a:t>
            </a:r>
          </a:p>
          <a:p>
            <a:endParaRPr lang="en-US" sz="6400" dirty="0">
              <a:latin typeface="Aharoni" pitchFamily="2" charset="-79"/>
              <a:cs typeface="Aharoni" pitchFamily="2" charset="-79"/>
            </a:endParaRPr>
          </a:p>
          <a:p>
            <a:r>
              <a:rPr lang="en-US" sz="6400" dirty="0" smtClean="0">
                <a:latin typeface="Aharoni" pitchFamily="2" charset="-79"/>
                <a:cs typeface="Aharoni" pitchFamily="2" charset="-79"/>
              </a:rPr>
              <a:t>Overall, we </a:t>
            </a:r>
            <a:r>
              <a:rPr lang="en-US" sz="6400" dirty="0">
                <a:latin typeface="Aharoni" pitchFamily="2" charset="-79"/>
                <a:cs typeface="Aharoni" pitchFamily="2" charset="-79"/>
              </a:rPr>
              <a:t>provide evidence </a:t>
            </a:r>
            <a:r>
              <a:rPr lang="en-US" sz="6400" dirty="0" smtClean="0">
                <a:latin typeface="Aharoni" pitchFamily="2" charset="-79"/>
                <a:cs typeface="Aharoni" pitchFamily="2" charset="-79"/>
              </a:rPr>
              <a:t>consistent with the idea that </a:t>
            </a:r>
            <a:r>
              <a:rPr lang="en-US" sz="6400" dirty="0">
                <a:latin typeface="Aharoni" pitchFamily="2" charset="-79"/>
                <a:cs typeface="Aharoni" pitchFamily="2" charset="-79"/>
              </a:rPr>
              <a:t>all groups responded to the status competition of rising house prices by trying hard to upgrade their </a:t>
            </a:r>
            <a:r>
              <a:rPr lang="en-US" sz="6400" dirty="0" smtClean="0">
                <a:latin typeface="Aharoni" pitchFamily="2" charset="-79"/>
                <a:cs typeface="Aharoni" pitchFamily="2" charset="-79"/>
              </a:rPr>
              <a:t>housing</a:t>
            </a:r>
            <a:endParaRPr lang="en-US" sz="6400" dirty="0">
              <a:latin typeface="Aharoni" pitchFamily="2" charset="-79"/>
              <a:cs typeface="Aharoni" pitchFamily="2" charset="-79"/>
            </a:endParaRPr>
          </a:p>
          <a:p>
            <a:endParaRPr lang="en-US" sz="6400" dirty="0" smtClean="0">
              <a:latin typeface="Aharoni" pitchFamily="2" charset="-79"/>
              <a:cs typeface="Aharoni" pitchFamily="2" charset="-79"/>
            </a:endParaRPr>
          </a:p>
          <a:p>
            <a:r>
              <a:rPr lang="en-US" sz="6400" dirty="0" smtClean="0">
                <a:latin typeface="Aharoni" pitchFamily="2" charset="-79"/>
                <a:cs typeface="Aharoni" pitchFamily="2" charset="-79"/>
              </a:rPr>
              <a:t>As </a:t>
            </a:r>
            <a:r>
              <a:rPr lang="en-US" sz="6400" dirty="0">
                <a:latin typeface="Aharoni" pitchFamily="2" charset="-79"/>
                <a:cs typeface="Aharoni" pitchFamily="2" charset="-79"/>
              </a:rPr>
              <a:t>house prices rose, we show </a:t>
            </a:r>
            <a:r>
              <a:rPr lang="en-US" sz="6400" dirty="0" smtClean="0">
                <a:latin typeface="Aharoni" pitchFamily="2" charset="-79"/>
                <a:cs typeface="Aharoni" pitchFamily="2" charset="-79"/>
              </a:rPr>
              <a:t>that </a:t>
            </a:r>
            <a:r>
              <a:rPr lang="en-US" sz="6400" dirty="0">
                <a:latin typeface="Aharoni" pitchFamily="2" charset="-79"/>
                <a:cs typeface="Aharoni" pitchFamily="2" charset="-79"/>
              </a:rPr>
              <a:t>upper income households (80-100% in the income distribution) upgraded their houses by relocating to more expensive zip codes and larger houses in their quest to maintain their </a:t>
            </a:r>
            <a:r>
              <a:rPr lang="en-US" sz="6400" dirty="0" smtClean="0">
                <a:latin typeface="Aharoni" pitchFamily="2" charset="-79"/>
                <a:cs typeface="Aharoni" pitchFamily="2" charset="-79"/>
              </a:rPr>
              <a:t>status</a:t>
            </a:r>
          </a:p>
          <a:p>
            <a:endParaRPr lang="en-US" sz="6400" dirty="0">
              <a:latin typeface="Aharoni" pitchFamily="2" charset="-79"/>
              <a:cs typeface="Aharoni" pitchFamily="2" charset="-79"/>
            </a:endParaRPr>
          </a:p>
          <a:p>
            <a:r>
              <a:rPr lang="en-US" sz="6400" dirty="0" smtClean="0">
                <a:latin typeface="Aharoni" pitchFamily="2" charset="-79"/>
                <a:cs typeface="Aharoni" pitchFamily="2" charset="-79"/>
              </a:rPr>
              <a:t>But those in </a:t>
            </a:r>
            <a:r>
              <a:rPr lang="en-US" sz="6400" dirty="0">
                <a:latin typeface="Aharoni" pitchFamily="2" charset="-79"/>
                <a:cs typeface="Aharoni" pitchFamily="2" charset="-79"/>
              </a:rPr>
              <a:t>the bottom 50% of the income distribution found it difficult to participate in the housing market at all and frequently </a:t>
            </a:r>
            <a:r>
              <a:rPr lang="en-US" sz="6400" dirty="0" smtClean="0">
                <a:latin typeface="Aharoni" pitchFamily="2" charset="-79"/>
                <a:cs typeface="Aharoni" pitchFamily="2" charset="-79"/>
              </a:rPr>
              <a:t>moved </a:t>
            </a:r>
            <a:r>
              <a:rPr lang="en-US" sz="6400" dirty="0">
                <a:latin typeface="Aharoni" pitchFamily="2" charset="-79"/>
                <a:cs typeface="Aharoni" pitchFamily="2" charset="-79"/>
              </a:rPr>
              <a:t>to lower priced </a:t>
            </a:r>
            <a:r>
              <a:rPr lang="en-US" sz="6400" dirty="0" smtClean="0">
                <a:latin typeface="Aharoni" pitchFamily="2" charset="-79"/>
                <a:cs typeface="Aharoni" pitchFamily="2" charset="-79"/>
              </a:rPr>
              <a:t>rentals </a:t>
            </a:r>
          </a:p>
          <a:p>
            <a:endParaRPr lang="en-US" sz="6400" dirty="0">
              <a:latin typeface="Aharoni" pitchFamily="2" charset="-79"/>
              <a:cs typeface="Aharoni" pitchFamily="2" charset="-79"/>
            </a:endParaRPr>
          </a:p>
          <a:p>
            <a:r>
              <a:rPr lang="en-US" sz="6400" dirty="0" smtClean="0">
                <a:latin typeface="Aharoni" pitchFamily="2" charset="-79"/>
                <a:cs typeface="Aharoni" pitchFamily="2" charset="-79"/>
              </a:rPr>
              <a:t>When </a:t>
            </a:r>
            <a:r>
              <a:rPr lang="en-US" sz="6400" dirty="0">
                <a:latin typeface="Aharoni" pitchFamily="2" charset="-79"/>
                <a:cs typeface="Aharoni" pitchFamily="2" charset="-79"/>
              </a:rPr>
              <a:t>they did buy, rising prices pushed them to increase their share of expenditure on </a:t>
            </a:r>
            <a:r>
              <a:rPr lang="en-US" sz="6400" dirty="0" smtClean="0">
                <a:latin typeface="Aharoni" pitchFamily="2" charset="-79"/>
                <a:cs typeface="Aharoni" pitchFamily="2" charset="-79"/>
              </a:rPr>
              <a:t>housing</a:t>
            </a:r>
            <a:endParaRPr lang="en-US" sz="6400" dirty="0">
              <a:latin typeface="Aharoni" pitchFamily="2" charset="-79"/>
              <a:cs typeface="Aharoni" pitchFamily="2" charset="-79"/>
            </a:endParaRPr>
          </a:p>
          <a:p>
            <a:endParaRPr lang="en-US" sz="6400" dirty="0">
              <a:latin typeface="Aharoni" pitchFamily="2" charset="-79"/>
              <a:cs typeface="Aharoni" pitchFamily="2" charset="-79"/>
            </a:endParaRPr>
          </a:p>
        </p:txBody>
      </p:sp>
    </p:spTree>
    <p:extLst>
      <p:ext uri="{BB962C8B-B14F-4D97-AF65-F5344CB8AC3E}">
        <p14:creationId xmlns:p14="http://schemas.microsoft.com/office/powerpoint/2010/main" val="3994092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lifestyle</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Elias and Bourdieu</a:t>
            </a:r>
          </a:p>
          <a:p>
            <a:endParaRPr lang="en-US" sz="3200" dirty="0"/>
          </a:p>
          <a:p>
            <a:r>
              <a:rPr lang="en-US" sz="3200" dirty="0" smtClean="0"/>
              <a:t>Status competition and emulating those at your level or just above</a:t>
            </a:r>
          </a:p>
          <a:p>
            <a:endParaRPr lang="en-US" sz="3200" dirty="0"/>
          </a:p>
          <a:p>
            <a:r>
              <a:rPr lang="en-US" sz="3200" dirty="0" smtClean="0"/>
              <a:t>Income, lifestyle, and status competition</a:t>
            </a:r>
          </a:p>
          <a:p>
            <a:endParaRPr lang="en-US" sz="3200" dirty="0" smtClean="0"/>
          </a:p>
          <a:p>
            <a:endParaRPr lang="en-US" sz="3200" dirty="0"/>
          </a:p>
        </p:txBody>
      </p:sp>
    </p:spTree>
    <p:extLst>
      <p:ext uri="{BB962C8B-B14F-4D97-AF65-F5344CB8AC3E}">
        <p14:creationId xmlns:p14="http://schemas.microsoft.com/office/powerpoint/2010/main" val="2799238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Houses are the ultimate status symbol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Home </a:t>
            </a:r>
            <a:r>
              <a:rPr lang="en-US" dirty="0"/>
              <a:t>ownership has been the aspirational goal of the middle class in the U.S. since the </a:t>
            </a:r>
            <a:r>
              <a:rPr lang="en-US" dirty="0" smtClean="0"/>
              <a:t>1920s</a:t>
            </a:r>
          </a:p>
          <a:p>
            <a:endParaRPr lang="en-US" dirty="0"/>
          </a:p>
          <a:p>
            <a:r>
              <a:rPr lang="en-US" dirty="0" smtClean="0"/>
              <a:t>Polls show that 85</a:t>
            </a:r>
            <a:r>
              <a:rPr lang="en-US" dirty="0"/>
              <a:t>% of Americans in 1975 saw houses as necessary to have a “good life”, 87% in 1991, </a:t>
            </a:r>
            <a:r>
              <a:rPr lang="en-US" dirty="0" smtClean="0"/>
              <a:t>89</a:t>
            </a:r>
            <a:r>
              <a:rPr lang="en-US" dirty="0"/>
              <a:t>% in </a:t>
            </a:r>
            <a:r>
              <a:rPr lang="en-US" dirty="0" smtClean="0"/>
              <a:t>2001, and 88% in 2008</a:t>
            </a:r>
          </a:p>
          <a:p>
            <a:endParaRPr lang="en-US" dirty="0"/>
          </a:p>
          <a:p>
            <a:r>
              <a:rPr lang="en-US" dirty="0" smtClean="0"/>
              <a:t>Pew </a:t>
            </a:r>
            <a:r>
              <a:rPr lang="en-US" dirty="0"/>
              <a:t>Research </a:t>
            </a:r>
            <a:r>
              <a:rPr lang="en-US" dirty="0" smtClean="0"/>
              <a:t>Center in a report </a:t>
            </a:r>
            <a:r>
              <a:rPr lang="en-US" dirty="0"/>
              <a:t>on the state of middle class </a:t>
            </a:r>
            <a:r>
              <a:rPr lang="en-US" dirty="0" smtClean="0"/>
              <a:t>America find that middle </a:t>
            </a:r>
            <a:r>
              <a:rPr lang="en-US" dirty="0"/>
              <a:t>class Americans “regard their home as their most important asset and the anchor of their lifestyle” (2008:33)</a:t>
            </a:r>
            <a:r>
              <a:rPr lang="en-US" dirty="0" smtClean="0"/>
              <a:t> </a:t>
            </a:r>
          </a:p>
          <a:p>
            <a:endParaRPr lang="en-US" dirty="0"/>
          </a:p>
          <a:p>
            <a:r>
              <a:rPr lang="en-US" dirty="0"/>
              <a:t>Their size, quality, and location signal to others that one has (or has not) arrived</a:t>
            </a:r>
          </a:p>
          <a:p>
            <a:endParaRPr lang="en-US" dirty="0"/>
          </a:p>
        </p:txBody>
      </p:sp>
    </p:spTree>
    <p:extLst>
      <p:ext uri="{BB962C8B-B14F-4D97-AF65-F5344CB8AC3E}">
        <p14:creationId xmlns:p14="http://schemas.microsoft.com/office/powerpoint/2010/main" val="1625067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growing inequality</a:t>
            </a:r>
            <a:endParaRPr lang="en-US" dirty="0"/>
          </a:p>
        </p:txBody>
      </p:sp>
      <p:sp>
        <p:nvSpPr>
          <p:cNvPr id="3" name="Content Placeholder 2"/>
          <p:cNvSpPr>
            <a:spLocks noGrp="1"/>
          </p:cNvSpPr>
          <p:nvPr>
            <p:ph idx="1"/>
          </p:nvPr>
        </p:nvSpPr>
        <p:spPr/>
        <p:txBody>
          <a:bodyPr>
            <a:normAutofit fontScale="85000" lnSpcReduction="20000"/>
          </a:bodyPr>
          <a:lstStyle/>
          <a:p>
            <a:endParaRPr lang="en-US" sz="2400" dirty="0" smtClean="0"/>
          </a:p>
          <a:p>
            <a:r>
              <a:rPr lang="en-US" sz="2400" dirty="0" smtClean="0"/>
              <a:t>More income and wealth inequality puts pressure of households to spend more for valued goods like houses (i.e. keeping up with the Joneses gets harder)</a:t>
            </a:r>
          </a:p>
          <a:p>
            <a:endParaRPr lang="en-US" dirty="0"/>
          </a:p>
          <a:p>
            <a:r>
              <a:rPr lang="en-US" sz="2400" dirty="0" smtClean="0"/>
              <a:t>This bids the price of those goods up</a:t>
            </a:r>
          </a:p>
          <a:p>
            <a:endParaRPr lang="en-US" sz="2400" dirty="0"/>
          </a:p>
          <a:p>
            <a:r>
              <a:rPr lang="en-US" sz="2400" dirty="0" smtClean="0"/>
              <a:t>Households who want to keep up must go farther into debt because things cost more</a:t>
            </a:r>
          </a:p>
          <a:p>
            <a:endParaRPr lang="en-US" dirty="0"/>
          </a:p>
          <a:p>
            <a:r>
              <a:rPr lang="en-US" sz="2400" dirty="0" smtClean="0"/>
              <a:t>If everyone is willing to go into debt, everyone will find themselves in the same relative position with more debt</a:t>
            </a:r>
          </a:p>
          <a:p>
            <a:endParaRPr lang="en-US" dirty="0"/>
          </a:p>
          <a:p>
            <a:r>
              <a:rPr lang="en-US" sz="2400" dirty="0" smtClean="0"/>
              <a:t>Households who have too little income will fall behind and not be able maintain their relative position</a:t>
            </a:r>
          </a:p>
          <a:p>
            <a:endParaRPr lang="en-US" dirty="0"/>
          </a:p>
          <a:p>
            <a:endParaRPr lang="en-US" sz="2400" dirty="0" smtClean="0"/>
          </a:p>
          <a:p>
            <a:endParaRPr lang="en-US" sz="2400" dirty="0"/>
          </a:p>
        </p:txBody>
      </p:sp>
    </p:spTree>
    <p:extLst>
      <p:ext uri="{BB962C8B-B14F-4D97-AF65-F5344CB8AC3E}">
        <p14:creationId xmlns:p14="http://schemas.microsoft.com/office/powerpoint/2010/main" val="3296024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house price bubble of 1999-2007</a:t>
            </a:r>
            <a:endParaRPr lang="en-US" dirty="0"/>
          </a:p>
        </p:txBody>
      </p:sp>
      <p:sp>
        <p:nvSpPr>
          <p:cNvPr id="3" name="Content Placeholder 2"/>
          <p:cNvSpPr>
            <a:spLocks noGrp="1"/>
          </p:cNvSpPr>
          <p:nvPr>
            <p:ph idx="1"/>
          </p:nvPr>
        </p:nvSpPr>
        <p:spPr/>
        <p:txBody>
          <a:bodyPr/>
          <a:lstStyle/>
          <a:p>
            <a:r>
              <a:rPr lang="en-US" dirty="0" smtClean="0"/>
              <a:t>Offers us an opportunity to observe how households at various parts of the income distribution responded to higher house prices (and higher rental prices) in their areas</a:t>
            </a:r>
          </a:p>
          <a:p>
            <a:endParaRPr lang="en-US" dirty="0"/>
          </a:p>
          <a:p>
            <a:r>
              <a:rPr lang="en-US" dirty="0" smtClean="0"/>
              <a:t>Our theory suggests that households in areas with the most rapidly increasing house prices will particularly feel this pressure</a:t>
            </a:r>
          </a:p>
          <a:p>
            <a:endParaRPr lang="en-US" dirty="0"/>
          </a:p>
          <a:p>
            <a:r>
              <a:rPr lang="en-US" dirty="0" smtClean="0"/>
              <a:t>We use the  Panel Study of Income Dynamics combined with geo-coded information on house prices to assess how this played out </a:t>
            </a:r>
          </a:p>
          <a:p>
            <a:endParaRPr lang="en-US" dirty="0"/>
          </a:p>
        </p:txBody>
      </p:sp>
    </p:spTree>
    <p:extLst>
      <p:ext uri="{BB962C8B-B14F-4D97-AF65-F5344CB8AC3E}">
        <p14:creationId xmlns:p14="http://schemas.microsoft.com/office/powerpoint/2010/main" val="1161209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Panel Study of Income Dynamics</a:t>
            </a:r>
          </a:p>
          <a:p>
            <a:endParaRPr lang="en-US" dirty="0"/>
          </a:p>
          <a:p>
            <a:r>
              <a:rPr lang="en-US" dirty="0" smtClean="0"/>
              <a:t>Waves: 1999-2011, 2001-2003, 2003-2005, 2005-2007</a:t>
            </a:r>
          </a:p>
          <a:p>
            <a:endParaRPr lang="en-US" dirty="0"/>
          </a:p>
          <a:p>
            <a:r>
              <a:rPr lang="en-US" dirty="0" smtClean="0"/>
              <a:t>Household unit of analysis</a:t>
            </a:r>
          </a:p>
          <a:p>
            <a:endParaRPr lang="en-US" dirty="0"/>
          </a:p>
          <a:p>
            <a:r>
              <a:rPr lang="en-US" dirty="0" smtClean="0"/>
              <a:t>We have zip code level  data and use Zillow to estimate how much house prices have increased in the zip code into which they have moved</a:t>
            </a:r>
            <a:endParaRPr lang="en-US" dirty="0"/>
          </a:p>
        </p:txBody>
      </p:sp>
    </p:spTree>
    <p:extLst>
      <p:ext uri="{BB962C8B-B14F-4D97-AF65-F5344CB8AC3E}">
        <p14:creationId xmlns:p14="http://schemas.microsoft.com/office/powerpoint/2010/main" val="67709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problems</a:t>
            </a:r>
            <a:endParaRPr lang="en-US" dirty="0"/>
          </a:p>
        </p:txBody>
      </p:sp>
      <p:sp>
        <p:nvSpPr>
          <p:cNvPr id="3" name="Content Placeholder 2"/>
          <p:cNvSpPr>
            <a:spLocks noGrp="1"/>
          </p:cNvSpPr>
          <p:nvPr>
            <p:ph idx="1"/>
          </p:nvPr>
        </p:nvSpPr>
        <p:spPr/>
        <p:txBody>
          <a:bodyPr>
            <a:normAutofit lnSpcReduction="10000"/>
          </a:bodyPr>
          <a:lstStyle/>
          <a:p>
            <a:r>
              <a:rPr lang="en-US" dirty="0" smtClean="0"/>
              <a:t>Theories of lifestyle assume that households are constantly adjusting their housing decisions based on their perception of their social status</a:t>
            </a:r>
          </a:p>
          <a:p>
            <a:endParaRPr lang="en-US" dirty="0"/>
          </a:p>
          <a:p>
            <a:r>
              <a:rPr lang="en-US" dirty="0" smtClean="0"/>
              <a:t>In practice, improving one’s social status is only one reason why households might decide to stay or move </a:t>
            </a:r>
          </a:p>
          <a:p>
            <a:endParaRPr lang="en-US" dirty="0"/>
          </a:p>
          <a:p>
            <a:r>
              <a:rPr lang="en-US" dirty="0" smtClean="0"/>
              <a:t>Once a household has bought a house, they are less likely to move</a:t>
            </a:r>
          </a:p>
          <a:p>
            <a:endParaRPr lang="en-US" dirty="0"/>
          </a:p>
          <a:p>
            <a:r>
              <a:rPr lang="en-US" dirty="0" smtClean="0"/>
              <a:t>Most households, including renters, do not move every year  </a:t>
            </a:r>
            <a:endParaRPr lang="en-US" dirty="0"/>
          </a:p>
        </p:txBody>
      </p:sp>
    </p:spTree>
    <p:extLst>
      <p:ext uri="{BB962C8B-B14F-4D97-AF65-F5344CB8AC3E}">
        <p14:creationId xmlns:p14="http://schemas.microsoft.com/office/powerpoint/2010/main" val="26652165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775</TotalTime>
  <Words>1150</Words>
  <Application>Microsoft Office PowerPoint</Application>
  <PresentationFormat>On-screen Show (4:3)</PresentationFormat>
  <Paragraphs>122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Keeping up with the Joneses: Inequality in the Era of the Housing Price Bubble, 1999-2007</vt:lpstr>
      <vt:lpstr>Motivation</vt:lpstr>
      <vt:lpstr>Main Results</vt:lpstr>
      <vt:lpstr>The problem of lifestyle</vt:lpstr>
      <vt:lpstr>Houses are the ultimate status symbol  </vt:lpstr>
      <vt:lpstr>The problem of growing inequality</vt:lpstr>
      <vt:lpstr>The house price bubble of 1999-2007</vt:lpstr>
      <vt:lpstr>Data</vt:lpstr>
      <vt:lpstr>Methods problems</vt:lpstr>
      <vt:lpstr>To understand if people move in response with pressures to improve their lifestyle</vt:lpstr>
      <vt:lpstr>So what did we find?</vt:lpstr>
      <vt:lpstr>Percent of income group who owned a home</vt:lpstr>
      <vt:lpstr>House price in zip code</vt:lpstr>
      <vt:lpstr>Mean debt to income</vt:lpstr>
      <vt:lpstr>Mean debt to income if home owner</vt:lpstr>
      <vt:lpstr>Conclusion</vt:lpstr>
      <vt:lpstr>PowerPoint Presentation</vt:lpstr>
      <vt:lpstr>Conclusion</vt:lpstr>
      <vt:lpstr>Percentage of households who gave as reason to move, upgrade, downgrade, or other</vt:lpstr>
      <vt:lpstr>In our paper</vt:lpstr>
      <vt:lpstr>Inequality and Lifestyle</vt:lpstr>
      <vt:lpstr>PowerPoint Presentation</vt:lpstr>
    </vt:vector>
  </TitlesOfParts>
  <Company>UCB Sociology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up with the Joneses: Inequality and Indebtedness, in the Era of the Housing Price Bubble, 1999-2007</dc:title>
  <dc:creator>Neil Fligstein</dc:creator>
  <cp:lastModifiedBy>Neil Fligstein</cp:lastModifiedBy>
  <cp:revision>26</cp:revision>
  <dcterms:created xsi:type="dcterms:W3CDTF">2015-08-19T18:42:22Z</dcterms:created>
  <dcterms:modified xsi:type="dcterms:W3CDTF">2017-11-03T00:48:38Z</dcterms:modified>
</cp:coreProperties>
</file>