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53"/>
  </p:handoutMasterIdLst>
  <p:sldIdLst>
    <p:sldId id="256" r:id="rId2"/>
    <p:sldId id="260" r:id="rId3"/>
    <p:sldId id="355" r:id="rId4"/>
    <p:sldId id="327" r:id="rId5"/>
    <p:sldId id="328" r:id="rId6"/>
    <p:sldId id="330" r:id="rId7"/>
    <p:sldId id="258" r:id="rId8"/>
    <p:sldId id="399" r:id="rId9"/>
    <p:sldId id="384" r:id="rId10"/>
    <p:sldId id="285" r:id="rId11"/>
    <p:sldId id="297" r:id="rId12"/>
    <p:sldId id="360" r:id="rId13"/>
    <p:sldId id="361" r:id="rId14"/>
    <p:sldId id="362" r:id="rId15"/>
    <p:sldId id="363" r:id="rId16"/>
    <p:sldId id="364" r:id="rId17"/>
    <p:sldId id="380" r:id="rId18"/>
    <p:sldId id="383" r:id="rId19"/>
    <p:sldId id="381" r:id="rId20"/>
    <p:sldId id="365" r:id="rId21"/>
    <p:sldId id="379" r:id="rId22"/>
    <p:sldId id="378" r:id="rId23"/>
    <p:sldId id="289" r:id="rId24"/>
    <p:sldId id="286" r:id="rId25"/>
    <p:sldId id="298" r:id="rId26"/>
    <p:sldId id="299" r:id="rId27"/>
    <p:sldId id="300" r:id="rId28"/>
    <p:sldId id="280" r:id="rId29"/>
    <p:sldId id="293" r:id="rId30"/>
    <p:sldId id="308" r:id="rId31"/>
    <p:sldId id="341" r:id="rId32"/>
    <p:sldId id="340" r:id="rId33"/>
    <p:sldId id="370" r:id="rId34"/>
    <p:sldId id="371" r:id="rId35"/>
    <p:sldId id="385" r:id="rId36"/>
    <p:sldId id="386" r:id="rId37"/>
    <p:sldId id="387" r:id="rId38"/>
    <p:sldId id="388" r:id="rId39"/>
    <p:sldId id="392" r:id="rId40"/>
    <p:sldId id="333" r:id="rId41"/>
    <p:sldId id="334" r:id="rId42"/>
    <p:sldId id="332" r:id="rId43"/>
    <p:sldId id="390" r:id="rId44"/>
    <p:sldId id="391" r:id="rId45"/>
    <p:sldId id="393" r:id="rId46"/>
    <p:sldId id="401" r:id="rId47"/>
    <p:sldId id="402" r:id="rId48"/>
    <p:sldId id="400" r:id="rId49"/>
    <p:sldId id="395" r:id="rId50"/>
    <p:sldId id="403" r:id="rId51"/>
    <p:sldId id="331" r:id="rId52"/>
  </p:sldIdLst>
  <p:sldSz cx="9144000" cy="6858000" type="screen4x3"/>
  <p:notesSz cx="7053263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L:\Medicine\Elasticity%20Graph%20for%20presentat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L:\Medicine\Elasticity%20Graph%20for%20presentat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L:\Medicine\Elasticity%20Graph%20for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668600635446876E-2"/>
          <c:y val="0.11444027550247494"/>
          <c:w val="0.89692204263940689"/>
          <c:h val="0.7522019059698075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noFill/>
            </c:spPr>
          </c:dPt>
          <c:dPt>
            <c:idx val="3"/>
            <c:invertIfNegative val="0"/>
            <c:bubble3D val="0"/>
            <c:spPr>
              <a:noFill/>
            </c:spPr>
          </c:dPt>
          <c:dPt>
            <c:idx val="4"/>
            <c:invertIfNegative val="0"/>
            <c:bubble3D val="0"/>
            <c:spPr>
              <a:noFill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Sheet1!$E$6:$E$10</c:f>
              <c:strCache>
                <c:ptCount val="5"/>
                <c:pt idx="0">
                  <c:v>Best Mortality Rates (n=40)</c:v>
                </c:pt>
                <c:pt idx="1">
                  <c:v>Worst Mortality Rates (n=29)</c:v>
                </c:pt>
                <c:pt idx="3">
                  <c:v>Best Mortality Rates (n=40)</c:v>
                </c:pt>
                <c:pt idx="4">
                  <c:v>Worst Mortality Rates (n=29)</c:v>
                </c:pt>
              </c:strCache>
            </c:strRef>
          </c:cat>
          <c:val>
            <c:numRef>
              <c:f>Sheet1!$F$6:$F$10</c:f>
              <c:numCache>
                <c:formatCode>0.0%</c:formatCode>
                <c:ptCount val="5"/>
                <c:pt idx="0">
                  <c:v>0.65200000000000002</c:v>
                </c:pt>
                <c:pt idx="1">
                  <c:v>0.64</c:v>
                </c:pt>
                <c:pt idx="3">
                  <c:v>9.0999999999999998E-2</c:v>
                </c:pt>
                <c:pt idx="4">
                  <c:v>8.8999999999999996E-2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288896"/>
        <c:axId val="158290688"/>
      </c:barChart>
      <c:catAx>
        <c:axId val="15828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8290688"/>
        <c:crosses val="autoZero"/>
        <c:auto val="1"/>
        <c:lblAlgn val="ctr"/>
        <c:lblOffset val="100"/>
        <c:noMultiLvlLbl val="0"/>
      </c:catAx>
      <c:valAx>
        <c:axId val="1582906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82888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668600635446876E-2"/>
          <c:y val="0.11444027550247494"/>
          <c:w val="0.89692204263940689"/>
          <c:h val="0.7522019059698075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noFill/>
            </c:spPr>
          </c:dPt>
          <c:dPt>
            <c:idx val="4"/>
            <c:invertIfNegative val="0"/>
            <c:bubble3D val="0"/>
            <c:spPr>
              <a:noFill/>
            </c:spPr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Sheet1!$E$6:$E$10</c:f>
              <c:strCache>
                <c:ptCount val="5"/>
                <c:pt idx="0">
                  <c:v>Best Mortality Rates (n=40)</c:v>
                </c:pt>
                <c:pt idx="1">
                  <c:v>Worst Mortality Rates (n=29)</c:v>
                </c:pt>
                <c:pt idx="3">
                  <c:v>Best Mortality Rates (n=40)</c:v>
                </c:pt>
                <c:pt idx="4">
                  <c:v>Worst Mortality Rates (n=29)</c:v>
                </c:pt>
              </c:strCache>
            </c:strRef>
          </c:cat>
          <c:val>
            <c:numRef>
              <c:f>Sheet1!$F$6:$F$10</c:f>
              <c:numCache>
                <c:formatCode>0.0%</c:formatCode>
                <c:ptCount val="5"/>
                <c:pt idx="0">
                  <c:v>0.65200000000000002</c:v>
                </c:pt>
                <c:pt idx="1">
                  <c:v>0.64</c:v>
                </c:pt>
                <c:pt idx="3">
                  <c:v>9.0999999999999998E-2</c:v>
                </c:pt>
                <c:pt idx="4">
                  <c:v>8.8999999999999996E-2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329856"/>
        <c:axId val="158356224"/>
      </c:barChart>
      <c:catAx>
        <c:axId val="15832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8356224"/>
        <c:crosses val="autoZero"/>
        <c:auto val="1"/>
        <c:lblAlgn val="ctr"/>
        <c:lblOffset val="100"/>
        <c:noMultiLvlLbl val="0"/>
      </c:catAx>
      <c:valAx>
        <c:axId val="1583562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83298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aseline="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668600635446876E-2"/>
          <c:y val="0.11444027550247494"/>
          <c:w val="0.89692204263940689"/>
          <c:h val="0.7522019059698075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Sheet1!$E$6:$E$10</c:f>
              <c:strCache>
                <c:ptCount val="5"/>
                <c:pt idx="0">
                  <c:v>Best Mortality Rates (n=40)</c:v>
                </c:pt>
                <c:pt idx="1">
                  <c:v>Worst Mortality Rates (n=29)</c:v>
                </c:pt>
                <c:pt idx="3">
                  <c:v>Best Mortality Rates (n=40)</c:v>
                </c:pt>
                <c:pt idx="4">
                  <c:v>Worst Mortality Rates (n=29)</c:v>
                </c:pt>
              </c:strCache>
            </c:strRef>
          </c:cat>
          <c:val>
            <c:numRef>
              <c:f>Sheet1!$F$6:$F$10</c:f>
              <c:numCache>
                <c:formatCode>0.0%</c:formatCode>
                <c:ptCount val="5"/>
                <c:pt idx="0">
                  <c:v>0.65200000000000002</c:v>
                </c:pt>
                <c:pt idx="1">
                  <c:v>0.64</c:v>
                </c:pt>
                <c:pt idx="3">
                  <c:v>9.0999999999999998E-2</c:v>
                </c:pt>
                <c:pt idx="4">
                  <c:v>8.8999999999999996E-2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816512"/>
        <c:axId val="158818304"/>
      </c:barChart>
      <c:catAx>
        <c:axId val="158816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8818304"/>
        <c:crosses val="autoZero"/>
        <c:auto val="1"/>
        <c:lblAlgn val="ctr"/>
        <c:lblOffset val="100"/>
        <c:noMultiLvlLbl val="0"/>
      </c:catAx>
      <c:valAx>
        <c:axId val="1588183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88165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aseline="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noFill/>
            </c:spPr>
          </c:dPt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noFill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1.2%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Sheet1!$B$3:$B$6</c:f>
              <c:strCache>
                <c:ptCount val="4"/>
                <c:pt idx="0">
                  <c:v>Nurse Communication</c:v>
                </c:pt>
                <c:pt idx="1">
                  <c:v>Pain Management</c:v>
                </c:pt>
                <c:pt idx="2">
                  <c:v>Quiet Room</c:v>
                </c:pt>
                <c:pt idx="3">
                  <c:v>Medical Quality</c:v>
                </c:pt>
              </c:strCache>
            </c:strRef>
          </c:cat>
          <c:val>
            <c:numRef>
              <c:f>Sheet1!$C$3:$C$6</c:f>
              <c:numCache>
                <c:formatCode>0.0%</c:formatCode>
                <c:ptCount val="4"/>
                <c:pt idx="0">
                  <c:v>6.6000000000000003E-2</c:v>
                </c:pt>
                <c:pt idx="1">
                  <c:v>2.1000000000000001E-2</c:v>
                </c:pt>
                <c:pt idx="2">
                  <c:v>1.7999999999999999E-2</c:v>
                </c:pt>
                <c:pt idx="3">
                  <c:v>1.0999999999999999E-2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244288"/>
        <c:axId val="161245824"/>
      </c:barChart>
      <c:catAx>
        <c:axId val="161244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1245824"/>
        <c:crosses val="autoZero"/>
        <c:auto val="1"/>
        <c:lblAlgn val="ctr"/>
        <c:lblOffset val="100"/>
        <c:noMultiLvlLbl val="0"/>
      </c:catAx>
      <c:valAx>
        <c:axId val="1612458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1612442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noFill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1.2%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Sheet1!$B$3:$B$6</c:f>
              <c:strCache>
                <c:ptCount val="4"/>
                <c:pt idx="0">
                  <c:v>Nurse Communication</c:v>
                </c:pt>
                <c:pt idx="1">
                  <c:v>Pain Management</c:v>
                </c:pt>
                <c:pt idx="2">
                  <c:v>Quiet Room</c:v>
                </c:pt>
                <c:pt idx="3">
                  <c:v>Medical Quality</c:v>
                </c:pt>
              </c:strCache>
            </c:strRef>
          </c:cat>
          <c:val>
            <c:numRef>
              <c:f>Sheet1!$C$3:$C$6</c:f>
              <c:numCache>
                <c:formatCode>0.0%</c:formatCode>
                <c:ptCount val="4"/>
                <c:pt idx="0">
                  <c:v>6.6000000000000003E-2</c:v>
                </c:pt>
                <c:pt idx="1">
                  <c:v>2.1000000000000001E-2</c:v>
                </c:pt>
                <c:pt idx="2">
                  <c:v>1.7999999999999999E-2</c:v>
                </c:pt>
                <c:pt idx="3">
                  <c:v>1.0999999999999999E-2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06304"/>
        <c:axId val="90707840"/>
      </c:barChart>
      <c:catAx>
        <c:axId val="907063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0707840"/>
        <c:crosses val="autoZero"/>
        <c:auto val="1"/>
        <c:lblAlgn val="ctr"/>
        <c:lblOffset val="100"/>
        <c:noMultiLvlLbl val="0"/>
      </c:catAx>
      <c:valAx>
        <c:axId val="907078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907063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1.2%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Sheet1!$B$3:$B$6</c:f>
              <c:strCache>
                <c:ptCount val="4"/>
                <c:pt idx="0">
                  <c:v>Nurse Communication</c:v>
                </c:pt>
                <c:pt idx="1">
                  <c:v>Pain Management</c:v>
                </c:pt>
                <c:pt idx="2">
                  <c:v>Quiet Room</c:v>
                </c:pt>
                <c:pt idx="3">
                  <c:v>Medical Quality</c:v>
                </c:pt>
              </c:strCache>
            </c:strRef>
          </c:cat>
          <c:val>
            <c:numRef>
              <c:f>Sheet1!$C$3:$C$6</c:f>
              <c:numCache>
                <c:formatCode>0.0%</c:formatCode>
                <c:ptCount val="4"/>
                <c:pt idx="0">
                  <c:v>6.6000000000000003E-2</c:v>
                </c:pt>
                <c:pt idx="1">
                  <c:v>2.1000000000000001E-2</c:v>
                </c:pt>
                <c:pt idx="2">
                  <c:v>1.7999999999999999E-2</c:v>
                </c:pt>
                <c:pt idx="3">
                  <c:v>1.0999999999999999E-2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45856"/>
        <c:axId val="90747648"/>
      </c:barChart>
      <c:catAx>
        <c:axId val="90745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0747648"/>
        <c:crosses val="autoZero"/>
        <c:auto val="1"/>
        <c:lblAlgn val="ctr"/>
        <c:lblOffset val="100"/>
        <c:noMultiLvlLbl val="0"/>
      </c:catAx>
      <c:valAx>
        <c:axId val="907476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907458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>
                <a:alpha val="69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>
                  <a:alpha val="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>
                  <a:alpha val="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>
                  <a:alpha val="0"/>
                </a:srgb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Sheet1!$J$6:$J$9</c:f>
              <c:strCache>
                <c:ptCount val="4"/>
                <c:pt idx="0">
                  <c:v>Nurse Communication</c:v>
                </c:pt>
                <c:pt idx="1">
                  <c:v>Pain Management</c:v>
                </c:pt>
                <c:pt idx="2">
                  <c:v>Quiet Room</c:v>
                </c:pt>
                <c:pt idx="3">
                  <c:v>Medical Quality</c:v>
                </c:pt>
              </c:strCache>
            </c:strRef>
          </c:cat>
          <c:val>
            <c:numRef>
              <c:f>Sheet1!$K$6:$K$9</c:f>
              <c:numCache>
                <c:formatCode>0%</c:formatCode>
                <c:ptCount val="4"/>
                <c:pt idx="0">
                  <c:v>-0.22400000000000003</c:v>
                </c:pt>
                <c:pt idx="1">
                  <c:v>-5.8999999999999997E-2</c:v>
                </c:pt>
                <c:pt idx="2">
                  <c:v>-1.0999999999999999E-2</c:v>
                </c:pt>
                <c:pt idx="3">
                  <c:v>-1.7999999999999999E-2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050560"/>
        <c:axId val="74515200"/>
      </c:barChart>
      <c:catAx>
        <c:axId val="74050560"/>
        <c:scaling>
          <c:orientation val="minMax"/>
        </c:scaling>
        <c:delete val="0"/>
        <c:axPos val="l"/>
        <c:numFmt formatCode="General" sourceLinked="0"/>
        <c:majorTickMark val="out"/>
        <c:minorTickMark val="in"/>
        <c:tickLblPos val="high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en-US"/>
          </a:p>
        </c:txPr>
        <c:crossAx val="74515200"/>
        <c:crosses val="autoZero"/>
        <c:auto val="1"/>
        <c:lblAlgn val="ctr"/>
        <c:lblOffset val="0"/>
        <c:noMultiLvlLbl val="0"/>
      </c:catAx>
      <c:valAx>
        <c:axId val="745152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740505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>
                <a:alpha val="69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>
                  <a:alpha val="0"/>
                </a:srgb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Sheet1!$J$6:$J$9</c:f>
              <c:strCache>
                <c:ptCount val="4"/>
                <c:pt idx="0">
                  <c:v>Nurse Communication</c:v>
                </c:pt>
                <c:pt idx="1">
                  <c:v>Pain Management</c:v>
                </c:pt>
                <c:pt idx="2">
                  <c:v>Quiet Room</c:v>
                </c:pt>
                <c:pt idx="3">
                  <c:v>Medical Quality</c:v>
                </c:pt>
              </c:strCache>
            </c:strRef>
          </c:cat>
          <c:val>
            <c:numRef>
              <c:f>Sheet1!$K$6:$K$9</c:f>
              <c:numCache>
                <c:formatCode>0%</c:formatCode>
                <c:ptCount val="4"/>
                <c:pt idx="0">
                  <c:v>-0.22400000000000003</c:v>
                </c:pt>
                <c:pt idx="1">
                  <c:v>-5.8999999999999997E-2</c:v>
                </c:pt>
                <c:pt idx="2">
                  <c:v>-1.0999999999999999E-2</c:v>
                </c:pt>
                <c:pt idx="3">
                  <c:v>-1.7999999999999999E-2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553600"/>
        <c:axId val="74571776"/>
      </c:barChart>
      <c:catAx>
        <c:axId val="74553600"/>
        <c:scaling>
          <c:orientation val="minMax"/>
        </c:scaling>
        <c:delete val="0"/>
        <c:axPos val="l"/>
        <c:numFmt formatCode="General" sourceLinked="0"/>
        <c:majorTickMark val="out"/>
        <c:minorTickMark val="in"/>
        <c:tickLblPos val="high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en-US"/>
          </a:p>
        </c:txPr>
        <c:crossAx val="74571776"/>
        <c:crosses val="autoZero"/>
        <c:auto val="1"/>
        <c:lblAlgn val="ctr"/>
        <c:lblOffset val="0"/>
        <c:noMultiLvlLbl val="0"/>
      </c:catAx>
      <c:valAx>
        <c:axId val="745717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745536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>
                <a:alpha val="69000"/>
              </a:srgb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Sheet1!$J$6:$J$9</c:f>
              <c:strCache>
                <c:ptCount val="4"/>
                <c:pt idx="0">
                  <c:v>Nurse Communication</c:v>
                </c:pt>
                <c:pt idx="1">
                  <c:v>Pain Management</c:v>
                </c:pt>
                <c:pt idx="2">
                  <c:v>Quiet Room</c:v>
                </c:pt>
                <c:pt idx="3">
                  <c:v>Medical Quality</c:v>
                </c:pt>
              </c:strCache>
            </c:strRef>
          </c:cat>
          <c:val>
            <c:numRef>
              <c:f>Sheet1!$K$6:$K$9</c:f>
              <c:numCache>
                <c:formatCode>0%</c:formatCode>
                <c:ptCount val="4"/>
                <c:pt idx="0">
                  <c:v>-0.22400000000000003</c:v>
                </c:pt>
                <c:pt idx="1">
                  <c:v>-5.8999999999999997E-2</c:v>
                </c:pt>
                <c:pt idx="2">
                  <c:v>-1.0999999999999999E-2</c:v>
                </c:pt>
                <c:pt idx="3">
                  <c:v>-1.7999999999999999E-2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698752"/>
        <c:axId val="76700288"/>
      </c:barChart>
      <c:catAx>
        <c:axId val="76698752"/>
        <c:scaling>
          <c:orientation val="minMax"/>
        </c:scaling>
        <c:delete val="0"/>
        <c:axPos val="l"/>
        <c:numFmt formatCode="General" sourceLinked="0"/>
        <c:majorTickMark val="out"/>
        <c:minorTickMark val="in"/>
        <c:tickLblPos val="high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en-US"/>
          </a:p>
        </c:txPr>
        <c:crossAx val="76700288"/>
        <c:crosses val="autoZero"/>
        <c:auto val="1"/>
        <c:lblAlgn val="ctr"/>
        <c:lblOffset val="0"/>
        <c:noMultiLvlLbl val="0"/>
      </c:catAx>
      <c:valAx>
        <c:axId val="767002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76698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0.13819</cdr:x>
      <cdr:y>0.02087</cdr:y>
    </cdr:from>
    <cdr:to>
      <cdr:x>0.43117</cdr:x>
      <cdr:y>0.10087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6135" y="108538"/>
          <a:ext cx="2048325" cy="416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Positive Responses</a:t>
          </a:r>
        </a:p>
      </cdr:txBody>
    </cdr:sp>
  </cdr:relSizeAnchor>
  <cdr:relSizeAnchor xmlns:cdr="http://schemas.openxmlformats.org/drawingml/2006/chartDrawing">
    <cdr:from>
      <cdr:x>0.63814</cdr:x>
      <cdr:y>0.02255</cdr:y>
    </cdr:from>
    <cdr:to>
      <cdr:x>0.97498</cdr:x>
      <cdr:y>0.13014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38332" y="128029"/>
          <a:ext cx="2553904" cy="610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Negative Responses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0.13819</cdr:x>
      <cdr:y>0.02087</cdr:y>
    </cdr:from>
    <cdr:to>
      <cdr:x>0.43117</cdr:x>
      <cdr:y>0.10087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6135" y="108538"/>
          <a:ext cx="2048325" cy="416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Positive Responses</a:t>
          </a:r>
        </a:p>
      </cdr:txBody>
    </cdr:sp>
  </cdr:relSizeAnchor>
  <cdr:relSizeAnchor xmlns:cdr="http://schemas.openxmlformats.org/drawingml/2006/chartDrawing">
    <cdr:from>
      <cdr:x>0.63814</cdr:x>
      <cdr:y>0.02255</cdr:y>
    </cdr:from>
    <cdr:to>
      <cdr:x>0.97498</cdr:x>
      <cdr:y>0.13014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38332" y="128029"/>
          <a:ext cx="2553904" cy="610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Negative Responses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0.13819</cdr:x>
      <cdr:y>0.02087</cdr:y>
    </cdr:from>
    <cdr:to>
      <cdr:x>0.43117</cdr:x>
      <cdr:y>0.10087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6135" y="108538"/>
          <a:ext cx="2048325" cy="416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Positive Responses</a:t>
          </a:r>
        </a:p>
      </cdr:txBody>
    </cdr:sp>
  </cdr:relSizeAnchor>
  <cdr:relSizeAnchor xmlns:cdr="http://schemas.openxmlformats.org/drawingml/2006/chartDrawing">
    <cdr:from>
      <cdr:x>0.63814</cdr:x>
      <cdr:y>0.02255</cdr:y>
    </cdr:from>
    <cdr:to>
      <cdr:x>0.97498</cdr:x>
      <cdr:y>0.13014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38332" y="128029"/>
          <a:ext cx="2553904" cy="610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Negative Responses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r">
              <a:defRPr sz="1200"/>
            </a:lvl1pPr>
          </a:lstStyle>
          <a:p>
            <a:fld id="{8DC50BC9-74E1-400C-984C-234D9151A336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r">
              <a:defRPr sz="1200"/>
            </a:lvl1pPr>
          </a:lstStyle>
          <a:p>
            <a:fld id="{17009443-507C-4A37-8104-C0EEE5C5C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38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CB3A-929D-42BE-B5DA-06DA6C81C105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F6C988-4FCE-4CFF-B988-77A2FAE4EB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CB3A-929D-42BE-B5DA-06DA6C81C105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C988-4FCE-4CFF-B988-77A2FAE4E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5F6C988-4FCE-4CFF-B988-77A2FAE4EB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CB3A-929D-42BE-B5DA-06DA6C81C105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CB3A-929D-42BE-B5DA-06DA6C81C105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5F6C988-4FCE-4CFF-B988-77A2FAE4EB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CB3A-929D-42BE-B5DA-06DA6C81C105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F6C988-4FCE-4CFF-B988-77A2FAE4EB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A2ECB3A-929D-42BE-B5DA-06DA6C81C105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C988-4FCE-4CFF-B988-77A2FAE4EB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CB3A-929D-42BE-B5DA-06DA6C81C105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5F6C988-4FCE-4CFF-B988-77A2FAE4EB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CB3A-929D-42BE-B5DA-06DA6C81C105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5F6C988-4FCE-4CFF-B988-77A2FAE4E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CB3A-929D-42BE-B5DA-06DA6C81C105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F6C988-4FCE-4CFF-B988-77A2FAE4E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F6C988-4FCE-4CFF-B988-77A2FAE4EB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CB3A-929D-42BE-B5DA-06DA6C81C105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5F6C988-4FCE-4CFF-B988-77A2FAE4EB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A2ECB3A-929D-42BE-B5DA-06DA6C81C105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A2ECB3A-929D-42BE-B5DA-06DA6C81C105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F6C988-4FCE-4CFF-B988-77A2FAE4EB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8001000" cy="1143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Evidence From American hospitals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Patients as Consumers in the New Market for Medicine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953673"/>
            <a:ext cx="548640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Cristobal Young 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Stanford University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Xinxiang Chen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National Strategic Planning &amp; Analysis Research Center, Mississippi State University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533400"/>
            <a:ext cx="4568825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204031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Satisfaction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24600" y="423729"/>
            <a:ext cx="22113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Outcome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Variables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533400"/>
            <a:ext cx="4568825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204031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Satisfaction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153" y="33528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Recommendation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44482"/>
            <a:ext cx="45704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423729"/>
            <a:ext cx="22113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Outcome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Variables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066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Preview: </a:t>
            </a:r>
            <a:r>
              <a:rPr lang="en-US" sz="2800" dirty="0" smtClean="0">
                <a:solidFill>
                  <a:srgbClr val="FF0000"/>
                </a:solidFill>
              </a:rPr>
              <a:t>Mortality Rates</a:t>
            </a:r>
            <a:r>
              <a:rPr lang="en-US" sz="2800" dirty="0" smtClean="0">
                <a:solidFill>
                  <a:prstClr val="black"/>
                </a:solidFill>
              </a:rPr>
              <a:t> and Patient Satisfaction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 descr="medicine - fac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348864"/>
            <a:ext cx="4401796" cy="40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066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Preview: </a:t>
            </a:r>
            <a:r>
              <a:rPr lang="en-US" sz="2800" dirty="0" smtClean="0">
                <a:solidFill>
                  <a:srgbClr val="FF0000"/>
                </a:solidFill>
              </a:rPr>
              <a:t>Mortality Rates</a:t>
            </a:r>
            <a:r>
              <a:rPr lang="en-US" sz="2800" dirty="0" smtClean="0">
                <a:solidFill>
                  <a:prstClr val="black"/>
                </a:solidFill>
              </a:rPr>
              <a:t> and Patient Satisfaction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 descr="medicine - fac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348864"/>
            <a:ext cx="4401796" cy="40166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2352425"/>
            <a:ext cx="281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Medicare flags the hospitals with the </a:t>
            </a:r>
            <a:r>
              <a:rPr lang="en-US" sz="2400" dirty="0" smtClean="0">
                <a:solidFill>
                  <a:srgbClr val="FF0000"/>
                </a:solidFill>
              </a:rPr>
              <a:t>BEST</a:t>
            </a:r>
            <a:r>
              <a:rPr lang="en-US" sz="2400" dirty="0" smtClean="0"/>
              <a:t> and the </a:t>
            </a:r>
            <a:r>
              <a:rPr lang="en-US" sz="2400" dirty="0" smtClean="0">
                <a:solidFill>
                  <a:srgbClr val="FF0000"/>
                </a:solidFill>
              </a:rPr>
              <a:t>WORST</a:t>
            </a:r>
            <a:r>
              <a:rPr lang="en-US" sz="2400" dirty="0" smtClean="0"/>
              <a:t> survival rates</a:t>
            </a:r>
          </a:p>
          <a:p>
            <a:endParaRPr lang="en-US" sz="2400" dirty="0"/>
          </a:p>
          <a:p>
            <a:r>
              <a:rPr lang="en-US" sz="2400" dirty="0" smtClean="0"/>
              <a:t>Heart Attack and </a:t>
            </a:r>
          </a:p>
          <a:p>
            <a:r>
              <a:rPr lang="en-US" sz="2400" dirty="0" smtClean="0"/>
              <a:t>Heart Failure care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00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Patient Satisfaction at Best and Worst Hospitals</a:t>
            </a:r>
            <a:endParaRPr lang="en-US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159772"/>
              </p:ext>
            </p:extLst>
          </p:nvPr>
        </p:nvGraphicFramePr>
        <p:xfrm>
          <a:off x="781050" y="990600"/>
          <a:ext cx="775335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50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Patient Satisfaction at Best and Worst Hospitals</a:t>
            </a:r>
            <a:endParaRPr lang="en-US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691734"/>
              </p:ext>
            </p:extLst>
          </p:nvPr>
        </p:nvGraphicFramePr>
        <p:xfrm>
          <a:off x="781050" y="990600"/>
          <a:ext cx="775335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0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Patient Satisfaction at Best and Worst Hospitals</a:t>
            </a:r>
            <a:endParaRPr lang="en-US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91046"/>
              </p:ext>
            </p:extLst>
          </p:nvPr>
        </p:nvGraphicFramePr>
        <p:xfrm>
          <a:off x="781050" y="990600"/>
          <a:ext cx="775335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24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81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Medical Quality – Process of Care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0668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Heart Attack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Care</a:t>
            </a:r>
            <a:r>
              <a:rPr lang="en-US" sz="2400" dirty="0" smtClean="0"/>
              <a:t> (examples):</a:t>
            </a:r>
          </a:p>
          <a:p>
            <a:endParaRPr lang="en-US" dirty="0" smtClean="0"/>
          </a:p>
          <a:p>
            <a:r>
              <a:rPr lang="en-US" dirty="0" smtClean="0"/>
              <a:t>Aspirin </a:t>
            </a:r>
            <a:r>
              <a:rPr lang="en-US" dirty="0"/>
              <a:t>at </a:t>
            </a:r>
            <a:r>
              <a:rPr lang="en-US" dirty="0" smtClean="0"/>
              <a:t>Arrival               (and discharge)</a:t>
            </a:r>
          </a:p>
          <a:p>
            <a:r>
              <a:rPr lang="en-US" dirty="0"/>
              <a:t>Beta Blocker at </a:t>
            </a:r>
            <a:r>
              <a:rPr lang="en-US" dirty="0" smtClean="0"/>
              <a:t>Arrival     (</a:t>
            </a:r>
            <a:r>
              <a:rPr lang="en-US" dirty="0"/>
              <a:t>and discharge)</a:t>
            </a:r>
          </a:p>
          <a:p>
            <a:r>
              <a:rPr lang="en-US" dirty="0" smtClean="0"/>
              <a:t>ACEI </a:t>
            </a:r>
            <a:r>
              <a:rPr lang="en-US" dirty="0"/>
              <a:t>or ARB for LVSD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81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Medical Quality – Process of Care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066800"/>
            <a:ext cx="7620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Heart Attack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Care</a:t>
            </a:r>
            <a:r>
              <a:rPr lang="en-US" sz="2400" dirty="0" smtClean="0"/>
              <a:t> (examples):</a:t>
            </a:r>
          </a:p>
          <a:p>
            <a:endParaRPr lang="en-US" dirty="0" smtClean="0"/>
          </a:p>
          <a:p>
            <a:r>
              <a:rPr lang="en-US" dirty="0" smtClean="0"/>
              <a:t>Aspirin </a:t>
            </a:r>
            <a:r>
              <a:rPr lang="en-US" dirty="0"/>
              <a:t>at </a:t>
            </a:r>
            <a:r>
              <a:rPr lang="en-US" dirty="0" smtClean="0"/>
              <a:t>Arrival               (and discharge)</a:t>
            </a:r>
          </a:p>
          <a:p>
            <a:r>
              <a:rPr lang="en-US" dirty="0"/>
              <a:t>Beta Blocker at </a:t>
            </a:r>
            <a:r>
              <a:rPr lang="en-US" dirty="0" smtClean="0"/>
              <a:t>Arrival     (</a:t>
            </a:r>
            <a:r>
              <a:rPr lang="en-US" dirty="0"/>
              <a:t>and discharge)</a:t>
            </a:r>
          </a:p>
          <a:p>
            <a:r>
              <a:rPr lang="en-US" dirty="0" smtClean="0"/>
              <a:t>ACEI </a:t>
            </a:r>
            <a:r>
              <a:rPr lang="en-US" dirty="0"/>
              <a:t>or ARB for LVSD</a:t>
            </a:r>
          </a:p>
          <a:p>
            <a:endParaRPr lang="en-US" dirty="0" smtClean="0"/>
          </a:p>
          <a:p>
            <a:r>
              <a:rPr lang="en-US" dirty="0" err="1" smtClean="0"/>
              <a:t>Fibrinolytic</a:t>
            </a:r>
            <a:r>
              <a:rPr lang="en-US" dirty="0" smtClean="0"/>
              <a:t> </a:t>
            </a:r>
            <a:r>
              <a:rPr lang="en-US" dirty="0"/>
              <a:t>Therapy Received Within 30 Minutes of Hospital Arrival</a:t>
            </a:r>
          </a:p>
          <a:p>
            <a:endParaRPr lang="en-US" dirty="0" smtClean="0"/>
          </a:p>
          <a:p>
            <a:r>
              <a:rPr lang="en-US" dirty="0" smtClean="0"/>
              <a:t>Primary </a:t>
            </a:r>
            <a:r>
              <a:rPr lang="en-US" dirty="0"/>
              <a:t>PCI Received Within 90 Minutes of Hospital Arrival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81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Medical Quality – Process of Care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066800"/>
            <a:ext cx="7620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Heart Attack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Care</a:t>
            </a:r>
            <a:r>
              <a:rPr lang="en-US" sz="2400" dirty="0" smtClean="0"/>
              <a:t> (examples):</a:t>
            </a:r>
          </a:p>
          <a:p>
            <a:endParaRPr lang="en-US" dirty="0" smtClean="0"/>
          </a:p>
          <a:p>
            <a:r>
              <a:rPr lang="en-US" dirty="0" smtClean="0"/>
              <a:t>Aspirin </a:t>
            </a:r>
            <a:r>
              <a:rPr lang="en-US" dirty="0"/>
              <a:t>at </a:t>
            </a:r>
            <a:r>
              <a:rPr lang="en-US" dirty="0" smtClean="0"/>
              <a:t>Arrival               (and discharge)</a:t>
            </a:r>
          </a:p>
          <a:p>
            <a:r>
              <a:rPr lang="en-US" dirty="0"/>
              <a:t>Beta Blocker at </a:t>
            </a:r>
            <a:r>
              <a:rPr lang="en-US" dirty="0" smtClean="0"/>
              <a:t>Arrival     (</a:t>
            </a:r>
            <a:r>
              <a:rPr lang="en-US" dirty="0"/>
              <a:t>and discharge)</a:t>
            </a:r>
          </a:p>
          <a:p>
            <a:r>
              <a:rPr lang="en-US" dirty="0" smtClean="0"/>
              <a:t>ACEI </a:t>
            </a:r>
            <a:r>
              <a:rPr lang="en-US" dirty="0"/>
              <a:t>or ARB for LVSD</a:t>
            </a:r>
          </a:p>
          <a:p>
            <a:endParaRPr lang="en-US" dirty="0" smtClean="0"/>
          </a:p>
          <a:p>
            <a:r>
              <a:rPr lang="en-US" dirty="0" err="1" smtClean="0"/>
              <a:t>Fibrinolytic</a:t>
            </a:r>
            <a:r>
              <a:rPr lang="en-US" dirty="0" smtClean="0"/>
              <a:t> </a:t>
            </a:r>
            <a:r>
              <a:rPr lang="en-US" dirty="0"/>
              <a:t>Therapy Received Within 30 Minutes of Hospital Arrival</a:t>
            </a:r>
          </a:p>
          <a:p>
            <a:endParaRPr lang="en-US" dirty="0" smtClean="0"/>
          </a:p>
          <a:p>
            <a:r>
              <a:rPr lang="en-US" dirty="0" smtClean="0"/>
              <a:t>Primary </a:t>
            </a:r>
            <a:r>
              <a:rPr lang="en-US" dirty="0"/>
              <a:t>PCI Received Within 90 Minutes of Hospital Arrival</a:t>
            </a:r>
          </a:p>
          <a:p>
            <a:endParaRPr lang="en-US" dirty="0" smtClean="0"/>
          </a:p>
          <a:p>
            <a:r>
              <a:rPr lang="en-US" sz="2400" dirty="0">
                <a:solidFill>
                  <a:srgbClr val="FF0000"/>
                </a:solidFill>
              </a:rPr>
              <a:t>Pneumonia</a:t>
            </a:r>
          </a:p>
          <a:p>
            <a:r>
              <a:rPr lang="en-US" dirty="0" smtClean="0"/>
              <a:t>Oxygenation </a:t>
            </a:r>
            <a:r>
              <a:rPr lang="en-US" dirty="0"/>
              <a:t>Assessment</a:t>
            </a:r>
          </a:p>
          <a:p>
            <a:endParaRPr lang="en-US" dirty="0" smtClean="0"/>
          </a:p>
          <a:p>
            <a:r>
              <a:rPr lang="en-US" dirty="0" smtClean="0"/>
              <a:t>Pneumococcal Vaccination</a:t>
            </a:r>
          </a:p>
          <a:p>
            <a:endParaRPr lang="en-US" dirty="0"/>
          </a:p>
          <a:p>
            <a:r>
              <a:rPr lang="en-US" dirty="0" smtClean="0"/>
              <a:t>Blood </a:t>
            </a:r>
            <a:r>
              <a:rPr lang="en-US" dirty="0"/>
              <a:t>Cultures Performed in the Emergency Department Prior to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Initial Antibiotic </a:t>
            </a:r>
            <a:r>
              <a:rPr lang="en-US" dirty="0"/>
              <a:t>Received in Hospital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>
                <a:solidFill>
                  <a:schemeClr val="tx1"/>
                </a:solidFill>
              </a:rPr>
              <a:t> Dimensions of Hospital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524000"/>
            <a:ext cx="3505200" cy="4572000"/>
          </a:xfrm>
        </p:spPr>
        <p:txBody>
          <a:bodyPr/>
          <a:lstStyle/>
          <a:p>
            <a:r>
              <a:rPr lang="en-US" dirty="0" smtClean="0"/>
              <a:t>Technical Medical Quality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290" name="Picture 2" descr="L:\Medicine\Images\surge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2971800" cy="219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1876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Pain</a:t>
            </a:r>
            <a:r>
              <a:rPr lang="en-US" sz="2400" dirty="0" smtClean="0"/>
              <a:t> well controlled?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73316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Hospitality  / “Room and Board” 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18769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Pain</a:t>
            </a:r>
            <a:r>
              <a:rPr lang="en-US" sz="2400" dirty="0" smtClean="0"/>
              <a:t> well controlled? </a:t>
            </a:r>
          </a:p>
          <a:p>
            <a:endParaRPr lang="en-US" sz="2400" dirty="0"/>
          </a:p>
          <a:p>
            <a:r>
              <a:rPr lang="en-US" sz="2400" dirty="0" smtClean="0"/>
              <a:t>Quiet / clean </a:t>
            </a:r>
            <a:r>
              <a:rPr lang="en-US" sz="2400" dirty="0" smtClean="0">
                <a:solidFill>
                  <a:srgbClr val="FF0000"/>
                </a:solidFill>
              </a:rPr>
              <a:t>room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73316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Hospitality  / “Room and Board” 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187696"/>
            <a:ext cx="5715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Pain</a:t>
            </a:r>
            <a:r>
              <a:rPr lang="en-US" sz="2400" dirty="0" smtClean="0"/>
              <a:t> well controlled? </a:t>
            </a:r>
          </a:p>
          <a:p>
            <a:endParaRPr lang="en-US" sz="2400" dirty="0"/>
          </a:p>
          <a:p>
            <a:r>
              <a:rPr lang="en-US" sz="2400" dirty="0" smtClean="0"/>
              <a:t>Quiet / clean </a:t>
            </a:r>
            <a:r>
              <a:rPr lang="en-US" sz="2400" dirty="0" smtClean="0">
                <a:solidFill>
                  <a:srgbClr val="FF0000"/>
                </a:solidFill>
              </a:rPr>
              <a:t>room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Nurse</a:t>
            </a:r>
            <a:r>
              <a:rPr lang="en-US" sz="2400" dirty="0" smtClean="0"/>
              <a:t> Communication: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1. "did nurses treat you with </a:t>
            </a:r>
            <a:r>
              <a:rPr lang="en-US" dirty="0">
                <a:solidFill>
                  <a:srgbClr val="FF0000"/>
                </a:solidFill>
              </a:rPr>
              <a:t>courtesy and respect</a:t>
            </a:r>
            <a:r>
              <a:rPr lang="en-US" dirty="0"/>
              <a:t>?" </a:t>
            </a:r>
          </a:p>
          <a:p>
            <a:endParaRPr lang="en-US" dirty="0"/>
          </a:p>
          <a:p>
            <a:r>
              <a:rPr lang="en-US" dirty="0" smtClean="0"/>
              <a:t>2. “</a:t>
            </a:r>
            <a:r>
              <a:rPr lang="en-US" dirty="0" smtClean="0">
                <a:solidFill>
                  <a:srgbClr val="FF0000"/>
                </a:solidFill>
              </a:rPr>
              <a:t>explain </a:t>
            </a:r>
            <a:r>
              <a:rPr lang="en-US" dirty="0">
                <a:solidFill>
                  <a:srgbClr val="FF0000"/>
                </a:solidFill>
              </a:rPr>
              <a:t>things </a:t>
            </a:r>
            <a:r>
              <a:rPr lang="en-US" dirty="0"/>
              <a:t>in a way you could understand</a:t>
            </a:r>
            <a:r>
              <a:rPr lang="en-US" dirty="0" smtClean="0"/>
              <a:t>?”</a:t>
            </a:r>
          </a:p>
          <a:p>
            <a:endParaRPr lang="en-US" dirty="0"/>
          </a:p>
          <a:p>
            <a:r>
              <a:rPr lang="en-US" dirty="0" smtClean="0"/>
              <a:t>3. “</a:t>
            </a:r>
            <a:r>
              <a:rPr lang="en-US" dirty="0" smtClean="0">
                <a:solidFill>
                  <a:srgbClr val="FF0000"/>
                </a:solidFill>
              </a:rPr>
              <a:t>listen </a:t>
            </a:r>
            <a:r>
              <a:rPr lang="en-US" dirty="0">
                <a:solidFill>
                  <a:srgbClr val="FF0000"/>
                </a:solidFill>
              </a:rPr>
              <a:t>carefully </a:t>
            </a:r>
            <a:r>
              <a:rPr lang="en-US" dirty="0"/>
              <a:t>to you</a:t>
            </a:r>
            <a:r>
              <a:rPr lang="en-US" dirty="0" smtClean="0"/>
              <a:t>?”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73316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Hospitality  / “Room and Board” 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828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Part 1. </a:t>
            </a:r>
            <a:r>
              <a:rPr lang="en-US" sz="2800" dirty="0" smtClean="0">
                <a:solidFill>
                  <a:srgbClr val="FF0000"/>
                </a:solidFill>
              </a:rPr>
              <a:t>Positive</a:t>
            </a:r>
            <a:r>
              <a:rPr lang="en-US" sz="2800" dirty="0" smtClean="0">
                <a:solidFill>
                  <a:prstClr val="black"/>
                </a:solidFill>
              </a:rPr>
              <a:t> Response Models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05284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Percent reporting “</a:t>
            </a:r>
            <a:r>
              <a:rPr lang="en-US" sz="2000" dirty="0" smtClean="0">
                <a:solidFill>
                  <a:srgbClr val="FF0000"/>
                </a:solidFill>
              </a:rPr>
              <a:t>high</a:t>
            </a:r>
            <a:r>
              <a:rPr lang="en-US" sz="2000" dirty="0" smtClean="0"/>
              <a:t>” satisfaction with hospital</a:t>
            </a:r>
          </a:p>
          <a:p>
            <a:endParaRPr lang="en-US" sz="2000" dirty="0"/>
          </a:p>
          <a:p>
            <a:r>
              <a:rPr lang="en-US" sz="2000" dirty="0" smtClean="0"/>
              <a:t>Percent “</a:t>
            </a:r>
            <a:r>
              <a:rPr lang="en-US" sz="2000" dirty="0" smtClean="0">
                <a:solidFill>
                  <a:srgbClr val="FF0000"/>
                </a:solidFill>
              </a:rPr>
              <a:t>definitely</a:t>
            </a:r>
            <a:r>
              <a:rPr lang="en-US" sz="2000" dirty="0" smtClean="0"/>
              <a:t>” recommending</a:t>
            </a:r>
            <a:endParaRPr lang="en-US" sz="2000" dirty="0"/>
          </a:p>
        </p:txBody>
      </p:sp>
      <p:pic>
        <p:nvPicPr>
          <p:cNvPr id="8194" name="Picture 2" descr="L:\Medicine\Images\customer ser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10" y="4038600"/>
            <a:ext cx="3525610" cy="23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9661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 1. </a:t>
            </a:r>
            <a:r>
              <a:rPr lang="en-US" sz="2000" dirty="0" smtClean="0">
                <a:solidFill>
                  <a:srgbClr val="FF0000"/>
                </a:solidFill>
              </a:rPr>
              <a:t>Positive</a:t>
            </a:r>
            <a:r>
              <a:rPr lang="en-US" sz="2000" dirty="0" smtClean="0"/>
              <a:t> Response Models</a:t>
            </a:r>
            <a:endParaRPr lang="en-US" sz="2000" dirty="0"/>
          </a:p>
        </p:txBody>
      </p:sp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7" y="696720"/>
            <a:ext cx="4640490" cy="578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8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293761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Elasticities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628553"/>
              </p:ext>
            </p:extLst>
          </p:nvPr>
        </p:nvGraphicFramePr>
        <p:xfrm>
          <a:off x="304800" y="1066800"/>
          <a:ext cx="777239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29661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 1. </a:t>
            </a:r>
            <a:r>
              <a:rPr lang="en-US" sz="2000" dirty="0" smtClean="0">
                <a:solidFill>
                  <a:srgbClr val="FF0000"/>
                </a:solidFill>
              </a:rPr>
              <a:t>Positive</a:t>
            </a:r>
            <a:r>
              <a:rPr lang="en-US" sz="2000" dirty="0" smtClean="0"/>
              <a:t> Response Models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80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293761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Elasticities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415919"/>
              </p:ext>
            </p:extLst>
          </p:nvPr>
        </p:nvGraphicFramePr>
        <p:xfrm>
          <a:off x="304800" y="1066800"/>
          <a:ext cx="777239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29661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 1. </a:t>
            </a:r>
            <a:r>
              <a:rPr lang="en-US" sz="2000" dirty="0" smtClean="0">
                <a:solidFill>
                  <a:srgbClr val="FF0000"/>
                </a:solidFill>
              </a:rPr>
              <a:t>Positive</a:t>
            </a:r>
            <a:r>
              <a:rPr lang="en-US" sz="2000" dirty="0" smtClean="0"/>
              <a:t> Response Models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17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293761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Elasticities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402740"/>
              </p:ext>
            </p:extLst>
          </p:nvPr>
        </p:nvGraphicFramePr>
        <p:xfrm>
          <a:off x="304800" y="1066800"/>
          <a:ext cx="777239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29661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 1. </a:t>
            </a:r>
            <a:r>
              <a:rPr lang="en-US" sz="2000" dirty="0" smtClean="0">
                <a:solidFill>
                  <a:srgbClr val="FF0000"/>
                </a:solidFill>
              </a:rPr>
              <a:t>Positive</a:t>
            </a:r>
            <a:r>
              <a:rPr lang="en-US" sz="2000" dirty="0" smtClean="0"/>
              <a:t> Response Models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8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304800"/>
            <a:ext cx="883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Effects of Medical Quality and Nurse Communication on Satisfaction</a:t>
            </a:r>
            <a:endParaRPr lang="en-US" sz="2200" dirty="0"/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827640"/>
              </p:ext>
            </p:extLst>
          </p:nvPr>
        </p:nvGraphicFramePr>
        <p:xfrm>
          <a:off x="915988" y="912813"/>
          <a:ext cx="7350125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Picture" r:id="rId3" imgW="5017680" imgH="3650040" progId="Word.Picture.8">
                  <p:embed/>
                </p:oleObj>
              </mc:Choice>
              <mc:Fallback>
                <p:oleObj name="Picture" r:id="rId3" imgW="5017680" imgH="3650040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912813"/>
                        <a:ext cx="7350125" cy="5346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70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828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Part 2. </a:t>
            </a:r>
            <a:r>
              <a:rPr lang="en-US" sz="2800" dirty="0" smtClean="0">
                <a:solidFill>
                  <a:srgbClr val="FF0000"/>
                </a:solidFill>
              </a:rPr>
              <a:t>Negative</a:t>
            </a:r>
            <a:r>
              <a:rPr lang="en-US" sz="2800" dirty="0" smtClean="0">
                <a:solidFill>
                  <a:prstClr val="black"/>
                </a:solidFill>
              </a:rPr>
              <a:t> Response Models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921168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Percent reporting “</a:t>
            </a:r>
            <a:r>
              <a:rPr lang="en-US" sz="2000" dirty="0" smtClean="0">
                <a:solidFill>
                  <a:srgbClr val="FF0000"/>
                </a:solidFill>
              </a:rPr>
              <a:t>low</a:t>
            </a:r>
            <a:r>
              <a:rPr lang="en-US" sz="2000" dirty="0" smtClean="0"/>
              <a:t>” satisfaction with hospital</a:t>
            </a:r>
          </a:p>
          <a:p>
            <a:endParaRPr lang="en-US" sz="2000" dirty="0"/>
          </a:p>
          <a:p>
            <a:r>
              <a:rPr lang="en-US" sz="2000" dirty="0" smtClean="0"/>
              <a:t>Percent “</a:t>
            </a:r>
            <a:r>
              <a:rPr lang="en-US" sz="2000" dirty="0" smtClean="0">
                <a:solidFill>
                  <a:srgbClr val="FF0000"/>
                </a:solidFill>
              </a:rPr>
              <a:t>definitely NOT</a:t>
            </a:r>
            <a:r>
              <a:rPr lang="en-US" sz="2000" dirty="0" smtClean="0"/>
              <a:t>” recommending</a:t>
            </a:r>
            <a:endParaRPr lang="en-US" sz="2000" dirty="0"/>
          </a:p>
        </p:txBody>
      </p:sp>
      <p:pic>
        <p:nvPicPr>
          <p:cNvPr id="7170" name="Picture 2" descr="L:\Medicine\Images\customer service - p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92" y="2921168"/>
            <a:ext cx="2322512" cy="34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>
                <a:solidFill>
                  <a:schemeClr val="tx1"/>
                </a:solidFill>
              </a:rPr>
              <a:t> Dimensions of Hospital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524000"/>
            <a:ext cx="3505200" cy="4572000"/>
          </a:xfrm>
        </p:spPr>
        <p:txBody>
          <a:bodyPr/>
          <a:lstStyle/>
          <a:p>
            <a:r>
              <a:rPr lang="en-US" dirty="0" smtClean="0"/>
              <a:t>Technical Medical Quality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Hospitality </a:t>
            </a:r>
          </a:p>
          <a:p>
            <a:pPr marL="0" indent="0">
              <a:buNone/>
            </a:pPr>
            <a:r>
              <a:rPr lang="en-US" dirty="0" smtClean="0"/>
              <a:t>(Room and Board)</a:t>
            </a:r>
            <a:endParaRPr lang="en-US" dirty="0"/>
          </a:p>
        </p:txBody>
      </p:sp>
      <p:pic>
        <p:nvPicPr>
          <p:cNvPr id="12290" name="Picture 2" descr="L:\Medicine\Images\surge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2971800" cy="219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0.google.com/images?q=tbn:ANd9GcQMetgTBF4M2O2tuCT0j3b7MgX0NhzNtb-mSEK0BqjYeTxvbS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73" y="3695252"/>
            <a:ext cx="2754327" cy="2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293761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</a:rPr>
              <a:t>Elasticities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9661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Part 2. </a:t>
            </a:r>
            <a:r>
              <a:rPr lang="en-US" sz="2000" dirty="0" smtClean="0">
                <a:solidFill>
                  <a:srgbClr val="FF0000"/>
                </a:solidFill>
              </a:rPr>
              <a:t>Negative</a:t>
            </a:r>
            <a:r>
              <a:rPr lang="en-US" sz="2000" dirty="0" smtClean="0">
                <a:solidFill>
                  <a:prstClr val="black"/>
                </a:solidFill>
              </a:rPr>
              <a:t> Response Models</a:t>
            </a:r>
            <a:endParaRPr 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679903"/>
              </p:ext>
            </p:extLst>
          </p:nvPr>
        </p:nvGraphicFramePr>
        <p:xfrm>
          <a:off x="1019175" y="1059656"/>
          <a:ext cx="7105650" cy="473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84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293761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</a:rPr>
              <a:t>Elasticities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9661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Part 2. </a:t>
            </a:r>
            <a:r>
              <a:rPr lang="en-US" sz="2000" dirty="0" smtClean="0">
                <a:solidFill>
                  <a:srgbClr val="FF0000"/>
                </a:solidFill>
              </a:rPr>
              <a:t>Negative</a:t>
            </a:r>
            <a:r>
              <a:rPr lang="en-US" sz="2000" dirty="0" smtClean="0">
                <a:solidFill>
                  <a:prstClr val="black"/>
                </a:solidFill>
              </a:rPr>
              <a:t> Response Models</a:t>
            </a:r>
            <a:endParaRPr 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978090"/>
              </p:ext>
            </p:extLst>
          </p:nvPr>
        </p:nvGraphicFramePr>
        <p:xfrm>
          <a:off x="1019175" y="1059656"/>
          <a:ext cx="7105650" cy="473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74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293761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</a:rPr>
              <a:t>Elasticities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9661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Part 2. </a:t>
            </a:r>
            <a:r>
              <a:rPr lang="en-US" sz="2000" dirty="0" smtClean="0">
                <a:solidFill>
                  <a:srgbClr val="FF0000"/>
                </a:solidFill>
              </a:rPr>
              <a:t>Negative</a:t>
            </a:r>
            <a:r>
              <a:rPr lang="en-US" sz="2000" dirty="0" smtClean="0">
                <a:solidFill>
                  <a:prstClr val="black"/>
                </a:solidFill>
              </a:rPr>
              <a:t> Response Models</a:t>
            </a:r>
            <a:endParaRPr 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048003"/>
              </p:ext>
            </p:extLst>
          </p:nvPr>
        </p:nvGraphicFramePr>
        <p:xfrm>
          <a:off x="1019175" y="1059656"/>
          <a:ext cx="7105650" cy="473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73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:\Medicine\Images\nur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7" y="4114799"/>
            <a:ext cx="2887807" cy="232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L:\Medicine\Images\nursin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22" y="963259"/>
            <a:ext cx="2231015" cy="299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810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/>
              <a:t>D</a:t>
            </a:r>
            <a:r>
              <a:rPr lang="en-US" sz="3200" dirty="0" smtClean="0"/>
              <a:t>o </a:t>
            </a:r>
            <a:r>
              <a:rPr lang="en-US" sz="3200" dirty="0" smtClean="0">
                <a:solidFill>
                  <a:srgbClr val="FF0000"/>
                </a:solidFill>
              </a:rPr>
              <a:t>Nurses</a:t>
            </a:r>
            <a:r>
              <a:rPr lang="en-US" sz="3200" dirty="0" smtClean="0"/>
              <a:t> Do? </a:t>
            </a:r>
            <a:endParaRPr lang="en-US" sz="3200" dirty="0"/>
          </a:p>
        </p:txBody>
      </p:sp>
      <p:pic>
        <p:nvPicPr>
          <p:cNvPr id="2054" name="Picture 6" descr="L:\Medicine\Images\male nurs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12" y="1281545"/>
            <a:ext cx="3657600" cy="243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:\Medicine\Images\male nur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49" y="3947099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Medicine\Images\nurs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35" y="1295400"/>
            <a:ext cx="31337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810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/>
              <a:t>D</a:t>
            </a:r>
            <a:r>
              <a:rPr lang="en-US" sz="3200" dirty="0" smtClean="0"/>
              <a:t>o </a:t>
            </a:r>
            <a:r>
              <a:rPr lang="en-US" sz="3200" dirty="0" smtClean="0">
                <a:solidFill>
                  <a:srgbClr val="FF0000"/>
                </a:solidFill>
              </a:rPr>
              <a:t>Nurses</a:t>
            </a:r>
            <a:r>
              <a:rPr lang="en-US" sz="3200" dirty="0" smtClean="0"/>
              <a:t> Do? </a:t>
            </a:r>
            <a:endParaRPr lang="en-US" sz="3200" dirty="0"/>
          </a:p>
        </p:txBody>
      </p:sp>
      <p:pic>
        <p:nvPicPr>
          <p:cNvPr id="2055" name="Picture 7" descr="L:\Medicine\Images\male nurse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886200" cy="500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828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Part </a:t>
            </a:r>
            <a:r>
              <a:rPr lang="en-US" sz="2800" dirty="0">
                <a:solidFill>
                  <a:prstClr val="black"/>
                </a:solidFill>
              </a:rPr>
              <a:t>3</a:t>
            </a:r>
            <a:r>
              <a:rPr lang="en-US" sz="2800" dirty="0" smtClean="0">
                <a:solidFill>
                  <a:prstClr val="black"/>
                </a:solidFill>
              </a:rPr>
              <a:t>. </a:t>
            </a:r>
            <a:r>
              <a:rPr lang="en-US" sz="2800" dirty="0" smtClean="0">
                <a:solidFill>
                  <a:srgbClr val="FF0000"/>
                </a:solidFill>
              </a:rPr>
              <a:t>Hospital Competition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	and Patient Satisfaction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6146" name="Picture 2" descr="L:\Medicine\hospital-competition-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9816"/>
            <a:ext cx="4419956" cy="311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828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Part 3. </a:t>
            </a:r>
            <a:r>
              <a:rPr lang="en-US" sz="2800" dirty="0" smtClean="0">
                <a:solidFill>
                  <a:srgbClr val="FF0000"/>
                </a:solidFill>
              </a:rPr>
              <a:t>Hospital Competition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	and Patient Satisfaction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6146" name="Picture 2" descr="L:\Medicine\hospital-competition-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9816"/>
            <a:ext cx="4419956" cy="311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429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Smaller</a:t>
            </a:r>
            <a:r>
              <a:rPr lang="en-US" sz="2400" dirty="0" smtClean="0"/>
              <a:t> sample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/>
              <a:t>N ≈ </a:t>
            </a:r>
            <a:r>
              <a:rPr lang="en-US" sz="2400" dirty="0" smtClean="0"/>
              <a:t>450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58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828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Part </a:t>
            </a:r>
            <a:r>
              <a:rPr lang="en-US" sz="2800" dirty="0">
                <a:solidFill>
                  <a:prstClr val="black"/>
                </a:solidFill>
              </a:rPr>
              <a:t>3</a:t>
            </a:r>
            <a:r>
              <a:rPr lang="en-US" sz="2800" dirty="0" smtClean="0">
                <a:solidFill>
                  <a:prstClr val="black"/>
                </a:solidFill>
              </a:rPr>
              <a:t>. </a:t>
            </a:r>
            <a:r>
              <a:rPr lang="en-US" sz="2800" dirty="0" smtClean="0">
                <a:solidFill>
                  <a:srgbClr val="FF0000"/>
                </a:solidFill>
              </a:rPr>
              <a:t>Hospital Competition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	and Patient Satisfaction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6146" name="Picture 2" descr="L:\Medicine\hospital-competition-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9816"/>
            <a:ext cx="4419956" cy="311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429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Smaller</a:t>
            </a:r>
            <a:r>
              <a:rPr lang="en-US" sz="2400" dirty="0" smtClean="0"/>
              <a:t> sample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N ≈ 450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572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 </a:t>
            </a:r>
            <a:r>
              <a:rPr lang="en-US" sz="2400" dirty="0" smtClean="0">
                <a:solidFill>
                  <a:srgbClr val="FF0000"/>
                </a:solidFill>
              </a:rPr>
              <a:t>18</a:t>
            </a:r>
            <a:r>
              <a:rPr lang="en-US" sz="2400" dirty="0" smtClean="0"/>
              <a:t> measures of </a:t>
            </a:r>
            <a:r>
              <a:rPr lang="en-US" sz="2400" dirty="0" smtClean="0">
                <a:solidFill>
                  <a:srgbClr val="FF0000"/>
                </a:solidFill>
              </a:rPr>
              <a:t>local</a:t>
            </a:r>
            <a:r>
              <a:rPr lang="en-US" sz="2400" dirty="0" smtClean="0"/>
              <a:t> competition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70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9" y="228600"/>
            <a:ext cx="6753301" cy="322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3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9" y="228600"/>
            <a:ext cx="6753301" cy="322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64" y="3483594"/>
            <a:ext cx="6753225" cy="302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0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Podolny &amp; </a:t>
            </a:r>
            <a:r>
              <a:rPr lang="en-US" sz="2400" dirty="0"/>
              <a:t>c</a:t>
            </a:r>
            <a:r>
              <a:rPr lang="en-US" sz="2400" dirty="0" smtClean="0"/>
              <a:t>olleagues :   </a:t>
            </a:r>
            <a:r>
              <a:rPr lang="en-US" sz="2400" dirty="0" smtClean="0">
                <a:solidFill>
                  <a:srgbClr val="FF0000"/>
                </a:solidFill>
              </a:rPr>
              <a:t>Decoupling</a:t>
            </a:r>
            <a:r>
              <a:rPr lang="en-US" sz="2400" dirty="0" smtClean="0"/>
              <a:t> of social 		                                status and individual merit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rgbClr val="FF0000"/>
                </a:solidFill>
              </a:rPr>
              <a:t>Partial</a:t>
            </a:r>
            <a:r>
              <a:rPr lang="en-US" smtClean="0">
                <a:solidFill>
                  <a:schemeClr val="tx1"/>
                </a:solidFill>
              </a:rPr>
              <a:t> Information Problem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8288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smtClean="0">
                <a:solidFill>
                  <a:srgbClr val="FF0000"/>
                </a:solidFill>
              </a:rPr>
              <a:t>Medical quality </a:t>
            </a:r>
            <a:r>
              <a:rPr lang="en-US" sz="2400" dirty="0" smtClean="0"/>
              <a:t>has little effect on patient satisfaction and loyalty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024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8288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smtClean="0">
                <a:solidFill>
                  <a:srgbClr val="FF0000"/>
                </a:solidFill>
              </a:rPr>
              <a:t>Medical quality </a:t>
            </a:r>
            <a:r>
              <a:rPr lang="en-US" sz="2400" dirty="0" smtClean="0"/>
              <a:t>has little effect on patient satisfaction and loyalty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2. </a:t>
            </a:r>
            <a:r>
              <a:rPr lang="en-US" sz="2400" dirty="0" smtClean="0">
                <a:solidFill>
                  <a:srgbClr val="FF0000"/>
                </a:solidFill>
              </a:rPr>
              <a:t>Hospitality</a:t>
            </a:r>
            <a:r>
              <a:rPr lang="en-US" sz="2400" dirty="0" smtClean="0"/>
              <a:t> has large effect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72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828800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smtClean="0">
                <a:solidFill>
                  <a:srgbClr val="FF0000"/>
                </a:solidFill>
              </a:rPr>
              <a:t>Medical quality </a:t>
            </a:r>
            <a:r>
              <a:rPr lang="en-US" sz="2400" dirty="0" smtClean="0"/>
              <a:t>has little effect on patient satisfaction and loyalty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2. </a:t>
            </a:r>
            <a:r>
              <a:rPr lang="en-US" sz="2400" dirty="0" smtClean="0">
                <a:solidFill>
                  <a:srgbClr val="FF0000"/>
                </a:solidFill>
              </a:rPr>
              <a:t>Hospitality</a:t>
            </a:r>
            <a:r>
              <a:rPr lang="en-US" sz="2400" dirty="0" smtClean="0"/>
              <a:t> has large effect</a:t>
            </a:r>
          </a:p>
          <a:p>
            <a:endParaRPr lang="en-US" sz="2400" dirty="0"/>
          </a:p>
          <a:p>
            <a:r>
              <a:rPr lang="en-US" sz="2400" dirty="0" smtClean="0"/>
              <a:t>3. </a:t>
            </a:r>
            <a:r>
              <a:rPr lang="en-US" sz="2400" dirty="0" smtClean="0">
                <a:solidFill>
                  <a:srgbClr val="FF0000"/>
                </a:solidFill>
              </a:rPr>
              <a:t>Death rate </a:t>
            </a:r>
            <a:r>
              <a:rPr lang="en-US" sz="2400" dirty="0" smtClean="0"/>
              <a:t>has no effect on patient 		                                          satisfaction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45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828800"/>
            <a:ext cx="624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smtClean="0">
                <a:solidFill>
                  <a:srgbClr val="FF0000"/>
                </a:solidFill>
              </a:rPr>
              <a:t>Medical quality </a:t>
            </a:r>
            <a:r>
              <a:rPr lang="en-US" sz="2400" dirty="0" smtClean="0"/>
              <a:t>has little effect on patient satisfaction and loyalty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2. </a:t>
            </a:r>
            <a:r>
              <a:rPr lang="en-US" sz="2400" dirty="0" smtClean="0">
                <a:solidFill>
                  <a:srgbClr val="FF0000"/>
                </a:solidFill>
              </a:rPr>
              <a:t>Hospitality</a:t>
            </a:r>
            <a:r>
              <a:rPr lang="en-US" sz="2400" dirty="0" smtClean="0"/>
              <a:t> has large effect</a:t>
            </a:r>
          </a:p>
          <a:p>
            <a:endParaRPr lang="en-US" sz="2400" dirty="0"/>
          </a:p>
          <a:p>
            <a:r>
              <a:rPr lang="en-US" sz="2400" dirty="0" smtClean="0"/>
              <a:t>3. </a:t>
            </a:r>
            <a:r>
              <a:rPr lang="en-US" sz="2400" dirty="0" smtClean="0">
                <a:solidFill>
                  <a:srgbClr val="FF0000"/>
                </a:solidFill>
              </a:rPr>
              <a:t>Death rate </a:t>
            </a:r>
            <a:r>
              <a:rPr lang="en-US" sz="2400" dirty="0" smtClean="0"/>
              <a:t>has no effect on patient 		                                          satisfaction</a:t>
            </a:r>
          </a:p>
          <a:p>
            <a:endParaRPr lang="en-US" sz="2400" dirty="0"/>
          </a:p>
          <a:p>
            <a:r>
              <a:rPr lang="en-US" sz="2400" dirty="0" smtClean="0"/>
              <a:t>4. Competition:    Hospitals into </a:t>
            </a:r>
            <a:r>
              <a:rPr lang="en-US" sz="2400" dirty="0" smtClean="0">
                <a:solidFill>
                  <a:srgbClr val="FF0000"/>
                </a:solidFill>
              </a:rPr>
              <a:t>hotels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95400"/>
            <a:ext cx="6172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Implications</a:t>
            </a:r>
          </a:p>
          <a:p>
            <a:endParaRPr lang="en-US" sz="3600" dirty="0">
              <a:solidFill>
                <a:srgbClr val="C00000"/>
              </a:solidFill>
            </a:endParaRPr>
          </a:p>
          <a:p>
            <a:r>
              <a:rPr lang="en-US" sz="2800" dirty="0" smtClean="0"/>
              <a:t>How should we think about markets for professional services?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6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95400"/>
            <a:ext cx="617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Consumption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i="1" dirty="0" smtClean="0"/>
              <a:t>Versus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Investment</a:t>
            </a:r>
            <a:endParaRPr lang="en-US" sz="3600" dirty="0"/>
          </a:p>
        </p:txBody>
      </p:sp>
      <p:pic>
        <p:nvPicPr>
          <p:cNvPr id="2050" name="Picture 2" descr="Image result for Consum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067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nvest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/>
          <a:stretch/>
        </p:blipFill>
        <p:spPr bwMode="auto">
          <a:xfrm>
            <a:off x="5419470" y="3505200"/>
            <a:ext cx="3057780" cy="206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251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Tastes good!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5638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Long-term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06266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current enjoyment /                          long-term benefits /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consumption		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  investment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2" descr="Image result for Consum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2133600" cy="10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762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7" name="Picture 4" descr="Image result for invest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/>
          <a:stretch/>
        </p:blipFill>
        <p:spPr bwMode="auto">
          <a:xfrm>
            <a:off x="4442548" y="123086"/>
            <a:ext cx="1895730" cy="12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5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06266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current enjoyment /                          long-term benefits /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consumption		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  investment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Health Care:</a:t>
            </a:r>
            <a:r>
              <a:rPr lang="en-US" sz="2000" dirty="0" smtClean="0"/>
              <a:t> </a:t>
            </a:r>
            <a:r>
              <a:rPr lang="en-US" dirty="0" smtClean="0"/>
              <a:t>  		hospitality vs. medical quality 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Hospitals into hotels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2" descr="Image result for Consum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2133600" cy="10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762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7" name="Picture 4" descr="Image result for invest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/>
          <a:stretch/>
        </p:blipFill>
        <p:spPr bwMode="auto">
          <a:xfrm>
            <a:off x="4442548" y="123086"/>
            <a:ext cx="1895730" cy="12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06266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current enjoyment /                          long-term benefits /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consumption		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  investment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Health Care:</a:t>
            </a:r>
            <a:r>
              <a:rPr lang="en-US" sz="2000" dirty="0" smtClean="0"/>
              <a:t> </a:t>
            </a:r>
            <a:r>
              <a:rPr lang="en-US" dirty="0" smtClean="0"/>
              <a:t>  		hospitality vs. medical quality 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Hospitals into hotels</a:t>
            </a:r>
          </a:p>
          <a:p>
            <a:endParaRPr lang="en-US" dirty="0"/>
          </a:p>
          <a:p>
            <a:r>
              <a:rPr lang="en-US" sz="2000" dirty="0" smtClean="0">
                <a:solidFill>
                  <a:srgbClr val="C00000"/>
                </a:solidFill>
              </a:rPr>
              <a:t>Education:	</a:t>
            </a:r>
            <a:r>
              <a:rPr lang="en-US" dirty="0" smtClean="0"/>
              <a:t> 	</a:t>
            </a:r>
            <a:r>
              <a:rPr lang="en-US" i="1" dirty="0" smtClean="0"/>
              <a:t>Paying for the Party </a:t>
            </a:r>
            <a:r>
              <a:rPr lang="en-US" sz="1400" i="1" dirty="0" smtClean="0"/>
              <a:t>(Armstrong &amp; Hamilton)</a:t>
            </a:r>
            <a:endParaRPr lang="en-US" i="1" dirty="0" smtClean="0"/>
          </a:p>
          <a:p>
            <a:r>
              <a:rPr lang="en-US" dirty="0" smtClean="0"/>
              <a:t>			</a:t>
            </a:r>
            <a:r>
              <a:rPr lang="en-US" sz="1400" dirty="0" smtClean="0"/>
              <a:t>Training future leaders       vs.</a:t>
            </a:r>
            <a:endParaRPr lang="en-US" dirty="0" smtClean="0"/>
          </a:p>
          <a:p>
            <a:r>
              <a:rPr lang="en-US" dirty="0" smtClean="0"/>
              <a:t>			</a:t>
            </a:r>
            <a:r>
              <a:rPr lang="en-US" sz="1400" dirty="0" smtClean="0"/>
              <a:t>Four years of summer camp for the price of a Bentley</a:t>
            </a:r>
            <a:r>
              <a:rPr lang="en-US" dirty="0" smtClean="0"/>
              <a:t> 			</a:t>
            </a:r>
            <a:endParaRPr lang="en-US" dirty="0"/>
          </a:p>
        </p:txBody>
      </p:sp>
      <p:pic>
        <p:nvPicPr>
          <p:cNvPr id="5" name="Picture 2" descr="Image result for Consum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2133600" cy="10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762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7" name="Picture 4" descr="Image result for invest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/>
          <a:stretch/>
        </p:blipFill>
        <p:spPr bwMode="auto">
          <a:xfrm>
            <a:off x="4442548" y="123086"/>
            <a:ext cx="1895730" cy="12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06266"/>
            <a:ext cx="8534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current enjoyment /                          long-term benefits /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consumption		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  investment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Health Care:</a:t>
            </a:r>
            <a:r>
              <a:rPr lang="en-US" sz="2000" dirty="0" smtClean="0"/>
              <a:t> </a:t>
            </a:r>
            <a:r>
              <a:rPr lang="en-US" dirty="0" smtClean="0"/>
              <a:t>  		hospitality vs. medical quality 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Hospitals into hotels</a:t>
            </a:r>
          </a:p>
          <a:p>
            <a:endParaRPr lang="en-US" dirty="0"/>
          </a:p>
          <a:p>
            <a:r>
              <a:rPr lang="en-US" sz="2000" dirty="0" smtClean="0">
                <a:solidFill>
                  <a:srgbClr val="C00000"/>
                </a:solidFill>
              </a:rPr>
              <a:t>Education:	</a:t>
            </a:r>
            <a:r>
              <a:rPr lang="en-US" dirty="0" smtClean="0"/>
              <a:t> 	</a:t>
            </a:r>
            <a:r>
              <a:rPr lang="en-US" i="1" dirty="0" smtClean="0"/>
              <a:t>Paying for the Party </a:t>
            </a:r>
            <a:r>
              <a:rPr lang="en-US" sz="1400" i="1" dirty="0" smtClean="0"/>
              <a:t>(Armstrong &amp; Hamilton)</a:t>
            </a:r>
            <a:endParaRPr lang="en-US" i="1" dirty="0" smtClean="0"/>
          </a:p>
          <a:p>
            <a:r>
              <a:rPr lang="en-US" dirty="0" smtClean="0"/>
              <a:t>			</a:t>
            </a:r>
            <a:r>
              <a:rPr lang="en-US" sz="1400" dirty="0" smtClean="0"/>
              <a:t>Training future leaders       vs.</a:t>
            </a:r>
            <a:endParaRPr lang="en-US" dirty="0" smtClean="0"/>
          </a:p>
          <a:p>
            <a:r>
              <a:rPr lang="en-US" dirty="0" smtClean="0"/>
              <a:t>			</a:t>
            </a:r>
            <a:r>
              <a:rPr lang="en-US" sz="1400" dirty="0" smtClean="0"/>
              <a:t>Four years of summer camp for the price of a Bentley</a:t>
            </a:r>
            <a:r>
              <a:rPr lang="en-US" dirty="0" smtClean="0"/>
              <a:t> 			</a:t>
            </a:r>
            <a:endParaRPr lang="en-US" dirty="0"/>
          </a:p>
          <a:p>
            <a:r>
              <a:rPr lang="en-US" sz="2000" dirty="0" smtClean="0">
                <a:solidFill>
                  <a:srgbClr val="C00000"/>
                </a:solidFill>
              </a:rPr>
              <a:t>Journalism:</a:t>
            </a:r>
            <a:r>
              <a:rPr lang="en-US" sz="2000" dirty="0" smtClean="0"/>
              <a:t> </a:t>
            </a:r>
            <a:r>
              <a:rPr lang="en-US" dirty="0" smtClean="0"/>
              <a:t>		The “forth estate” or a “market for clicks”?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5257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How to balance </a:t>
            </a:r>
            <a:r>
              <a:rPr lang="en-US" sz="1200" dirty="0"/>
              <a:t>what citizens </a:t>
            </a:r>
            <a:r>
              <a:rPr lang="en-US" sz="1200" dirty="0" smtClean="0"/>
              <a:t>“need </a:t>
            </a:r>
            <a:r>
              <a:rPr lang="en-US" sz="1200" dirty="0"/>
              <a:t>to </a:t>
            </a:r>
            <a:r>
              <a:rPr lang="en-US" sz="1200" dirty="0" smtClean="0"/>
              <a:t>know” </a:t>
            </a:r>
            <a:r>
              <a:rPr lang="en-US" sz="1200" dirty="0"/>
              <a:t>with </a:t>
            </a:r>
            <a:endParaRPr lang="en-US" sz="1200" dirty="0" smtClean="0"/>
          </a:p>
          <a:p>
            <a:r>
              <a:rPr lang="en-US" sz="1200" dirty="0" smtClean="0"/>
              <a:t>what </a:t>
            </a:r>
            <a:r>
              <a:rPr lang="en-US" sz="1200" dirty="0"/>
              <a:t>is </a:t>
            </a:r>
            <a:r>
              <a:rPr lang="en-US" sz="1200" dirty="0" smtClean="0"/>
              <a:t>exciting, provocative, attention-getting? </a:t>
            </a:r>
          </a:p>
          <a:p>
            <a:endParaRPr lang="en-US" sz="1200" dirty="0"/>
          </a:p>
          <a:p>
            <a:r>
              <a:rPr lang="en-US" sz="1200" dirty="0" smtClean="0"/>
              <a:t>Should I read things that make me an informed citizen, or should I read about what the President wrote on twitter this morning? </a:t>
            </a:r>
            <a:r>
              <a:rPr lang="en-US" sz="1200" dirty="0"/>
              <a:t>	</a:t>
            </a:r>
          </a:p>
        </p:txBody>
      </p:sp>
      <p:pic>
        <p:nvPicPr>
          <p:cNvPr id="5" name="Picture 2" descr="Image result for Consum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2133600" cy="10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762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7" name="Picture 4" descr="Image result for invest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/>
          <a:stretch/>
        </p:blipFill>
        <p:spPr bwMode="auto">
          <a:xfrm>
            <a:off x="4442548" y="123086"/>
            <a:ext cx="1895730" cy="12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Podolny &amp; </a:t>
            </a:r>
            <a:r>
              <a:rPr lang="en-US" sz="2400" dirty="0"/>
              <a:t>c</a:t>
            </a:r>
            <a:r>
              <a:rPr lang="en-US" sz="2400" dirty="0" smtClean="0"/>
              <a:t>olleagues :   </a:t>
            </a:r>
            <a:r>
              <a:rPr lang="en-US" sz="2400" dirty="0" smtClean="0">
                <a:solidFill>
                  <a:srgbClr val="FF0000"/>
                </a:solidFill>
              </a:rPr>
              <a:t>Decoupling</a:t>
            </a:r>
            <a:r>
              <a:rPr lang="en-US" sz="2400" dirty="0" smtClean="0"/>
              <a:t> of social 		                                status and individual merit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“Halo Effect” of </a:t>
            </a:r>
            <a:r>
              <a:rPr lang="en-US" sz="2400" dirty="0" smtClean="0">
                <a:solidFill>
                  <a:srgbClr val="FF0000"/>
                </a:solidFill>
              </a:rPr>
              <a:t>physical attractiveness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rgbClr val="FF0000"/>
                </a:solidFill>
              </a:rPr>
              <a:t>Partial</a:t>
            </a:r>
            <a:r>
              <a:rPr lang="en-US" smtClean="0">
                <a:solidFill>
                  <a:schemeClr val="tx1"/>
                </a:solidFill>
              </a:rPr>
              <a:t> Information Problem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06266"/>
            <a:ext cx="8534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current enjoyment /                          long-term benefits /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consumption		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  investment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Health Care:</a:t>
            </a:r>
            <a:r>
              <a:rPr lang="en-US" sz="2000" dirty="0" smtClean="0"/>
              <a:t> </a:t>
            </a:r>
            <a:r>
              <a:rPr lang="en-US" dirty="0" smtClean="0"/>
              <a:t>  		hospitality vs. medical quality 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Hospitals into hotels</a:t>
            </a:r>
          </a:p>
          <a:p>
            <a:endParaRPr lang="en-US" dirty="0"/>
          </a:p>
          <a:p>
            <a:r>
              <a:rPr lang="en-US" sz="2000" dirty="0" smtClean="0">
                <a:solidFill>
                  <a:srgbClr val="C00000"/>
                </a:solidFill>
              </a:rPr>
              <a:t>Education:	</a:t>
            </a:r>
            <a:r>
              <a:rPr lang="en-US" dirty="0" smtClean="0"/>
              <a:t> 	</a:t>
            </a:r>
            <a:r>
              <a:rPr lang="en-US" i="1" dirty="0" smtClean="0"/>
              <a:t>Paying for the Party </a:t>
            </a:r>
            <a:r>
              <a:rPr lang="en-US" sz="1400" i="1" dirty="0" smtClean="0"/>
              <a:t>(Armstrong &amp; Hamilton)</a:t>
            </a:r>
            <a:endParaRPr lang="en-US" i="1" dirty="0" smtClean="0"/>
          </a:p>
          <a:p>
            <a:r>
              <a:rPr lang="en-US" dirty="0" smtClean="0"/>
              <a:t>			</a:t>
            </a:r>
            <a:r>
              <a:rPr lang="en-US" sz="1400" dirty="0" smtClean="0"/>
              <a:t>Training future leaders       vs.</a:t>
            </a:r>
            <a:endParaRPr lang="en-US" dirty="0" smtClean="0"/>
          </a:p>
          <a:p>
            <a:r>
              <a:rPr lang="en-US" dirty="0" smtClean="0"/>
              <a:t>			</a:t>
            </a:r>
            <a:r>
              <a:rPr lang="en-US" sz="1400" dirty="0" smtClean="0"/>
              <a:t>Four years of summer camp for the price of a Bentley</a:t>
            </a:r>
            <a:r>
              <a:rPr lang="en-US" dirty="0" smtClean="0"/>
              <a:t> 			</a:t>
            </a:r>
            <a:endParaRPr lang="en-US" dirty="0"/>
          </a:p>
          <a:p>
            <a:r>
              <a:rPr lang="en-US" sz="2000" dirty="0" smtClean="0">
                <a:solidFill>
                  <a:srgbClr val="C00000"/>
                </a:solidFill>
              </a:rPr>
              <a:t>Journalism:</a:t>
            </a:r>
            <a:r>
              <a:rPr lang="en-US" sz="2000" dirty="0" smtClean="0"/>
              <a:t> </a:t>
            </a:r>
            <a:r>
              <a:rPr lang="en-US" dirty="0" smtClean="0"/>
              <a:t>		The “forth estate” or a “market for clicks”?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5257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How to balance </a:t>
            </a:r>
            <a:r>
              <a:rPr lang="en-US" sz="1200" dirty="0"/>
              <a:t>what citizens </a:t>
            </a:r>
            <a:r>
              <a:rPr lang="en-US" sz="1200" dirty="0" smtClean="0"/>
              <a:t>“need </a:t>
            </a:r>
            <a:r>
              <a:rPr lang="en-US" sz="1200" dirty="0"/>
              <a:t>to </a:t>
            </a:r>
            <a:r>
              <a:rPr lang="en-US" sz="1200" dirty="0" smtClean="0"/>
              <a:t>know” </a:t>
            </a:r>
            <a:r>
              <a:rPr lang="en-US" sz="1200" dirty="0"/>
              <a:t>with </a:t>
            </a:r>
            <a:endParaRPr lang="en-US" sz="1200" dirty="0" smtClean="0"/>
          </a:p>
          <a:p>
            <a:r>
              <a:rPr lang="en-US" sz="1200" dirty="0" smtClean="0"/>
              <a:t>what </a:t>
            </a:r>
            <a:r>
              <a:rPr lang="en-US" sz="1200" dirty="0"/>
              <a:t>is </a:t>
            </a:r>
            <a:r>
              <a:rPr lang="en-US" sz="1200" dirty="0" smtClean="0"/>
              <a:t>exciting, provocative, attention-getting? </a:t>
            </a:r>
          </a:p>
          <a:p>
            <a:endParaRPr lang="en-US" sz="1200" dirty="0"/>
          </a:p>
          <a:p>
            <a:r>
              <a:rPr lang="en-US" sz="1200" dirty="0" smtClean="0"/>
              <a:t>Should I read things that make me an informed citizen, or should I read about what the President wrote on twitter this morning? </a:t>
            </a:r>
            <a:r>
              <a:rPr lang="en-US" sz="1200" dirty="0"/>
              <a:t>	</a:t>
            </a:r>
          </a:p>
        </p:txBody>
      </p:sp>
      <p:pic>
        <p:nvPicPr>
          <p:cNvPr id="5" name="Picture 2" descr="Image result for Consum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2133600" cy="10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762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7" name="Picture 4" descr="Image result for invest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/>
          <a:stretch/>
        </p:blipFill>
        <p:spPr bwMode="auto">
          <a:xfrm>
            <a:off x="4442548" y="123086"/>
            <a:ext cx="1895730" cy="12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6244226" cy="41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6600" y="2362200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choosing between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consumption 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&amp; 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investment</a:t>
            </a:r>
            <a:r>
              <a:rPr lang="en-US" sz="3200" dirty="0" smtClean="0"/>
              <a:t>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is hard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51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47513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Thank You!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4958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Contact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   cristobal.young@stanford.edu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08" y="170310"/>
            <a:ext cx="4212706" cy="280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8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Podolny &amp; </a:t>
            </a:r>
            <a:r>
              <a:rPr lang="en-US" sz="2400" dirty="0"/>
              <a:t>c</a:t>
            </a:r>
            <a:r>
              <a:rPr lang="en-US" sz="2400" dirty="0" smtClean="0"/>
              <a:t>olleagues :   </a:t>
            </a:r>
            <a:r>
              <a:rPr lang="en-US" sz="2400" dirty="0" smtClean="0">
                <a:solidFill>
                  <a:srgbClr val="FF0000"/>
                </a:solidFill>
              </a:rPr>
              <a:t>Decoupling</a:t>
            </a:r>
            <a:r>
              <a:rPr lang="en-US" sz="2400" dirty="0" smtClean="0"/>
              <a:t> of social 		                                status and individual merit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“Halo Effect” of </a:t>
            </a:r>
            <a:r>
              <a:rPr lang="en-US" sz="2400" dirty="0" smtClean="0">
                <a:solidFill>
                  <a:srgbClr val="FF0000"/>
                </a:solidFill>
              </a:rPr>
              <a:t>physical attractiveness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5052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Used car market:  </a:t>
            </a:r>
            <a:r>
              <a:rPr lang="en-US" sz="2400" dirty="0" smtClean="0">
                <a:solidFill>
                  <a:srgbClr val="FF0000"/>
                </a:solidFill>
              </a:rPr>
              <a:t>cleanliness</a:t>
            </a:r>
            <a:r>
              <a:rPr lang="en-US" sz="2400" dirty="0" smtClean="0"/>
              <a:t> as evidence of                      		         </a:t>
            </a:r>
            <a:r>
              <a:rPr lang="en-US" sz="2400" dirty="0" smtClean="0">
                <a:solidFill>
                  <a:srgbClr val="FF0000"/>
                </a:solidFill>
              </a:rPr>
              <a:t>mechanical</a:t>
            </a:r>
            <a:r>
              <a:rPr lang="en-US" sz="2400" dirty="0" smtClean="0"/>
              <a:t> condition 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rgbClr val="FF0000"/>
                </a:solidFill>
              </a:rPr>
              <a:t>Partial</a:t>
            </a:r>
            <a:r>
              <a:rPr lang="en-US" smtClean="0">
                <a:solidFill>
                  <a:schemeClr val="tx1"/>
                </a:solidFill>
              </a:rPr>
              <a:t> Information Problem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2" name="Picture 6" descr="https://encrypted-tbn2.google.com/images?q=tbn:ANd9GcSyziYmK8cbCG2wZ4i5DC8BByJBke_zsaT6fDFjZPkv-E5QgnuQx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7"/>
          <a:stretch/>
        </p:blipFill>
        <p:spPr bwMode="auto">
          <a:xfrm>
            <a:off x="5562600" y="4327637"/>
            <a:ext cx="2971800" cy="237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Set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44307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35052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Research run by </a:t>
            </a:r>
            <a:r>
              <a:rPr lang="en-US" sz="2400" dirty="0" smtClean="0">
                <a:solidFill>
                  <a:srgbClr val="C00000"/>
                </a:solidFill>
              </a:rPr>
              <a:t>Medicare </a:t>
            </a:r>
            <a:r>
              <a:rPr lang="en-US" sz="2400" dirty="0" smtClean="0"/>
              <a:t>(CMS)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Set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44307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3505200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Research run by </a:t>
            </a:r>
            <a:r>
              <a:rPr lang="en-US" sz="2400" dirty="0" smtClean="0">
                <a:solidFill>
                  <a:srgbClr val="C00000"/>
                </a:solidFill>
              </a:rPr>
              <a:t>Medicare </a:t>
            </a:r>
            <a:r>
              <a:rPr lang="en-US" sz="2400" dirty="0" smtClean="0"/>
              <a:t>(CMS)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2,200</a:t>
            </a:r>
            <a:r>
              <a:rPr lang="en-US" sz="2400" dirty="0" smtClean="0"/>
              <a:t> hospitals in the US, during 2007 - 2010</a:t>
            </a:r>
          </a:p>
          <a:p>
            <a:endParaRPr lang="en-US" sz="2400" dirty="0" smtClean="0"/>
          </a:p>
          <a:p>
            <a:r>
              <a:rPr lang="en-US" sz="2400" dirty="0" smtClean="0"/>
              <a:t>Hospital-level data on        patient </a:t>
            </a:r>
            <a:r>
              <a:rPr lang="en-US" sz="2400" dirty="0" smtClean="0">
                <a:solidFill>
                  <a:srgbClr val="C00000"/>
                </a:solidFill>
              </a:rPr>
              <a:t>satisfaction</a:t>
            </a:r>
          </a:p>
          <a:p>
            <a:r>
              <a:rPr lang="en-US" sz="2400" dirty="0" smtClean="0"/>
              <a:t>		</a:t>
            </a:r>
            <a:r>
              <a:rPr lang="en-US" sz="2400" dirty="0"/>
              <a:t> </a:t>
            </a:r>
            <a:r>
              <a:rPr lang="en-US" sz="2400" dirty="0" smtClean="0"/>
              <a:t>       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and        </a:t>
            </a:r>
            <a:r>
              <a:rPr lang="en-US" sz="2400" dirty="0" smtClean="0">
                <a:solidFill>
                  <a:srgbClr val="C00000"/>
                </a:solidFill>
              </a:rPr>
              <a:t>medical</a:t>
            </a:r>
            <a:r>
              <a:rPr lang="en-US" sz="2400" dirty="0" smtClean="0"/>
              <a:t> quality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34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tx1"/>
                </a:solidFill>
              </a:rPr>
              <a:t>Data Set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6019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Bay Area</a:t>
            </a:r>
            <a:r>
              <a:rPr lang="en-US" dirty="0"/>
              <a:t>:</a:t>
            </a:r>
            <a:r>
              <a:rPr lang="en-US" dirty="0" smtClean="0"/>
              <a:t> about </a:t>
            </a:r>
            <a:r>
              <a:rPr lang="en-US" dirty="0" smtClean="0">
                <a:solidFill>
                  <a:srgbClr val="FF0000"/>
                </a:solidFill>
              </a:rPr>
              <a:t>30 hospitals</a:t>
            </a:r>
            <a:r>
              <a:rPr lang="en-US" dirty="0" smtClean="0"/>
              <a:t>, including: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UCSF Medical Center</a:t>
            </a:r>
          </a:p>
          <a:p>
            <a:endParaRPr lang="en-US" dirty="0" smtClean="0"/>
          </a:p>
          <a:p>
            <a:r>
              <a:rPr lang="en-US" dirty="0" smtClean="0"/>
              <a:t>Stanford Hospital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San Francisco General</a:t>
            </a:r>
          </a:p>
          <a:p>
            <a:endParaRPr lang="en-US" dirty="0" smtClean="0"/>
          </a:p>
          <a:p>
            <a:r>
              <a:rPr lang="en-US" dirty="0" smtClean="0"/>
              <a:t>9 Kaiser Foundation hospitals, including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Kaiser Fremont / Hayward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L:\Medicine\Images\bay_area california-state-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9225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Medicine\Images\bay_are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87" y="4572000"/>
            <a:ext cx="2774664" cy="184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4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15184</TotalTime>
  <Words>886</Words>
  <Application>Microsoft Office PowerPoint</Application>
  <PresentationFormat>On-screen Show (4:3)</PresentationFormat>
  <Paragraphs>306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Civic</vt:lpstr>
      <vt:lpstr>Picture</vt:lpstr>
      <vt:lpstr>Patients as Consumers in the New Market for Medicine</vt:lpstr>
      <vt:lpstr>Two Dimensions of Hospital Care</vt:lpstr>
      <vt:lpstr>Two Dimensions of Hospital Care</vt:lpstr>
      <vt:lpstr>PowerPoint Presentation</vt:lpstr>
      <vt:lpstr>PowerPoint Presentation</vt:lpstr>
      <vt:lpstr>PowerPoint Presentation</vt:lpstr>
      <vt:lpstr>Data Set</vt:lpstr>
      <vt:lpstr>Data 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Recap</vt:lpstr>
      <vt:lpstr>Recap</vt:lpstr>
      <vt:lpstr>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Asymmetric Information in the Market for Medicine</dc:title>
  <dc:creator>cristo</dc:creator>
  <cp:lastModifiedBy>cristobal</cp:lastModifiedBy>
  <cp:revision>465</cp:revision>
  <dcterms:created xsi:type="dcterms:W3CDTF">2010-08-03T09:40:43Z</dcterms:created>
  <dcterms:modified xsi:type="dcterms:W3CDTF">2017-11-02T11:00:35Z</dcterms:modified>
</cp:coreProperties>
</file>