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69" r:id="rId2"/>
  </p:sldMasterIdLst>
  <p:notesMasterIdLst>
    <p:notesMasterId r:id="rId37"/>
  </p:notesMasterIdLst>
  <p:handoutMasterIdLst>
    <p:handoutMasterId r:id="rId38"/>
  </p:handoutMasterIdLst>
  <p:sldIdLst>
    <p:sldId id="319" r:id="rId3"/>
    <p:sldId id="390" r:id="rId4"/>
    <p:sldId id="392" r:id="rId5"/>
    <p:sldId id="391" r:id="rId6"/>
    <p:sldId id="393" r:id="rId7"/>
    <p:sldId id="394" r:id="rId8"/>
    <p:sldId id="396" r:id="rId9"/>
    <p:sldId id="395" r:id="rId10"/>
    <p:sldId id="397" r:id="rId11"/>
    <p:sldId id="398" r:id="rId12"/>
    <p:sldId id="320" r:id="rId13"/>
    <p:sldId id="322" r:id="rId14"/>
    <p:sldId id="325" r:id="rId15"/>
    <p:sldId id="323" r:id="rId16"/>
    <p:sldId id="324" r:id="rId17"/>
    <p:sldId id="326" r:id="rId18"/>
    <p:sldId id="386" r:id="rId19"/>
    <p:sldId id="330" r:id="rId20"/>
    <p:sldId id="337" r:id="rId21"/>
    <p:sldId id="336" r:id="rId22"/>
    <p:sldId id="342" r:id="rId23"/>
    <p:sldId id="347" r:id="rId24"/>
    <p:sldId id="348" r:id="rId25"/>
    <p:sldId id="349" r:id="rId26"/>
    <p:sldId id="350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389" r:id="rId36"/>
  </p:sldIdLst>
  <p:sldSz cx="9144000" cy="6858000" type="screen4x3"/>
  <p:notesSz cx="7099300" cy="102346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2" autoAdjust="0"/>
    <p:restoredTop sz="88284" autoAdjust="0"/>
  </p:normalViewPr>
  <p:slideViewPr>
    <p:cSldViewPr>
      <p:cViewPr>
        <p:scale>
          <a:sx n="78" d="100"/>
          <a:sy n="78" d="100"/>
        </p:scale>
        <p:origin x="1059" y="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30" y="-6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yne\Dropbox\AAP\charities\CTJ_Artic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yne\Dropbox\AAP\charities\CTJ_Artic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Arial" pitchFamily="34" charset="0"/>
                <a:cs typeface="Arial" pitchFamily="34" charset="0"/>
              </a:defRPr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Total Tax Receipted Gifts</a:t>
            </a:r>
          </a:p>
        </c:rich>
      </c:tx>
      <c:layout>
        <c:manualLayout>
          <c:xMode val="edge"/>
          <c:yMode val="edge"/>
          <c:x val="0.13449177984371891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v>% of Tax Receipted Gifts</c:v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5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92C-4023-970F-AA6DFD7380C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5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B92C-4023-970F-AA6DFD7380C1}"/>
                </c:ext>
              </c:extLst>
            </c:dLbl>
            <c:dLbl>
              <c:idx val="7"/>
              <c:layout>
                <c:manualLayout>
                  <c:x val="-0.17253419744270279"/>
                  <c:y val="3.0938005553447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18-4106-9F56-AA4132CDE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5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Sheet1!$B$3:$I$3</c:f>
              <c:strCache>
                <c:ptCount val="8"/>
                <c:pt idx="0">
                  <c:v>Welfare</c:v>
                </c:pt>
                <c:pt idx="1">
                  <c:v>Community</c:v>
                </c:pt>
                <c:pt idx="2">
                  <c:v>Religious</c:v>
                </c:pt>
                <c:pt idx="3">
                  <c:v>Arts/Cultural</c:v>
                </c:pt>
                <c:pt idx="4">
                  <c:v>Historical/Libraries</c:v>
                </c:pt>
                <c:pt idx="5">
                  <c:v>Educational</c:v>
                </c:pt>
                <c:pt idx="6">
                  <c:v>Health</c:v>
                </c:pt>
                <c:pt idx="7">
                  <c:v>Other</c:v>
                </c:pt>
              </c:strCache>
            </c:strRef>
          </c:cat>
          <c:val>
            <c:numRef>
              <c:f>Sheet1!$B$19:$I$19</c:f>
              <c:numCache>
                <c:formatCode>0.0%</c:formatCode>
                <c:ptCount val="8"/>
                <c:pt idx="0">
                  <c:v>0.13813953488372094</c:v>
                </c:pt>
                <c:pt idx="1">
                  <c:v>3.4046511627906978E-2</c:v>
                </c:pt>
                <c:pt idx="2">
                  <c:v>0.47144186046511627</c:v>
                </c:pt>
                <c:pt idx="3">
                  <c:v>2.5395348837209303E-2</c:v>
                </c:pt>
                <c:pt idx="4">
                  <c:v>3.4139534883720929E-2</c:v>
                </c:pt>
                <c:pt idx="5">
                  <c:v>0.18074418604651163</c:v>
                </c:pt>
                <c:pt idx="6">
                  <c:v>9.6837209302325575E-2</c:v>
                </c:pt>
                <c:pt idx="7">
                  <c:v>1.9255813953488372E-2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18-4106-9F56-AA4132CDEDD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Arial" pitchFamily="34" charset="0"/>
                <a:cs typeface="Arial" pitchFamily="34" charset="0"/>
              </a:defRPr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Government</a:t>
            </a:r>
            <a:r>
              <a:rPr lang="en-US" sz="2800" baseline="0" dirty="0">
                <a:latin typeface="Arial" pitchFamily="34" charset="0"/>
                <a:cs typeface="Arial" pitchFamily="34" charset="0"/>
              </a:rPr>
              <a:t> Grants</a:t>
            </a:r>
          </a:p>
        </c:rich>
      </c:tx>
      <c:layout>
        <c:manualLayout>
          <c:xMode val="edge"/>
          <c:yMode val="edge"/>
          <c:x val="0.24662623084905047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v>% of Total Government Grants</c:v>
          </c:tx>
          <c:dLbls>
            <c:dLbl>
              <c:idx val="7"/>
              <c:layout>
                <c:manualLayout>
                  <c:x val="-0.17253419744270279"/>
                  <c:y val="3.0938005553447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75-40CA-9E55-24DAB6112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5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Sheet1!$B$3:$I$3</c:f>
              <c:strCache>
                <c:ptCount val="8"/>
                <c:pt idx="0">
                  <c:v>Welfare</c:v>
                </c:pt>
                <c:pt idx="1">
                  <c:v>Community</c:v>
                </c:pt>
                <c:pt idx="2">
                  <c:v>Religious</c:v>
                </c:pt>
                <c:pt idx="3">
                  <c:v>Arts/Cultural</c:v>
                </c:pt>
                <c:pt idx="4">
                  <c:v>Historical/Libraries</c:v>
                </c:pt>
                <c:pt idx="5">
                  <c:v>Educational</c:v>
                </c:pt>
                <c:pt idx="6">
                  <c:v>Health</c:v>
                </c:pt>
                <c:pt idx="7">
                  <c:v>Other</c:v>
                </c:pt>
              </c:strCache>
            </c:strRef>
          </c:cat>
          <c:val>
            <c:numRef>
              <c:f>Sheet1!$B$27:$I$27</c:f>
              <c:numCache>
                <c:formatCode>0.0%</c:formatCode>
                <c:ptCount val="8"/>
                <c:pt idx="0">
                  <c:v>7.6493880489560837E-2</c:v>
                </c:pt>
                <c:pt idx="1">
                  <c:v>1.6105111591072713E-2</c:v>
                </c:pt>
                <c:pt idx="2">
                  <c:v>6.7386609071274301E-3</c:v>
                </c:pt>
                <c:pt idx="3">
                  <c:v>7.6889848812095032E-3</c:v>
                </c:pt>
                <c:pt idx="4">
                  <c:v>1.0727141828653707E-2</c:v>
                </c:pt>
                <c:pt idx="5">
                  <c:v>0.36118790496760261</c:v>
                </c:pt>
                <c:pt idx="6">
                  <c:v>0.52028797696184304</c:v>
                </c:pt>
                <c:pt idx="7">
                  <c:v>7.7033837293016556E-4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75-40CA-9E55-24DAB61121F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74F6809B-6280-428E-BD68-72E3A888F9AE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86DB3ABB-C3EB-4C21-96AB-D429E6F7E0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7324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5" cy="511175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9" y="1"/>
            <a:ext cx="3076575" cy="511175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14AA4FD8-6ADA-4376-A61F-E372FA0DE4EA}" type="datetimeFigureOut">
              <a:rPr lang="en-US"/>
              <a:pPr>
                <a:defRPr/>
              </a:pPr>
              <a:t>11/3/2017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0" tIns="49520" rIns="99040" bIns="495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6575" cy="511175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9" y="9721851"/>
            <a:ext cx="3076575" cy="511175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18E91ABF-A24B-4887-AFB3-36B125C183C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6271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6096000"/>
            <a:ext cx="9180513" cy="762000"/>
          </a:xfrm>
          <a:prstGeom prst="rect">
            <a:avLst/>
          </a:prstGeom>
          <a:solidFill>
            <a:srgbClr val="FFAB0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en-US" alt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4" name="Picture 10" descr="MIAESRlandscape registered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5013325"/>
            <a:ext cx="35909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FacultyBusinessEconomics_Pos3D_H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81525"/>
            <a:ext cx="29019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971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846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6063" y="333375"/>
            <a:ext cx="2090737" cy="57927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33375"/>
            <a:ext cx="6119813" cy="5792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4440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B5BA3C-3A37-4382-BDCB-14B7129715C4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CA759E-C3E1-402E-A36B-E040CD9681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172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29564" r="17054" b="702"/>
          <a:stretch/>
        </p:blipFill>
        <p:spPr>
          <a:xfrm rot="5400000">
            <a:off x="4076722" y="1790722"/>
            <a:ext cx="6857999" cy="32765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6862046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62046"/>
              <a:gd name="connsiteX1" fmla="*/ 12192000 w 12192000"/>
              <a:gd name="connsiteY1" fmla="*/ 0 h 6862046"/>
              <a:gd name="connsiteX2" fmla="*/ 12192000 w 12192000"/>
              <a:gd name="connsiteY2" fmla="*/ 6858000 h 6862046"/>
              <a:gd name="connsiteX3" fmla="*/ 8181048 w 12192000"/>
              <a:gd name="connsiteY3" fmla="*/ 6862046 h 6862046"/>
              <a:gd name="connsiteX4" fmla="*/ 0 w 12192000"/>
              <a:gd name="connsiteY4" fmla="*/ 6858000 h 6862046"/>
              <a:gd name="connsiteX5" fmla="*/ 0 w 12192000"/>
              <a:gd name="connsiteY5" fmla="*/ 0 h 6862046"/>
              <a:gd name="connsiteX0" fmla="*/ 0 w 12192000"/>
              <a:gd name="connsiteY0" fmla="*/ 0 h 6862046"/>
              <a:gd name="connsiteX1" fmla="*/ 12192000 w 12192000"/>
              <a:gd name="connsiteY1" fmla="*/ 0 h 6862046"/>
              <a:gd name="connsiteX2" fmla="*/ 8181048 w 12192000"/>
              <a:gd name="connsiteY2" fmla="*/ 6862046 h 6862046"/>
              <a:gd name="connsiteX3" fmla="*/ 0 w 12192000"/>
              <a:gd name="connsiteY3" fmla="*/ 6858000 h 6862046"/>
              <a:gd name="connsiteX4" fmla="*/ 0 w 12192000"/>
              <a:gd name="connsiteY4" fmla="*/ 0 h 686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62046">
                <a:moveTo>
                  <a:pt x="0" y="0"/>
                </a:moveTo>
                <a:lnTo>
                  <a:pt x="12192000" y="0"/>
                </a:lnTo>
                <a:lnTo>
                  <a:pt x="8181048" y="686204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1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7" y="5670550"/>
            <a:ext cx="1272877" cy="94561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1104" y="318316"/>
            <a:ext cx="25166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i="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MELBOURNE</a:t>
            </a:r>
            <a:r>
              <a:rPr lang="en-US" sz="900" b="1" i="0" baseline="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INSTITUTE</a:t>
            </a:r>
          </a:p>
          <a:p>
            <a:r>
              <a:rPr lang="en-US" sz="900" b="1" i="0" baseline="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Applied Economic &amp; Social Research</a:t>
            </a:r>
            <a:endParaRPr lang="en-US" sz="900" b="1" i="0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68516" y="2880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9082" y="2484790"/>
            <a:ext cx="3940801" cy="11728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25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goes here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9082" y="3919209"/>
            <a:ext cx="3940801" cy="9483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 or subheading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1104" y="4867560"/>
            <a:ext cx="3940801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5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E0B98D4-B606-A042-B61B-F8A568ABD335}" type="datetime2">
              <a:rPr lang="en-AU" smtClean="0"/>
              <a:t>Friday, 3 November 2017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970" y="-1"/>
            <a:ext cx="487803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398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9">
          <p15:clr>
            <a:srgbClr val="FBAE40"/>
          </p15:clr>
        </p15:guide>
        <p15:guide id="2" pos="226">
          <p15:clr>
            <a:srgbClr val="FBAE40"/>
          </p15:clr>
        </p15:guide>
        <p15:guide id="3" pos="7452">
          <p15:clr>
            <a:srgbClr val="FBAE40"/>
          </p15:clr>
        </p15:guide>
        <p15:guide id="4" orient="horz" pos="409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rgbClr val="0144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"/>
            <a:ext cx="9144000" cy="6858001"/>
          </a:xfrm>
          <a:prstGeom prst="rect">
            <a:avLst/>
          </a:prstGeom>
          <a:solidFill>
            <a:srgbClr val="01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7" y="5670550"/>
            <a:ext cx="1272877" cy="945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061" y="2415457"/>
            <a:ext cx="3159940" cy="4442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5532" y="2476163"/>
            <a:ext cx="3908453" cy="13576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2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 page</a:t>
            </a:r>
          </a:p>
        </p:txBody>
      </p:sp>
    </p:spTree>
    <p:extLst>
      <p:ext uri="{BB962C8B-B14F-4D97-AF65-F5344CB8AC3E}">
        <p14:creationId xmlns:p14="http://schemas.microsoft.com/office/powerpoint/2010/main" val="134686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9081" y="5957890"/>
            <a:ext cx="7529618" cy="692151"/>
          </a:xfrm>
          <a:prstGeom prst="rect">
            <a:avLst/>
          </a:prstGeom>
          <a:gradFill flip="none" rotWithShape="1">
            <a:gsLst>
              <a:gs pos="0">
                <a:srgbClr val="01447B"/>
              </a:gs>
              <a:gs pos="100000">
                <a:srgbClr val="75CEDA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699" y="5822263"/>
            <a:ext cx="1206809" cy="969063"/>
          </a:xfrm>
          <a:prstGeom prst="rect">
            <a:avLst/>
          </a:prstGeom>
        </p:spPr>
      </p:pic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352562" y="5979412"/>
            <a:ext cx="2057400" cy="2270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AU" sz="750" b="1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name   |   </a:t>
            </a:r>
            <a:fld id="{A4CD4EEC-5BBA-B64D-A3FB-BD75120CFC51}" type="datetime2">
              <a:rPr lang="en-AU" smtClean="0"/>
              <a:t>Friday, 3 November 2017</a:t>
            </a:fld>
            <a:endParaRPr lang="en-US" dirty="0"/>
          </a:p>
        </p:txBody>
      </p:sp>
      <p:sp>
        <p:nvSpPr>
          <p:cNvPr id="20" name="Slide Number Placeholder 6"/>
          <p:cNvSpPr txBox="1">
            <a:spLocks/>
          </p:cNvSpPr>
          <p:nvPr/>
        </p:nvSpPr>
        <p:spPr>
          <a:xfrm>
            <a:off x="352562" y="6371567"/>
            <a:ext cx="631643" cy="22701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/>
              <a:t>Page </a:t>
            </a:r>
            <a:fld id="{9E8BE030-F86D-3549-B1D2-0C88E7A72C2A}" type="slidenum">
              <a:rPr lang="en-US" sz="750" smtClean="0"/>
              <a:pPr/>
              <a:t>‹#›</a:t>
            </a:fld>
            <a:endParaRPr lang="en-US" sz="750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21494" y="691622"/>
            <a:ext cx="8101012" cy="710301"/>
          </a:xfrm>
          <a:prstGeom prst="rect">
            <a:avLst/>
          </a:prstGeom>
        </p:spPr>
        <p:txBody>
          <a:bodyPr/>
          <a:lstStyle>
            <a:lvl1pPr>
              <a:defRPr sz="225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1494" y="1401924"/>
            <a:ext cx="8101013" cy="3863815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40601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3317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9081" y="5957890"/>
            <a:ext cx="7529618" cy="692151"/>
          </a:xfrm>
          <a:prstGeom prst="rect">
            <a:avLst/>
          </a:prstGeom>
          <a:gradFill flip="none" rotWithShape="1">
            <a:gsLst>
              <a:gs pos="0">
                <a:srgbClr val="01447B"/>
              </a:gs>
              <a:gs pos="100000">
                <a:srgbClr val="75CEDA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699" y="5822263"/>
            <a:ext cx="1206809" cy="969063"/>
          </a:xfrm>
          <a:prstGeom prst="rect">
            <a:avLst/>
          </a:prstGeom>
        </p:spPr>
      </p:pic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352562" y="5979412"/>
            <a:ext cx="2057400" cy="2270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AU" sz="750" b="1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name   |   </a:t>
            </a:r>
            <a:fld id="{A4CD4EEC-5BBA-B64D-A3FB-BD75120CFC51}" type="datetime2">
              <a:rPr lang="en-AU" smtClean="0"/>
              <a:t>Friday, 3 November 2017</a:t>
            </a:fld>
            <a:endParaRPr lang="en-US" dirty="0"/>
          </a:p>
        </p:txBody>
      </p:sp>
      <p:sp>
        <p:nvSpPr>
          <p:cNvPr id="20" name="Slide Number Placeholder 6"/>
          <p:cNvSpPr txBox="1">
            <a:spLocks/>
          </p:cNvSpPr>
          <p:nvPr/>
        </p:nvSpPr>
        <p:spPr>
          <a:xfrm>
            <a:off x="352562" y="6371567"/>
            <a:ext cx="631643" cy="22701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/>
              <a:t>Page </a:t>
            </a:r>
            <a:fld id="{9E8BE030-F86D-3549-B1D2-0C88E7A72C2A}" type="slidenum">
              <a:rPr lang="en-US" sz="750" smtClean="0"/>
              <a:pPr/>
              <a:t>‹#›</a:t>
            </a:fld>
            <a:endParaRPr lang="en-US" sz="750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21494" y="691622"/>
            <a:ext cx="8101012" cy="696912"/>
          </a:xfrm>
          <a:prstGeom prst="rect">
            <a:avLst/>
          </a:prstGeom>
        </p:spPr>
        <p:txBody>
          <a:bodyPr/>
          <a:lstStyle>
            <a:lvl1pPr>
              <a:defRPr sz="225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521494" y="4978400"/>
            <a:ext cx="8101013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Source: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21494" y="1401764"/>
            <a:ext cx="8101012" cy="3576637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72225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3317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352562" y="5979412"/>
            <a:ext cx="2057400" cy="2270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AU" sz="750" b="1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name   |   </a:t>
            </a:r>
            <a:fld id="{A21D9A3D-6068-DF46-A2B6-3E5CCF59F197}" type="datetime2">
              <a:rPr lang="en-AU" smtClean="0"/>
              <a:t>Friday, 3 November 2017</a:t>
            </a:fld>
            <a:endParaRPr lang="en-US" dirty="0"/>
          </a:p>
        </p:txBody>
      </p:sp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521494" y="691622"/>
            <a:ext cx="8101012" cy="696912"/>
          </a:xfrm>
          <a:prstGeom prst="rect">
            <a:avLst/>
          </a:prstGeom>
        </p:spPr>
        <p:txBody>
          <a:bodyPr/>
          <a:lstStyle>
            <a:lvl1pPr>
              <a:defRPr sz="225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1494" y="1407940"/>
            <a:ext cx="3807619" cy="3857798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814888" y="5029200"/>
            <a:ext cx="3807619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Source: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14888" y="1408114"/>
            <a:ext cx="3807619" cy="3621087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56815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  <p15:guide id="3" pos="7243">
          <p15:clr>
            <a:srgbClr val="FBAE40"/>
          </p15:clr>
        </p15:guide>
        <p15:guide id="4" orient="horz" pos="3317">
          <p15:clr>
            <a:srgbClr val="FBAE40"/>
          </p15:clr>
        </p15:guide>
        <p15:guide id="5" pos="3636">
          <p15:clr>
            <a:srgbClr val="FBAE40"/>
          </p15:clr>
        </p15:guide>
        <p15:guide id="6" pos="404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3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138988" cy="7778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309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23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779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58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183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32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9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989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71389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 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6096000"/>
            <a:ext cx="9180513" cy="762000"/>
          </a:xfrm>
          <a:prstGeom prst="rect">
            <a:avLst/>
          </a:prstGeom>
          <a:solidFill>
            <a:srgbClr val="FFAB0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en-US" alt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81075"/>
            <a:ext cx="6156325" cy="215900"/>
          </a:xfrm>
          <a:prstGeom prst="rect">
            <a:avLst/>
          </a:prstGeom>
          <a:solidFill>
            <a:srgbClr val="FFAB0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en-US" altLang="en-US" sz="1400">
              <a:solidFill>
                <a:schemeClr val="bg2"/>
              </a:solidFill>
              <a:latin typeface="Lucida Sans Unicode" pitchFamily="34" charset="0"/>
            </a:endParaRPr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5364163" y="6237288"/>
            <a:ext cx="3455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AU" dirty="0">
                <a:cs typeface="+mn-cs"/>
              </a:rPr>
              <a:t>www.melbourneinstitute.com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9081" y="5957890"/>
            <a:ext cx="7529618" cy="692151"/>
          </a:xfrm>
          <a:prstGeom prst="rect">
            <a:avLst/>
          </a:prstGeom>
          <a:gradFill flip="none" rotWithShape="1">
            <a:gsLst>
              <a:gs pos="0">
                <a:srgbClr val="01447B"/>
              </a:gs>
              <a:gs pos="100000">
                <a:srgbClr val="75CEDA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699" y="5822263"/>
            <a:ext cx="1206809" cy="969063"/>
          </a:xfrm>
          <a:prstGeom prst="rect">
            <a:avLst/>
          </a:prstGeom>
        </p:spPr>
      </p:pic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52562" y="5979412"/>
            <a:ext cx="2057400" cy="2270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AU" sz="750" b="1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name   |   </a:t>
            </a:r>
            <a:fld id="{B695C2D2-E334-BC4D-BBB5-F0A7CB3EF675}" type="datetime2">
              <a:rPr lang="en-AU" smtClean="0"/>
              <a:t>Friday, 3 November 2017</a:t>
            </a:fld>
            <a:endParaRPr lang="en-US" dirty="0"/>
          </a:p>
        </p:txBody>
      </p:sp>
      <p:sp>
        <p:nvSpPr>
          <p:cNvPr id="16" name="Slide Number Placeholder 6"/>
          <p:cNvSpPr txBox="1">
            <a:spLocks/>
          </p:cNvSpPr>
          <p:nvPr/>
        </p:nvSpPr>
        <p:spPr>
          <a:xfrm>
            <a:off x="352562" y="6371567"/>
            <a:ext cx="631643" cy="22701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/>
              <a:t>Page </a:t>
            </a:r>
            <a:fld id="{9E8BE030-F86D-3549-B1D2-0C88E7A72C2A}" type="slidenum">
              <a:rPr lang="en-US" sz="750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39703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7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6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3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6544BB-9904-4305-9AB3-72D9FD6850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400" dirty="0">
                <a:latin typeface="Calibri" panose="020F0502020204030204" pitchFamily="34" charset="0"/>
              </a:rPr>
              <a:t>Understanding Charitable Giving and Charity Revenues</a:t>
            </a:r>
            <a:endParaRPr lang="en-AU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4CBE49D-679E-44FB-B961-A1D06F3728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AU" dirty="0"/>
              <a:t>A. Abigail Payne</a:t>
            </a:r>
          </a:p>
          <a:p>
            <a:pPr algn="ctr"/>
            <a:r>
              <a:rPr lang="en-AU" dirty="0"/>
              <a:t>Director &amp; Ronald Henderson Professor</a:t>
            </a:r>
          </a:p>
        </p:txBody>
      </p:sp>
    </p:spTree>
    <p:extLst>
      <p:ext uri="{BB962C8B-B14F-4D97-AF65-F5344CB8AC3E}">
        <p14:creationId xmlns:p14="http://schemas.microsoft.com/office/powerpoint/2010/main" val="456569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Data &amp; Statistical issues for studying charitable giving…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CA" dirty="0"/>
              <a:t>How do we measure giving?</a:t>
            </a:r>
          </a:p>
          <a:p>
            <a:pPr lvl="1"/>
            <a:r>
              <a:rPr lang="en-CA" dirty="0"/>
              <a:t>Individual donations</a:t>
            </a:r>
          </a:p>
          <a:p>
            <a:pPr lvl="2"/>
            <a:r>
              <a:rPr lang="en-CA" dirty="0"/>
              <a:t>Tax filer data?</a:t>
            </a:r>
          </a:p>
          <a:p>
            <a:pPr lvl="2"/>
            <a:r>
              <a:rPr lang="en-CA" dirty="0"/>
              <a:t>Charity level data?</a:t>
            </a:r>
          </a:p>
          <a:p>
            <a:r>
              <a:rPr lang="en-CA" dirty="0"/>
              <a:t>How do we capture public support?</a:t>
            </a:r>
          </a:p>
          <a:p>
            <a:pPr lvl="1"/>
            <a:r>
              <a:rPr lang="en-CA" dirty="0"/>
              <a:t>Government grants/funding</a:t>
            </a:r>
          </a:p>
          <a:p>
            <a:pPr lvl="2"/>
            <a:r>
              <a:rPr lang="en-CA" dirty="0"/>
              <a:t>Overall programs</a:t>
            </a:r>
          </a:p>
          <a:p>
            <a:pPr lvl="2"/>
            <a:r>
              <a:rPr lang="en-CA" dirty="0"/>
              <a:t>Charity level data?</a:t>
            </a:r>
          </a:p>
          <a:p>
            <a:r>
              <a:rPr lang="en-CA" dirty="0"/>
              <a:t>Fundraising : How measured?   Charity or individual driven?</a:t>
            </a:r>
          </a:p>
          <a:p>
            <a:r>
              <a:rPr lang="en-CA" dirty="0"/>
              <a:t>Role of Volunteers</a:t>
            </a:r>
          </a:p>
          <a:p>
            <a:r>
              <a:rPr lang="en-CA" dirty="0"/>
              <a:t>Capturing impact?</a:t>
            </a:r>
          </a:p>
          <a:p>
            <a:r>
              <a:rPr lang="en-CA" dirty="0" err="1"/>
              <a:t>Endogeniety</a:t>
            </a:r>
            <a:r>
              <a:rPr lang="en-CA" dirty="0"/>
              <a:t>, omitted variables</a:t>
            </a:r>
          </a:p>
        </p:txBody>
      </p:sp>
    </p:spTree>
    <p:extLst>
      <p:ext uri="{BB962C8B-B14F-4D97-AF65-F5344CB8AC3E}">
        <p14:creationId xmlns:p14="http://schemas.microsoft.com/office/powerpoint/2010/main" val="267551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E57782-8A33-46F1-B471-AA1EDBA22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Theme #1: Does Crowd out exist?</a:t>
            </a:r>
            <a:br>
              <a:rPr lang="en-US" dirty="0"/>
            </a:br>
            <a:r>
              <a:rPr lang="en-US" dirty="0"/>
              <a:t>Measuring how government funding affects private giving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554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358" y="3035808"/>
            <a:ext cx="7765322" cy="727838"/>
          </a:xfrm>
        </p:spPr>
        <p:txBody>
          <a:bodyPr>
            <a:normAutofit fontScale="90000"/>
          </a:bodyPr>
          <a:lstStyle/>
          <a:p>
            <a:r>
              <a:rPr lang="en-CA" dirty="0"/>
              <a:t>Starting Point … how do we think about giving?</a:t>
            </a:r>
            <a:br>
              <a:rPr lang="en-CA" dirty="0"/>
            </a:br>
            <a:r>
              <a:rPr lang="en-CA" dirty="0"/>
              <a:t>If a ~public good – private provision is insufficient</a:t>
            </a:r>
          </a:p>
        </p:txBody>
      </p:sp>
    </p:spTree>
    <p:extLst>
      <p:ext uri="{BB962C8B-B14F-4D97-AF65-F5344CB8AC3E}">
        <p14:creationId xmlns:p14="http://schemas.microsoft.com/office/powerpoint/2010/main" val="199179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TJIT_BEXvUqzsUDpwq1u7ZQQ0AAfa2o40qiIZyqR2nxYBnwmW05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4" y="1536192"/>
            <a:ext cx="1431799" cy="10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oodjobsbook.com/blog/wp-content/uploads/2009/08/individual-stands-out-in-crowd-Michael-dreamstim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59669"/>
            <a:ext cx="2143125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anchesterfa.com/~/media/CountySites/ManchesterFA/Images/News%20620x349/charities.ash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88" y="4182853"/>
            <a:ext cx="2296382" cy="12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840" y="2694625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Utility: </a:t>
            </a:r>
          </a:p>
          <a:p>
            <a:r>
              <a:rPr lang="en-CA" dirty="0"/>
              <a:t>   Overall Donation (D)?</a:t>
            </a:r>
          </a:p>
          <a:p>
            <a:r>
              <a:rPr lang="en-CA" dirty="0"/>
              <a:t>    Individual Gift (d)?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867100" y="2467520"/>
            <a:ext cx="1142980" cy="15504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82846" y="4544569"/>
            <a:ext cx="3890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Charity:  Are the goods and services</a:t>
            </a:r>
          </a:p>
          <a:p>
            <a:r>
              <a:rPr lang="en-CA" dirty="0"/>
              <a:t>Akin to public goods?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482846" y="3148532"/>
            <a:ext cx="1915150" cy="14475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08460" y="2740991"/>
            <a:ext cx="264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Many donors are asked to give</a:t>
            </a:r>
          </a:p>
          <a:p>
            <a:r>
              <a:rPr lang="en-CA" dirty="0"/>
              <a:t>ROLE OF FUNDRAISING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1940650" y="1796796"/>
            <a:ext cx="4647574" cy="586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05285" y="1005350"/>
            <a:ext cx="6433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Thinking about Role of Government on Giving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114487" y="2300314"/>
            <a:ext cx="1251060" cy="171764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28736" y="1922208"/>
            <a:ext cx="264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Enter Government … </a:t>
            </a:r>
          </a:p>
          <a:p>
            <a:r>
              <a:rPr lang="en-CA" dirty="0"/>
              <a:t>Donors are Taxpayers</a:t>
            </a:r>
          </a:p>
        </p:txBody>
      </p:sp>
    </p:spTree>
    <p:extLst>
      <p:ext uri="{BB962C8B-B14F-4D97-AF65-F5344CB8AC3E}">
        <p14:creationId xmlns:p14="http://schemas.microsoft.com/office/powerpoint/2010/main" val="39219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Should Government Provision be Direct or Indirect?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CA" sz="2000" dirty="0"/>
              <a:t>Historic Argument</a:t>
            </a:r>
          </a:p>
          <a:p>
            <a:pPr lvl="1"/>
            <a:r>
              <a:rPr lang="en-CA" sz="1600" dirty="0"/>
              <a:t>If direct provision </a:t>
            </a:r>
            <a:r>
              <a:rPr lang="en-CA" sz="1600" dirty="0">
                <a:sym typeface="Wingdings" panose="05000000000000000000" pitchFamily="2" charset="2"/>
              </a:rPr>
              <a:t> crowd out</a:t>
            </a:r>
          </a:p>
          <a:p>
            <a:pPr lvl="1"/>
            <a:r>
              <a:rPr lang="en-CA" sz="1600" dirty="0">
                <a:sym typeface="Wingdings" panose="05000000000000000000" pitchFamily="2" charset="2"/>
              </a:rPr>
              <a:t>Promote indirect provision  tax incentives, matching, etc.</a:t>
            </a:r>
          </a:p>
          <a:p>
            <a:r>
              <a:rPr lang="en-CA" sz="2000" dirty="0">
                <a:sym typeface="Wingdings" panose="05000000000000000000" pitchFamily="2" charset="2"/>
              </a:rPr>
              <a:t>Why this argument might not hold</a:t>
            </a:r>
          </a:p>
          <a:p>
            <a:pPr lvl="1"/>
            <a:r>
              <a:rPr lang="en-CA" sz="1600" dirty="0">
                <a:sym typeface="Wingdings" panose="05000000000000000000" pitchFamily="2" charset="2"/>
              </a:rPr>
              <a:t>Crowd out is not perfect – warm glow … and/or role of fundraising</a:t>
            </a:r>
          </a:p>
          <a:p>
            <a:pPr lvl="1"/>
            <a:r>
              <a:rPr lang="en-CA" sz="1600" dirty="0">
                <a:sym typeface="Wingdings" panose="05000000000000000000" pitchFamily="2" charset="2"/>
              </a:rPr>
              <a:t>Donors use other funding as a signal -  e.g. research funding,  foundation grants</a:t>
            </a:r>
          </a:p>
          <a:p>
            <a:pPr lvl="1"/>
            <a:r>
              <a:rPr lang="en-CA" sz="1600" dirty="0">
                <a:sym typeface="Wingdings" panose="05000000000000000000" pitchFamily="2" charset="2"/>
              </a:rPr>
              <a:t>Cost of monitoring tax v. direct grants</a:t>
            </a:r>
          </a:p>
          <a:p>
            <a:pPr lvl="1"/>
            <a:r>
              <a:rPr lang="en-CA" sz="1600" dirty="0">
                <a:sym typeface="Wingdings" panose="05000000000000000000" pitchFamily="2" charset="2"/>
              </a:rPr>
              <a:t>Differentiation across types of charities – private v. public</a:t>
            </a:r>
          </a:p>
          <a:p>
            <a:pPr lvl="1"/>
            <a:r>
              <a:rPr lang="en-CA" sz="1600" dirty="0">
                <a:sym typeface="Wingdings" panose="05000000000000000000" pitchFamily="2" charset="2"/>
              </a:rPr>
              <a:t>Are donors sensitive to tax price of giving?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05169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175916"/>
              </p:ext>
            </p:extLst>
          </p:nvPr>
        </p:nvGraphicFramePr>
        <p:xfrm>
          <a:off x="73025" y="692696"/>
          <a:ext cx="5904656" cy="418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864725"/>
              </p:ext>
            </p:extLst>
          </p:nvPr>
        </p:nvGraphicFramePr>
        <p:xfrm>
          <a:off x="2987824" y="2996952"/>
          <a:ext cx="6048672" cy="3931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D6836625-3E2C-450F-A96F-4644B3E0E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385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 crowd-out driven by fundraising?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sz="2000" dirty="0"/>
              <a:t>Andreoni &amp; Payne (2003); Andreoni and Payne (2011); Andreoni and Payne (2017)</a:t>
            </a:r>
          </a:p>
          <a:p>
            <a:pPr lvl="1"/>
            <a:r>
              <a:rPr lang="en-CA" sz="1600" dirty="0"/>
              <a:t>Twist to Model:  Charities are not passive in the collection of donations</a:t>
            </a:r>
          </a:p>
          <a:p>
            <a:pPr lvl="2"/>
            <a:r>
              <a:rPr lang="en-CA" sz="1600" dirty="0"/>
              <a:t>Fundraising:  Power of the Ask &amp; Provides Information to Donor</a:t>
            </a:r>
          </a:p>
          <a:p>
            <a:pPr lvl="3"/>
            <a:r>
              <a:rPr lang="en-CA" sz="1600" dirty="0"/>
              <a:t>Can lead to increasing # of donors (extensive) as well as donation amount (intensive)</a:t>
            </a:r>
          </a:p>
          <a:p>
            <a:pPr lvl="2"/>
            <a:r>
              <a:rPr lang="en-CA" sz="1600" b="1" dirty="0"/>
              <a:t>Charity behaviour: NOT profit maximizing</a:t>
            </a:r>
          </a:p>
          <a:p>
            <a:pPr lvl="1"/>
            <a:r>
              <a:rPr lang="en-CA" sz="2000" dirty="0"/>
              <a:t>Propositions from theory</a:t>
            </a:r>
          </a:p>
          <a:p>
            <a:pPr lvl="2"/>
            <a:r>
              <a:rPr lang="en-CA" sz="1600" dirty="0"/>
              <a:t>Increasing government grants to a charity </a:t>
            </a:r>
            <a:r>
              <a:rPr lang="en-CA" sz="1600" dirty="0">
                <a:sym typeface="Wingdings" panose="05000000000000000000" pitchFamily="2" charset="2"/>
              </a:rPr>
              <a:t> decreases fundraising efforts</a:t>
            </a:r>
          </a:p>
          <a:p>
            <a:pPr lvl="1"/>
            <a:r>
              <a:rPr lang="en-CA" sz="2000">
                <a:sym typeface="Wingdings" panose="05000000000000000000" pitchFamily="2" charset="2"/>
              </a:rPr>
              <a:t>Empirical </a:t>
            </a:r>
            <a:r>
              <a:rPr lang="en-CA" sz="2000" dirty="0">
                <a:sym typeface="Wingdings" panose="05000000000000000000" pitchFamily="2" charset="2"/>
              </a:rPr>
              <a:t>Analysis – Crowd-out exists but mostly driven by a change by the charity in fundraising expenditures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06223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3ECAEC-686F-4CCE-AE45-EAEA19ED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Theme #2 .. Can Funding Lead to Persistent Positive Effect In Revenue Growth for charities?</a:t>
            </a:r>
          </a:p>
        </p:txBody>
      </p:sp>
    </p:spTree>
    <p:extLst>
      <p:ext uri="{BB962C8B-B14F-4D97-AF65-F5344CB8AC3E}">
        <p14:creationId xmlns:p14="http://schemas.microsoft.com/office/powerpoint/2010/main" val="3501003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 targeted grants affect revenues differently?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sz="2000" dirty="0"/>
              <a:t>Andreoni, Payne, Smith (2014),  Minaker and Payne (2017)</a:t>
            </a:r>
          </a:p>
          <a:p>
            <a:pPr lvl="1"/>
            <a:r>
              <a:rPr lang="en-CA" sz="2000" b="1" dirty="0"/>
              <a:t>Targeted funding</a:t>
            </a:r>
          </a:p>
          <a:p>
            <a:pPr lvl="2"/>
            <a:r>
              <a:rPr lang="en-CA" sz="2000" dirty="0"/>
              <a:t>Specific projects … e.g. seed funding </a:t>
            </a:r>
            <a:r>
              <a:rPr lang="en-CA" sz="2000" dirty="0">
                <a:sym typeface="Wingdings" panose="05000000000000000000" pitchFamily="2" charset="2"/>
              </a:rPr>
              <a:t> crowd-in?</a:t>
            </a:r>
          </a:p>
          <a:p>
            <a:r>
              <a:rPr lang="en-CA" sz="2150" dirty="0">
                <a:sym typeface="Wingdings" panose="05000000000000000000" pitchFamily="2" charset="2"/>
              </a:rPr>
              <a:t>Differential Effects based on size of charity</a:t>
            </a:r>
          </a:p>
          <a:p>
            <a:pPr lvl="2"/>
            <a:r>
              <a:rPr lang="en-CA" sz="2000" dirty="0">
                <a:sym typeface="Wingdings" panose="05000000000000000000" pitchFamily="2" charset="2"/>
              </a:rPr>
              <a:t>Bigger positive effects for small and medium sized charities</a:t>
            </a:r>
          </a:p>
          <a:p>
            <a:r>
              <a:rPr lang="en-CA" sz="2150" dirty="0">
                <a:sym typeface="Wingdings" panose="05000000000000000000" pitchFamily="2" charset="2"/>
              </a:rPr>
              <a:t>Persistent Effects</a:t>
            </a:r>
          </a:p>
        </p:txBody>
      </p:sp>
    </p:spTree>
    <p:extLst>
      <p:ext uri="{BB962C8B-B14F-4D97-AF65-F5344CB8AC3E}">
        <p14:creationId xmlns:p14="http://schemas.microsoft.com/office/powerpoint/2010/main" val="2028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key aspects to the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sz="2000" dirty="0"/>
              <a:t>Charities are </a:t>
            </a:r>
            <a:r>
              <a:rPr lang="en-CA" sz="2000" dirty="0">
                <a:solidFill>
                  <a:schemeClr val="accent2">
                    <a:lumMod val="75000"/>
                  </a:schemeClr>
                </a:solidFill>
              </a:rPr>
              <a:t>ACTIVELY</a:t>
            </a:r>
            <a:r>
              <a:rPr lang="en-CA" sz="2000" dirty="0"/>
              <a:t> seeking funding</a:t>
            </a:r>
          </a:p>
          <a:p>
            <a:pPr lvl="1"/>
            <a:r>
              <a:rPr lang="en-CA" sz="1600" dirty="0"/>
              <a:t>Rejected applicants might pursue other funding strategies </a:t>
            </a:r>
          </a:p>
          <a:p>
            <a:r>
              <a:rPr lang="en-CA" sz="2000" dirty="0">
                <a:solidFill>
                  <a:schemeClr val="accent2">
                    <a:lumMod val="75000"/>
                  </a:schemeClr>
                </a:solidFill>
              </a:rPr>
              <a:t>HIGHLY RESPECTED </a:t>
            </a:r>
            <a:r>
              <a:rPr lang="en-CA" sz="2000" dirty="0"/>
              <a:t>source of funding</a:t>
            </a:r>
          </a:p>
          <a:p>
            <a:pPr lvl="1"/>
            <a:r>
              <a:rPr lang="en-CA" sz="1600" dirty="0"/>
              <a:t>Could have bigger impact on smaller charities</a:t>
            </a:r>
          </a:p>
          <a:p>
            <a:r>
              <a:rPr lang="en-CA" sz="2000" dirty="0"/>
              <a:t>Expectation of </a:t>
            </a:r>
            <a:r>
              <a:rPr lang="en-CA" sz="2000" dirty="0">
                <a:solidFill>
                  <a:schemeClr val="accent2">
                    <a:lumMod val="75000"/>
                  </a:schemeClr>
                </a:solidFill>
              </a:rPr>
              <a:t>NEW or EXPANDED </a:t>
            </a:r>
            <a:r>
              <a:rPr lang="en-CA" sz="2000" dirty="0"/>
              <a:t>service provision</a:t>
            </a:r>
          </a:p>
          <a:p>
            <a:r>
              <a:rPr lang="en-CA" sz="2000" dirty="0">
                <a:solidFill>
                  <a:schemeClr val="accent2">
                    <a:lumMod val="75000"/>
                  </a:schemeClr>
                </a:solidFill>
              </a:rPr>
              <a:t>FUNDED ONCE </a:t>
            </a:r>
            <a:r>
              <a:rPr lang="en-CA" sz="2000" dirty="0"/>
              <a:t>… consider what is source of future support?</a:t>
            </a:r>
          </a:p>
          <a:p>
            <a:pPr lvl="1"/>
            <a:r>
              <a:rPr lang="en-CA" sz="1600" dirty="0"/>
              <a:t>Charities w/ multiple grants expected to be targeting different services</a:t>
            </a:r>
          </a:p>
          <a:p>
            <a:r>
              <a:rPr lang="en-CA" sz="2000" dirty="0">
                <a:solidFill>
                  <a:schemeClr val="accent2">
                    <a:lumMod val="75000"/>
                  </a:schemeClr>
                </a:solidFill>
              </a:rPr>
              <a:t>TYPICALLY NO MATCHING REQUIRED</a:t>
            </a:r>
          </a:p>
        </p:txBody>
      </p:sp>
    </p:spTree>
    <p:extLst>
      <p:ext uri="{BB962C8B-B14F-4D97-AF65-F5344CB8AC3E}">
        <p14:creationId xmlns:p14="http://schemas.microsoft.com/office/powerpoint/2010/main" val="230019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FDEF8-9020-4663-92CB-0C4D42607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charitable giving?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3261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 of grants – New or continuing initiatives?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521495" y="2240559"/>
            <a:ext cx="8101012" cy="2898616"/>
          </a:xfrm>
        </p:spPr>
        <p:txBody>
          <a:bodyPr>
            <a:normAutofit fontScale="92500"/>
          </a:bodyPr>
          <a:lstStyle/>
          <a:p>
            <a:r>
              <a:rPr lang="en-CA" sz="2000" dirty="0"/>
              <a:t>2000: Clean North (protection of the environment): $20,000 to bolster blue box use</a:t>
            </a:r>
          </a:p>
          <a:p>
            <a:r>
              <a:rPr lang="en-CA" sz="2000" dirty="0"/>
              <a:t>2000: Church in the Great Hall: employment for street youth $119,000</a:t>
            </a:r>
          </a:p>
          <a:p>
            <a:r>
              <a:rPr lang="en-CA" sz="2000" dirty="0"/>
              <a:t>2004: Garden River First Nation: $75,000 sports program for at-risk youth</a:t>
            </a:r>
          </a:p>
          <a:p>
            <a:r>
              <a:rPr lang="en-CA" sz="2000" dirty="0"/>
              <a:t>2004: Toronto Christian Resource Centre: $67,400 to reduce isolation of Bangladeshi-Canadian Women</a:t>
            </a:r>
          </a:p>
          <a:p>
            <a:r>
              <a:rPr lang="en-CA" sz="2000" dirty="0"/>
              <a:t>2009: Planned Parenthood Waterloo: $44,100 to support women from the Sudan and Afghanistan on issues related to rape and sexual assault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888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35" y="1062612"/>
            <a:ext cx="9055665" cy="765771"/>
          </a:xfrm>
        </p:spPr>
        <p:txBody>
          <a:bodyPr>
            <a:normAutofit fontScale="90000"/>
          </a:bodyPr>
          <a:lstStyle/>
          <a:p>
            <a:r>
              <a:rPr lang="en-CA" dirty="0"/>
              <a:t>Government Grants – what we expect to see; Total Revenue: increasing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057" y="1970458"/>
            <a:ext cx="5726127" cy="38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 Stats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5" y="1916437"/>
            <a:ext cx="3482629" cy="3403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667" y="1862418"/>
            <a:ext cx="5403918" cy="34572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2359AA-BBEC-4C40-8B48-06AA76C6F53D}"/>
              </a:ext>
            </a:extLst>
          </p:cNvPr>
          <p:cNvSpPr/>
          <p:nvPr/>
        </p:nvSpPr>
        <p:spPr>
          <a:xfrm>
            <a:off x="3563888" y="3501008"/>
            <a:ext cx="5184576" cy="36004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52C466-AFD2-4A1C-9C5A-55D3EC17EA24}"/>
              </a:ext>
            </a:extLst>
          </p:cNvPr>
          <p:cNvSpPr/>
          <p:nvPr/>
        </p:nvSpPr>
        <p:spPr>
          <a:xfrm>
            <a:off x="3575251" y="4230335"/>
            <a:ext cx="5184576" cy="360040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119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Identification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CA" dirty="0"/>
              <a:t>Basic .. Pre/Post with charity fixed effects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Unlike APS – don’t have scores .. But have observables used for evaluation ..  Matching on observables</a:t>
            </a:r>
          </a:p>
          <a:p>
            <a:pPr lvl="1"/>
            <a:r>
              <a:rPr lang="en-CA" dirty="0"/>
              <a:t>Trim the rejected applicants to find those that appear to be close to cut off for funding</a:t>
            </a:r>
          </a:p>
          <a:p>
            <a:pPr lvl="1"/>
            <a:r>
              <a:rPr lang="en-CA" dirty="0"/>
              <a:t>Effects smaller when use this strategy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600896" y="2996839"/>
            <a:ext cx="1512562" cy="0"/>
          </a:xfrm>
          <a:prstGeom prst="line">
            <a:avLst/>
          </a:prstGeom>
          <a:ln w="79375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21498" y="2996839"/>
            <a:ext cx="1512562" cy="0"/>
          </a:xfrm>
          <a:prstGeom prst="line">
            <a:avLst/>
          </a:prstGeom>
          <a:ln w="79375">
            <a:solidFill>
              <a:schemeClr val="accent2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42100" y="2996839"/>
            <a:ext cx="1512562" cy="0"/>
          </a:xfrm>
          <a:prstGeom prst="line">
            <a:avLst/>
          </a:prstGeom>
          <a:ln w="79375">
            <a:solidFill>
              <a:schemeClr val="accent6">
                <a:lumMod val="60000"/>
                <a:lumOff val="4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53634" y="2678207"/>
            <a:ext cx="132606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dirty="0"/>
              <a:t>Before App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9538" y="3020448"/>
            <a:ext cx="149271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dirty="0"/>
              <a:t>App/Funding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2714" y="2701816"/>
            <a:ext cx="182620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dirty="0"/>
              <a:t>Post Application</a:t>
            </a:r>
          </a:p>
        </p:txBody>
      </p:sp>
    </p:spTree>
    <p:extLst>
      <p:ext uri="{BB962C8B-B14F-4D97-AF65-F5344CB8AC3E}">
        <p14:creationId xmlns:p14="http://schemas.microsoft.com/office/powerpoint/2010/main" val="42710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55" y="2186539"/>
            <a:ext cx="3600687" cy="3583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739" y="2144293"/>
            <a:ext cx="4736851" cy="366798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Table 4: Effect of Successful Award </a:t>
            </a:r>
          </a:p>
        </p:txBody>
      </p:sp>
    </p:spTree>
    <p:extLst>
      <p:ext uri="{BB962C8B-B14F-4D97-AF65-F5344CB8AC3E}">
        <p14:creationId xmlns:p14="http://schemas.microsoft.com/office/powerpoint/2010/main" val="270756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Table 5 Effect of Grant Value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74" y="1828027"/>
            <a:ext cx="2485648" cy="4101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357" y="1833186"/>
            <a:ext cx="5998392" cy="40964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33A38C-F5F6-4B5F-8A17-57B5886EBCE2}"/>
              </a:ext>
            </a:extLst>
          </p:cNvPr>
          <p:cNvSpPr/>
          <p:nvPr/>
        </p:nvSpPr>
        <p:spPr>
          <a:xfrm>
            <a:off x="179512" y="4725144"/>
            <a:ext cx="8784976" cy="72008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43D67B3-3F99-45BA-915A-F1E1EB7E3C38}"/>
              </a:ext>
            </a:extLst>
          </p:cNvPr>
          <p:cNvSpPr txBox="1">
            <a:spLocks/>
          </p:cNvSpPr>
          <p:nvPr/>
        </p:nvSpPr>
        <p:spPr>
          <a:xfrm>
            <a:off x="5148064" y="83816"/>
            <a:ext cx="3457284" cy="1764055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76" dirty="0"/>
              <a:t>Overall Revenues .. Testing for Crowd-Out .. </a:t>
            </a:r>
            <a:br>
              <a:rPr lang="en-CA" sz="1876" dirty="0"/>
            </a:br>
            <a:r>
              <a:rPr lang="en-CA" sz="1876" dirty="0"/>
              <a:t>0 = complete; (0,1) = partial; 1 = neutral; &gt;1 = crowd-in</a:t>
            </a:r>
            <a:br>
              <a:rPr lang="en-CA" sz="1876" dirty="0"/>
            </a:br>
            <a:r>
              <a:rPr lang="en-CA" sz="1876" dirty="0"/>
              <a:t>note: matching charities .. ~ if not matched</a:t>
            </a:r>
          </a:p>
        </p:txBody>
      </p:sp>
    </p:spTree>
    <p:extLst>
      <p:ext uri="{BB962C8B-B14F-4D97-AF65-F5344CB8AC3E}">
        <p14:creationId xmlns:p14="http://schemas.microsoft.com/office/powerpoint/2010/main" val="250384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3ECAEC-686F-4CCE-AE45-EAEA19ED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Theme #3 .. Are donors sensitive to the tax price?</a:t>
            </a:r>
          </a:p>
        </p:txBody>
      </p:sp>
    </p:spTree>
    <p:extLst>
      <p:ext uri="{BB962C8B-B14F-4D97-AF65-F5344CB8AC3E}">
        <p14:creationId xmlns:p14="http://schemas.microsoft.com/office/powerpoint/2010/main" val="1261635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1C14B8-1B15-4B89-8854-15727897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 of reducing tax price (v. govt provision)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44796-BCE0-4D54-BCDB-66A386240B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Allows donors to direct their giving (v. political economy process)</a:t>
            </a:r>
          </a:p>
          <a:p>
            <a:r>
              <a:rPr lang="en-US" dirty="0"/>
              <a:t>Most tax systems encourage giving … </a:t>
            </a:r>
          </a:p>
          <a:p>
            <a:pPr lvl="1"/>
            <a:r>
              <a:rPr lang="en-US" dirty="0"/>
              <a:t>US a deduction for itemizers  -- ~$51 B, 0.29% of GDP</a:t>
            </a:r>
          </a:p>
          <a:p>
            <a:pPr lvl="1"/>
            <a:r>
              <a:rPr lang="en-US" dirty="0"/>
              <a:t>Canada non-refundable tax credit -- $2.5 B, 0.14% of GDP</a:t>
            </a:r>
          </a:p>
          <a:p>
            <a:pPr lvl="2"/>
            <a:r>
              <a:rPr lang="en-US" dirty="0"/>
              <a:t>Efficient incentive when  elasticity = -1</a:t>
            </a:r>
          </a:p>
          <a:p>
            <a:r>
              <a:rPr lang="en-US" dirty="0"/>
              <a:t>Long literature w/ range of estimates  {-1.7 to -0.08}</a:t>
            </a:r>
          </a:p>
          <a:p>
            <a:pPr lvl="1"/>
            <a:r>
              <a:rPr lang="en-US" dirty="0"/>
              <a:t>Challenging to estimate</a:t>
            </a:r>
          </a:p>
          <a:p>
            <a:r>
              <a:rPr lang="en-US" dirty="0"/>
              <a:t>Use of Canadian data: cleaner estimates</a:t>
            </a:r>
          </a:p>
          <a:p>
            <a:pPr lvl="1"/>
            <a:r>
              <a:rPr lang="en-US" dirty="0"/>
              <a:t>Study broad group of taxpayers</a:t>
            </a:r>
          </a:p>
          <a:p>
            <a:pPr lvl="1"/>
            <a:r>
              <a:rPr lang="en-US" dirty="0"/>
              <a:t>Permits estimation of an extensive margin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0318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5F35-2D19-4057-8334-36EAB1FF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3DA19-DA57-41BB-9343-AA7E79BE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676456" cy="446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31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49CAB0-6031-45B8-A16E-F37458055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460432" cy="38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40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1. Social Media is Changing the Face of Giving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2">
                    <a:lumMod val="75000"/>
                  </a:schemeClr>
                </a:solidFill>
              </a:rPr>
              <a:t>Ice Bucket Challenge</a:t>
            </a:r>
          </a:p>
          <a:p>
            <a:pPr lvl="1"/>
            <a:r>
              <a:rPr lang="en-CA" dirty="0"/>
              <a:t>Started in 2013 as “cold water challenge”  …2014: Golf Channel: Live “Ice Bucket Challenge”   ... This led to high profile personalities Justin Bieber to George W. Bush</a:t>
            </a:r>
          </a:p>
          <a:p>
            <a:pPr lvl="1"/>
            <a:r>
              <a:rPr lang="en-CA" dirty="0"/>
              <a:t>Since July 2014:  $115 M in donations</a:t>
            </a:r>
          </a:p>
          <a:p>
            <a:r>
              <a:rPr lang="en-CA" dirty="0" err="1">
                <a:solidFill>
                  <a:schemeClr val="tx2">
                    <a:lumMod val="75000"/>
                  </a:schemeClr>
                </a:solidFill>
              </a:rPr>
              <a:t>Movember</a:t>
            </a:r>
            <a:endParaRPr lang="en-CA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CA" dirty="0"/>
              <a:t>Australia: 2000  Not recognized until 2006 in North America</a:t>
            </a:r>
          </a:p>
          <a:p>
            <a:pPr lvl="1"/>
            <a:r>
              <a:rPr lang="en-CA" dirty="0"/>
              <a:t>2010: raised $5 million;  2012: raised $95 million .. $100 M USD in 2014</a:t>
            </a:r>
          </a:p>
          <a:p>
            <a:r>
              <a:rPr lang="en-CA" dirty="0"/>
              <a:t>San Francisco Make a Wish Foundation:  asked for a few volunteers to create </a:t>
            </a:r>
            <a:r>
              <a:rPr lang="en-CA" dirty="0" err="1">
                <a:solidFill>
                  <a:schemeClr val="tx2">
                    <a:lumMod val="75000"/>
                  </a:schemeClr>
                </a:solidFill>
              </a:rPr>
              <a:t>Batkid</a:t>
            </a:r>
            <a:r>
              <a:rPr lang="en-CA" dirty="0">
                <a:solidFill>
                  <a:schemeClr val="tx2">
                    <a:lumMod val="75000"/>
                  </a:schemeClr>
                </a:solidFill>
              </a:rPr>
              <a:t> day </a:t>
            </a:r>
            <a:r>
              <a:rPr lang="en-CA" dirty="0"/>
              <a:t>for a child cancer survivor Miles Scott …. 12,000 individuals volunteered</a:t>
            </a:r>
          </a:p>
          <a:p>
            <a:r>
              <a:rPr lang="en-CA" dirty="0"/>
              <a:t>2014: </a:t>
            </a:r>
            <a:r>
              <a:rPr lang="en-CA" b="1" dirty="0">
                <a:solidFill>
                  <a:schemeClr val="tx2">
                    <a:lumMod val="75000"/>
                  </a:schemeClr>
                </a:solidFill>
              </a:rPr>
              <a:t>No makeup selfie </a:t>
            </a:r>
            <a:r>
              <a:rPr lang="en-CA" dirty="0"/>
              <a:t>to increase Cancer awareness  … Kim Kardashian, Gwyneth Paltrow, J Lo …. $8 Million in 6 days</a:t>
            </a:r>
          </a:p>
        </p:txBody>
      </p:sp>
      <p:pic>
        <p:nvPicPr>
          <p:cNvPr id="1028" name="Picture 4" descr="Via: parade.condenast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92" y="1921291"/>
            <a:ext cx="2016710" cy="126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ll-media.tmz.com/2013/11/18/1118-batkid-maw-getty-redesig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457704"/>
            <a:ext cx="2284952" cy="129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ia: www.speakers.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403" y="2686147"/>
            <a:ext cx="1584293" cy="88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.dailymail.co.uk/i/pix/2014/03/19/article-2584390-1C6B3CBC00000578-687_306x4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2" y="4458222"/>
            <a:ext cx="928407" cy="128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1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7BBA49-C86B-4B9B-97C7-459FF30FF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826527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85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99B20-384D-47DF-9754-F51B55AF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Donor Responsiveness to Tax Price in Canada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0B230-7358-4145-8B16-DF3CE2B8A0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Tax price elasticity in line with the rest of the literature</a:t>
            </a:r>
          </a:p>
          <a:p>
            <a:pPr lvl="1"/>
            <a:r>
              <a:rPr lang="en-AU" dirty="0"/>
              <a:t>Strongest effects for lower part of the distribution</a:t>
            </a:r>
          </a:p>
          <a:p>
            <a:pPr lvl="1"/>
            <a:r>
              <a:rPr lang="en-AU" dirty="0"/>
              <a:t>Credits for donations &gt;$200 has the biggest impact</a:t>
            </a:r>
          </a:p>
          <a:p>
            <a:r>
              <a:rPr lang="en-AU" dirty="0"/>
              <a:t>Evidence of an extensive margin effect</a:t>
            </a:r>
          </a:p>
        </p:txBody>
      </p:sp>
    </p:spTree>
    <p:extLst>
      <p:ext uri="{BB962C8B-B14F-4D97-AF65-F5344CB8AC3E}">
        <p14:creationId xmlns:p14="http://schemas.microsoft.com/office/powerpoint/2010/main" val="2906340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3ECAEC-686F-4CCE-AE45-EAEA19ED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Wrapping Up</a:t>
            </a:r>
          </a:p>
        </p:txBody>
      </p:sp>
    </p:spTree>
    <p:extLst>
      <p:ext uri="{BB962C8B-B14F-4D97-AF65-F5344CB8AC3E}">
        <p14:creationId xmlns:p14="http://schemas.microsoft.com/office/powerpoint/2010/main" val="218798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6C7C43-7BF0-486A-A562-ABA8DDC3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4" y="548680"/>
            <a:ext cx="8101012" cy="710301"/>
          </a:xfrm>
        </p:spPr>
        <p:txBody>
          <a:bodyPr/>
          <a:lstStyle/>
          <a:p>
            <a:r>
              <a:rPr lang="en-AU" dirty="0"/>
              <a:t>What are some of the issues on charitable giving and support for charitable operations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65349-AD38-49D1-8182-E3FB15F549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1494" y="1340768"/>
            <a:ext cx="8101013" cy="3863815"/>
          </a:xfrm>
        </p:spPr>
        <p:txBody>
          <a:bodyPr/>
          <a:lstStyle/>
          <a:p>
            <a:r>
              <a:rPr lang="en-AU" sz="1600" dirty="0"/>
              <a:t>Individual behaviour … </a:t>
            </a:r>
          </a:p>
          <a:p>
            <a:pPr lvl="1"/>
            <a:r>
              <a:rPr lang="en-AU" sz="1600" dirty="0"/>
              <a:t>…is sensitive to the price of giving</a:t>
            </a:r>
          </a:p>
          <a:p>
            <a:pPr lvl="2"/>
            <a:r>
              <a:rPr lang="en-AU" sz="1600" dirty="0"/>
              <a:t>Extensive &amp; intensive margins</a:t>
            </a:r>
          </a:p>
          <a:p>
            <a:pPr lvl="2"/>
            <a:r>
              <a:rPr lang="en-AU" sz="1600" dirty="0"/>
              <a:t>There may be differences in behaviour across the income distribution</a:t>
            </a:r>
          </a:p>
          <a:p>
            <a:pPr lvl="2"/>
            <a:r>
              <a:rPr lang="en-AU" sz="1600" dirty="0"/>
              <a:t>Sensitivity may be tied to size of donation</a:t>
            </a:r>
          </a:p>
          <a:p>
            <a:pPr lvl="1"/>
            <a:r>
              <a:rPr lang="en-AU" sz="1600" dirty="0"/>
              <a:t>… will react to changes in government funding</a:t>
            </a:r>
          </a:p>
          <a:p>
            <a:pPr lvl="2"/>
            <a:r>
              <a:rPr lang="en-AU" sz="1600" dirty="0"/>
              <a:t>Likely not dollar for dollar</a:t>
            </a:r>
          </a:p>
          <a:p>
            <a:pPr lvl="3"/>
            <a:r>
              <a:rPr lang="en-AU" sz="1600" dirty="0"/>
              <a:t>Charities play a role</a:t>
            </a:r>
          </a:p>
          <a:p>
            <a:pPr lvl="3"/>
            <a:r>
              <a:rPr lang="en-AU" sz="1600" dirty="0"/>
              <a:t>Warm glow plays a role</a:t>
            </a:r>
          </a:p>
          <a:p>
            <a:r>
              <a:rPr lang="en-AU" sz="1600" dirty="0"/>
              <a:t>Charity behaviour … </a:t>
            </a:r>
          </a:p>
          <a:p>
            <a:pPr lvl="1"/>
            <a:r>
              <a:rPr lang="en-AU" sz="1600" dirty="0"/>
              <a:t>Is likely not profit maximizing</a:t>
            </a:r>
          </a:p>
          <a:p>
            <a:pPr lvl="2"/>
            <a:r>
              <a:rPr lang="en-AU" sz="1600" dirty="0"/>
              <a:t>Contributes to notions of crowd out through their fundraising behaviour</a:t>
            </a:r>
          </a:p>
          <a:p>
            <a:r>
              <a:rPr lang="en-AU" sz="1600" dirty="0"/>
              <a:t>Government funding</a:t>
            </a:r>
          </a:p>
          <a:p>
            <a:pPr lvl="1"/>
            <a:r>
              <a:rPr lang="en-AU" sz="1600" dirty="0"/>
              <a:t>Will displace private funding – linked to donors and charity behaviour</a:t>
            </a:r>
          </a:p>
          <a:p>
            <a:pPr lvl="1"/>
            <a:r>
              <a:rPr lang="en-AU" sz="1600" dirty="0"/>
              <a:t>Can affect direct giving (through indirect funding such as tax breaks)</a:t>
            </a:r>
          </a:p>
          <a:p>
            <a:pPr lvl="1"/>
            <a:r>
              <a:rPr lang="en-AU" sz="1600" dirty="0"/>
              <a:t>Can promote persistent / longer term effects … tied to size of charity and type of funding</a:t>
            </a:r>
          </a:p>
        </p:txBody>
      </p:sp>
    </p:spTree>
    <p:extLst>
      <p:ext uri="{BB962C8B-B14F-4D97-AF65-F5344CB8AC3E}">
        <p14:creationId xmlns:p14="http://schemas.microsoft.com/office/powerpoint/2010/main" val="320302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995F1-F6F0-49BB-812A-29139A0E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80928"/>
            <a:ext cx="8101012" cy="710301"/>
          </a:xfrm>
        </p:spPr>
        <p:txBody>
          <a:bodyPr/>
          <a:lstStyle/>
          <a:p>
            <a:pPr algn="ctr"/>
            <a:r>
              <a:rPr lang="en-AU" sz="4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8908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1. Social Media is Changing the Face of Giving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CA" dirty="0"/>
              <a:t>Jerry Lewis Labor Day Telethons for Muscular Dystrophy (1952-2010)</a:t>
            </a:r>
          </a:p>
          <a:p>
            <a:pPr lvl="1"/>
            <a:r>
              <a:rPr lang="en-CA" dirty="0"/>
              <a:t>Raised USD $1 M in 1960s</a:t>
            </a:r>
          </a:p>
          <a:p>
            <a:pPr lvl="2"/>
            <a:r>
              <a:rPr lang="en-CA" dirty="0"/>
              <a:t>~$10 M USD in 1970s </a:t>
            </a:r>
          </a:p>
        </p:txBody>
      </p:sp>
      <p:pic>
        <p:nvPicPr>
          <p:cNvPr id="1026" name="Picture 2" descr="Live Ai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" y="3803903"/>
            <a:ext cx="1447150" cy="199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erry Lewis Telethon 1970'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35" y="2246566"/>
            <a:ext cx="142875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0844" y="4047969"/>
            <a:ext cx="59047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1985: big blitz: Live Aid Concert in UK &amp; US for Ethiopian Famine Relief</a:t>
            </a:r>
          </a:p>
          <a:p>
            <a:pPr lvl="1"/>
            <a:r>
              <a:rPr lang="en-CA" dirty="0"/>
              <a:t>Estimates of what was raised:  between $80 - $230 Million (CAD)</a:t>
            </a:r>
          </a:p>
          <a:p>
            <a:pPr lvl="1"/>
            <a:r>
              <a:rPr lang="en-CA" dirty="0"/>
              <a:t>… today $150 M - $457 M</a:t>
            </a:r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765469" y="2006353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Old folks .. social media is a new twist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946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1. Social Media is Changing the Face of Giving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What has changed from Jerry Lewis to today?</a:t>
            </a:r>
          </a:p>
          <a:p>
            <a:pPr lvl="1"/>
            <a:r>
              <a:rPr lang="en-CA" dirty="0"/>
              <a:t>Fixed goals of funding  v. the sky is the limit?</a:t>
            </a:r>
          </a:p>
          <a:p>
            <a:pPr lvl="1"/>
            <a:r>
              <a:rPr lang="en-CA" dirty="0"/>
              <a:t>Sheer magnitude?</a:t>
            </a:r>
          </a:p>
          <a:p>
            <a:pPr lvl="1"/>
            <a:r>
              <a:rPr lang="en-CA" dirty="0"/>
              <a:t>Diffusion of networks?</a:t>
            </a:r>
          </a:p>
          <a:p>
            <a:r>
              <a:rPr lang="en-CA" dirty="0"/>
              <a:t>Differences in how we appeal to individuals?</a:t>
            </a:r>
          </a:p>
          <a:p>
            <a:pPr lvl="1"/>
            <a:r>
              <a:rPr lang="en-CA" dirty="0"/>
              <a:t>Brain …  </a:t>
            </a:r>
          </a:p>
          <a:p>
            <a:pPr lvl="1"/>
            <a:r>
              <a:rPr lang="en-CA" dirty="0"/>
              <a:t>Feeling  / Empathy … </a:t>
            </a:r>
          </a:p>
          <a:p>
            <a:pPr lvl="1"/>
            <a:r>
              <a:rPr lang="en-CA" dirty="0"/>
              <a:t>Frenzy … belonging?  Role of peers / networking</a:t>
            </a:r>
          </a:p>
          <a:p>
            <a:r>
              <a:rPr lang="en-CA" dirty="0"/>
              <a:t>Who is collecting the money?  Charity, individual?</a:t>
            </a:r>
          </a:p>
        </p:txBody>
      </p:sp>
    </p:spTree>
    <p:extLst>
      <p:ext uri="{BB962C8B-B14F-4D97-AF65-F5344CB8AC3E}">
        <p14:creationId xmlns:p14="http://schemas.microsoft.com/office/powerpoint/2010/main" val="428232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 Technology is Changing How We Give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Online giving portals</a:t>
            </a:r>
          </a:p>
          <a:p>
            <a:r>
              <a:rPr lang="en-CA" dirty="0"/>
              <a:t>Fundraising pages</a:t>
            </a:r>
          </a:p>
          <a:p>
            <a:r>
              <a:rPr lang="en-CA" dirty="0"/>
              <a:t>Permitting small amounts</a:t>
            </a:r>
          </a:p>
          <a:p>
            <a:r>
              <a:rPr lang="en-CA" dirty="0"/>
              <a:t>Financing of charity – </a:t>
            </a:r>
          </a:p>
          <a:p>
            <a:pPr lvl="1"/>
            <a:r>
              <a:rPr lang="en-CA" dirty="0"/>
              <a:t>from donor </a:t>
            </a:r>
            <a:r>
              <a:rPr lang="en-CA" dirty="0">
                <a:sym typeface="Wingdings" panose="05000000000000000000" pitchFamily="2" charset="2"/>
              </a:rPr>
              <a:t></a:t>
            </a:r>
            <a:r>
              <a:rPr lang="en-CA" dirty="0"/>
              <a:t> charity/government </a:t>
            </a:r>
            <a:r>
              <a:rPr lang="en-CA" dirty="0">
                <a:sym typeface="Wingdings" panose="05000000000000000000" pitchFamily="2" charset="2"/>
              </a:rPr>
              <a:t></a:t>
            </a:r>
            <a:r>
              <a:rPr lang="en-CA" dirty="0"/>
              <a:t> recipient </a:t>
            </a:r>
          </a:p>
          <a:p>
            <a:pPr lvl="1"/>
            <a:r>
              <a:rPr lang="en-CA" dirty="0"/>
              <a:t>to donor </a:t>
            </a:r>
            <a:r>
              <a:rPr lang="en-CA" dirty="0">
                <a:sym typeface="Wingdings" panose="05000000000000000000" pitchFamily="2" charset="2"/>
              </a:rPr>
              <a:t></a:t>
            </a:r>
            <a:r>
              <a:rPr lang="en-CA" dirty="0"/>
              <a:t> recipient?</a:t>
            </a:r>
          </a:p>
          <a:p>
            <a:pPr marL="27675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06" y="4095558"/>
            <a:ext cx="3218148" cy="1573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54" y="2003256"/>
            <a:ext cx="4230667" cy="197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10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Motivating big donors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27578" r="13375" b="11976"/>
          <a:stretch/>
        </p:blipFill>
        <p:spPr>
          <a:xfrm>
            <a:off x="1584198" y="2434591"/>
            <a:ext cx="6336792" cy="29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3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4. Government decisions ..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Tax breaks or not?</a:t>
            </a:r>
          </a:p>
          <a:p>
            <a:r>
              <a:rPr lang="en-CA" dirty="0"/>
              <a:t>Encouraging new or more giving?  Impacts of time variation</a:t>
            </a:r>
          </a:p>
          <a:p>
            <a:pPr lvl="1"/>
            <a:r>
              <a:rPr lang="en-CA" dirty="0"/>
              <a:t>Publicly Traded Securities</a:t>
            </a:r>
          </a:p>
          <a:p>
            <a:pPr lvl="1"/>
            <a:r>
              <a:rPr lang="en-CA" dirty="0"/>
              <a:t>First Time Super Credit</a:t>
            </a:r>
          </a:p>
          <a:p>
            <a:pPr lvl="1"/>
            <a:r>
              <a:rPr lang="en-CA" dirty="0"/>
              <a:t>Should we target certain populations?</a:t>
            </a:r>
          </a:p>
          <a:p>
            <a:r>
              <a:rPr lang="en-CA" dirty="0"/>
              <a:t>Treatment of hard to value gifts </a:t>
            </a:r>
          </a:p>
          <a:p>
            <a:pPr lvl="1"/>
            <a:r>
              <a:rPr lang="en-CA" dirty="0"/>
              <a:t>Art, land, hockey sticks</a:t>
            </a:r>
          </a:p>
          <a:p>
            <a:pPr lvl="2"/>
            <a:r>
              <a:rPr lang="en-CA" dirty="0"/>
              <a:t>If organizations are cash strapped can the tax system help?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18" y="3771901"/>
            <a:ext cx="3471483" cy="173425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71901"/>
            <a:ext cx="3443477" cy="211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74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 many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How do we model giving?</a:t>
            </a:r>
          </a:p>
          <a:p>
            <a:pPr lvl="1"/>
            <a:r>
              <a:rPr lang="en-CA" dirty="0"/>
              <a:t>Apply models tied to public goods? Private provision?</a:t>
            </a:r>
          </a:p>
          <a:p>
            <a:pPr lvl="2"/>
            <a:r>
              <a:rPr lang="en-CA" dirty="0"/>
              <a:t>What motivates individuals to give?</a:t>
            </a:r>
          </a:p>
          <a:p>
            <a:pPr lvl="2"/>
            <a:r>
              <a:rPr lang="en-CA" dirty="0"/>
              <a:t>Why don’t we see perfect crowd-out of government grants?</a:t>
            </a:r>
          </a:p>
          <a:p>
            <a:pPr lvl="2"/>
            <a:r>
              <a:rPr lang="en-CA" dirty="0"/>
              <a:t>Why does a match increase giving but proportion of the match does not always matter?</a:t>
            </a:r>
          </a:p>
          <a:p>
            <a:r>
              <a:rPr lang="en-CA" dirty="0"/>
              <a:t>Why do we bend to social pressure?</a:t>
            </a:r>
          </a:p>
          <a:p>
            <a:pPr lvl="1"/>
            <a:r>
              <a:rPr lang="en-CA" dirty="0"/>
              <a:t>How does social media enhance giving?</a:t>
            </a:r>
          </a:p>
          <a:p>
            <a:r>
              <a:rPr lang="en-CA" dirty="0"/>
              <a:t>Why is giving as a % of GDP flat in most countries?</a:t>
            </a:r>
          </a:p>
          <a:p>
            <a:pPr lvl="1"/>
            <a:r>
              <a:rPr lang="en-CA" dirty="0"/>
              <a:t>Do tax incentives matter?</a:t>
            </a:r>
          </a:p>
          <a:p>
            <a:r>
              <a:rPr lang="en-CA" dirty="0"/>
              <a:t>Does impact matter?</a:t>
            </a:r>
          </a:p>
        </p:txBody>
      </p:sp>
    </p:spTree>
    <p:extLst>
      <p:ext uri="{BB962C8B-B14F-4D97-AF65-F5344CB8AC3E}">
        <p14:creationId xmlns:p14="http://schemas.microsoft.com/office/powerpoint/2010/main" val="35035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PowerPoint">
  <a:themeElements>
    <a:clrScheme name="MI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_Powerpoint_template-REV-15Aug">
  <a:themeElements>
    <a:clrScheme name="Melbourne Institute Color Scheme">
      <a:dk1>
        <a:srgbClr val="00447B"/>
      </a:dk1>
      <a:lt1>
        <a:srgbClr val="FFFFFF"/>
      </a:lt1>
      <a:dk2>
        <a:srgbClr val="44546A"/>
      </a:dk2>
      <a:lt2>
        <a:srgbClr val="76CDD9"/>
      </a:lt2>
      <a:accent1>
        <a:srgbClr val="00447B"/>
      </a:accent1>
      <a:accent2>
        <a:srgbClr val="76CBCC"/>
      </a:accent2>
      <a:accent3>
        <a:srgbClr val="005596"/>
      </a:accent3>
      <a:accent4>
        <a:srgbClr val="434144"/>
      </a:accent4>
      <a:accent5>
        <a:srgbClr val="D0D1D3"/>
      </a:accent5>
      <a:accent6>
        <a:srgbClr val="BAC3D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_Powerpoint_template-REV-15Aug.pptx" id="{5471067E-1F19-45F9-877D-72F2AB5A3AB7}" vid="{08229172-B526-4449-A61B-BEB9FF4BFE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8301</TotalTime>
  <Words>1439</Words>
  <Application>Microsoft Office PowerPoint</Application>
  <PresentationFormat>On-screen Show (4:3)</PresentationFormat>
  <Paragraphs>189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Lucida Sans Unicode</vt:lpstr>
      <vt:lpstr>Times New Roman</vt:lpstr>
      <vt:lpstr>Wingdings</vt:lpstr>
      <vt:lpstr>MIPowerPoint</vt:lpstr>
      <vt:lpstr>MI_Powerpoint_template-REV-15Aug</vt:lpstr>
      <vt:lpstr>Understanding Charitable Giving and Charity Revenues</vt:lpstr>
      <vt:lpstr>Why study charitable giving?</vt:lpstr>
      <vt:lpstr>1. Social Media is Changing the Face of Giving</vt:lpstr>
      <vt:lpstr>1. Social Media is Changing the Face of Giving</vt:lpstr>
      <vt:lpstr>1. Social Media is Changing the Face of Giving</vt:lpstr>
      <vt:lpstr>2. Technology is Changing How We Give</vt:lpstr>
      <vt:lpstr>3. Motivating big donors</vt:lpstr>
      <vt:lpstr>4. Government decisions .. </vt:lpstr>
      <vt:lpstr>So many puzzles</vt:lpstr>
      <vt:lpstr>Data &amp; Statistical issues for studying charitable giving… </vt:lpstr>
      <vt:lpstr>Theme #1: Does Crowd out exist? Measuring how government funding affects private giving</vt:lpstr>
      <vt:lpstr>Starting Point … how do we think about giving? If a ~public good – private provision is insufficient</vt:lpstr>
      <vt:lpstr>PowerPoint Presentation</vt:lpstr>
      <vt:lpstr>Should Government Provision be Direct or Indirect?</vt:lpstr>
      <vt:lpstr>PowerPoint Presentation</vt:lpstr>
      <vt:lpstr>Is crowd-out driven by fundraising?</vt:lpstr>
      <vt:lpstr>Theme #2 .. Can Funding Lead to Persistent Positive Effect In Revenue Growth for charities?</vt:lpstr>
      <vt:lpstr>Do targeted grants affect revenues differently?</vt:lpstr>
      <vt:lpstr>What are key aspects to the analysis?</vt:lpstr>
      <vt:lpstr>Examples of grants – New or continuing initiatives?</vt:lpstr>
      <vt:lpstr>Government Grants – what we expect to see; Total Revenue: increasing</vt:lpstr>
      <vt:lpstr>Summary Stats</vt:lpstr>
      <vt:lpstr>Identification strategy</vt:lpstr>
      <vt:lpstr>Table 4: Effect of Successful Award </vt:lpstr>
      <vt:lpstr>Table 5 Effect of Grant Value</vt:lpstr>
      <vt:lpstr>Theme #3 .. Are donors sensitive to the tax price?</vt:lpstr>
      <vt:lpstr>Advantage of reducing tax price (v. govt provision)</vt:lpstr>
      <vt:lpstr>Results</vt:lpstr>
      <vt:lpstr>PowerPoint Presentation</vt:lpstr>
      <vt:lpstr>PowerPoint Presentation</vt:lpstr>
      <vt:lpstr>Measuring Donor Responsiveness to Tax Price in Canada</vt:lpstr>
      <vt:lpstr>Wrapping Up</vt:lpstr>
      <vt:lpstr>What are some of the issues on charitable giving and support for charitable operations</vt:lpstr>
      <vt:lpstr>Thank You!</vt:lpstr>
    </vt:vector>
  </TitlesOfParts>
  <Company>MIAESR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Rachel Derham</dc:creator>
  <cp:lastModifiedBy>Abigail Payne</cp:lastModifiedBy>
  <cp:revision>401</cp:revision>
  <cp:lastPrinted>2017-10-25T10:02:55Z</cp:lastPrinted>
  <dcterms:created xsi:type="dcterms:W3CDTF">2009-07-15T05:25:41Z</dcterms:created>
  <dcterms:modified xsi:type="dcterms:W3CDTF">2017-11-02T16:00:54Z</dcterms:modified>
</cp:coreProperties>
</file>