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9" r:id="rId3"/>
    <p:sldId id="270" r:id="rId4"/>
    <p:sldId id="271" r:id="rId5"/>
    <p:sldId id="273" r:id="rId6"/>
    <p:sldId id="274" r:id="rId7"/>
    <p:sldId id="277" r:id="rId8"/>
    <p:sldId id="276" r:id="rId9"/>
    <p:sldId id="279" r:id="rId10"/>
    <p:sldId id="280" r:id="rId11"/>
    <p:sldId id="281" r:id="rId12"/>
    <p:sldId id="282" r:id="rId13"/>
    <p:sldId id="283" r:id="rId14"/>
    <p:sldId id="284" r:id="rId15"/>
    <p:sldId id="267" r:id="rId16"/>
    <p:sldId id="268"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ED"/>
    <a:srgbClr val="B50F1F"/>
    <a:srgbClr val="AD0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1713" autoAdjust="0"/>
  </p:normalViewPr>
  <p:slideViewPr>
    <p:cSldViewPr snapToGrid="0">
      <p:cViewPr varScale="1">
        <p:scale>
          <a:sx n="48" d="100"/>
          <a:sy n="48" d="100"/>
        </p:scale>
        <p:origin x="1312"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il%20Lewis%20Jr\Google%20Drive\Research\Neil%20&amp;%20Daphna\Mindset&amp;Education\Mindset&amp;SES%20Figur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Cambria" panose="02040503050406030204" pitchFamily="18" charset="0"/>
                <a:ea typeface="+mn-ea"/>
                <a:cs typeface="Times New Roman" panose="02020603050405020304" pitchFamily="18" charset="0"/>
              </a:defRPr>
            </a:pPr>
            <a:r>
              <a:rPr lang="en-US"/>
              <a:t>Interpretation of Difficulty as Importance by Race and Educational Attainment</a:t>
            </a: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Cambria" panose="020405030504060302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v>Minority Participants</c:v>
          </c:tx>
          <c:spPr>
            <a:ln w="76200" cap="rnd">
              <a:solidFill>
                <a:schemeClr val="tx2"/>
              </a:solidFill>
              <a:round/>
            </a:ln>
            <a:effectLst/>
          </c:spPr>
          <c:marker>
            <c:symbol val="none"/>
          </c:marker>
          <c:cat>
            <c:strRef>
              <c:f>(EducXRaceInteraction!$B$1,EducXRaceInteraction!$D$1,EducXRaceInteraction!$F$1)</c:f>
              <c:strCache>
                <c:ptCount val="3"/>
                <c:pt idx="0">
                  <c:v>Less than High School</c:v>
                </c:pt>
                <c:pt idx="1">
                  <c:v>Community College</c:v>
                </c:pt>
                <c:pt idx="2">
                  <c:v>Advanced Degrees</c:v>
                </c:pt>
              </c:strCache>
            </c:strRef>
          </c:cat>
          <c:val>
            <c:numRef>
              <c:f>(EducXRaceInteraction!$B$2,EducXRaceInteraction!$D$2,EducXRaceInteraction!$F$2)</c:f>
              <c:numCache>
                <c:formatCode>General</c:formatCode>
                <c:ptCount val="3"/>
                <c:pt idx="0">
                  <c:v>2.556</c:v>
                </c:pt>
                <c:pt idx="1">
                  <c:v>4.05</c:v>
                </c:pt>
                <c:pt idx="2">
                  <c:v>4.8609999999999998</c:v>
                </c:pt>
              </c:numCache>
            </c:numRef>
          </c:val>
          <c:smooth val="1"/>
          <c:extLst>
            <c:ext xmlns:c16="http://schemas.microsoft.com/office/drawing/2014/chart" uri="{C3380CC4-5D6E-409C-BE32-E72D297353CC}">
              <c16:uniqueId val="{00000000-3EE0-45C3-8C12-2BF265FCB2F0}"/>
            </c:ext>
          </c:extLst>
        </c:ser>
        <c:ser>
          <c:idx val="1"/>
          <c:order val="1"/>
          <c:tx>
            <c:v>White Participants</c:v>
          </c:tx>
          <c:spPr>
            <a:ln w="76200" cap="rnd">
              <a:solidFill>
                <a:srgbClr val="FFD90F"/>
              </a:solidFill>
              <a:prstDash val="sysDash"/>
              <a:round/>
            </a:ln>
            <a:effectLst/>
          </c:spPr>
          <c:marker>
            <c:symbol val="none"/>
          </c:marker>
          <c:cat>
            <c:strRef>
              <c:f>(EducXRaceInteraction!$B$1,EducXRaceInteraction!$D$1,EducXRaceInteraction!$F$1)</c:f>
              <c:strCache>
                <c:ptCount val="3"/>
                <c:pt idx="0">
                  <c:v>Less than High School</c:v>
                </c:pt>
                <c:pt idx="1">
                  <c:v>Community College</c:v>
                </c:pt>
                <c:pt idx="2">
                  <c:v>Advanced Degrees</c:v>
                </c:pt>
              </c:strCache>
            </c:strRef>
          </c:cat>
          <c:val>
            <c:numRef>
              <c:f>(EducXRaceInteraction!$B$4,EducXRaceInteraction!$D$4,EducXRaceInteraction!$F$4)</c:f>
              <c:numCache>
                <c:formatCode>General</c:formatCode>
                <c:ptCount val="3"/>
                <c:pt idx="0">
                  <c:v>3.883</c:v>
                </c:pt>
                <c:pt idx="1">
                  <c:v>4.03</c:v>
                </c:pt>
                <c:pt idx="2">
                  <c:v>3.96</c:v>
                </c:pt>
              </c:numCache>
            </c:numRef>
          </c:val>
          <c:smooth val="1"/>
          <c:extLst>
            <c:ext xmlns:c16="http://schemas.microsoft.com/office/drawing/2014/chart" uri="{C3380CC4-5D6E-409C-BE32-E72D297353CC}">
              <c16:uniqueId val="{00000001-3EE0-45C3-8C12-2BF265FCB2F0}"/>
            </c:ext>
          </c:extLst>
        </c:ser>
        <c:dLbls>
          <c:showLegendKey val="0"/>
          <c:showVal val="0"/>
          <c:showCatName val="0"/>
          <c:showSerName val="0"/>
          <c:showPercent val="0"/>
          <c:showBubbleSize val="0"/>
        </c:dLbls>
        <c:smooth val="0"/>
        <c:axId val="435534808"/>
        <c:axId val="435535192"/>
      </c:lineChart>
      <c:catAx>
        <c:axId val="43553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ambria" panose="02040503050406030204" pitchFamily="18" charset="0"/>
                <a:ea typeface="+mn-ea"/>
                <a:cs typeface="Times New Roman" panose="02020603050405020304" pitchFamily="18" charset="0"/>
              </a:defRPr>
            </a:pPr>
            <a:endParaRPr lang="en-US"/>
          </a:p>
        </c:txPr>
        <c:crossAx val="435535192"/>
        <c:crosses val="autoZero"/>
        <c:auto val="1"/>
        <c:lblAlgn val="ctr"/>
        <c:lblOffset val="100"/>
        <c:noMultiLvlLbl val="0"/>
      </c:catAx>
      <c:valAx>
        <c:axId val="435535192"/>
        <c:scaling>
          <c:orientation val="minMax"/>
          <c:max val="6"/>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Cambria" panose="02040503050406030204" pitchFamily="18" charset="0"/>
                    <a:ea typeface="+mn-ea"/>
                    <a:cs typeface="Times New Roman" panose="02020603050405020304" pitchFamily="18" charset="0"/>
                  </a:defRPr>
                </a:pPr>
                <a:r>
                  <a:rPr lang="en-US"/>
                  <a:t>Difficulty means importance factor score</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Cambria" panose="020405030504060302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Cambria" panose="02040503050406030204" pitchFamily="18" charset="0"/>
                <a:ea typeface="+mn-ea"/>
                <a:cs typeface="Times New Roman" panose="02020603050405020304" pitchFamily="18" charset="0"/>
              </a:defRPr>
            </a:pPr>
            <a:endParaRPr lang="en-US"/>
          </a:p>
        </c:txPr>
        <c:crossAx val="435534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Cambria" panose="020405030504060302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a:solidFill>
            <a:sysClr val="windowText" lastClr="000000"/>
          </a:solidFill>
          <a:latin typeface="Cambria" panose="020405030504060302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0.18246</cdr:x>
      <cdr:y>0.56126</cdr:y>
    </cdr:from>
    <cdr:to>
      <cdr:x>0.3095</cdr:x>
      <cdr:y>0.65235</cdr:y>
    </cdr:to>
    <cdr:sp macro="" textlink="">
      <cdr:nvSpPr>
        <cdr:cNvPr id="2" name="TextBox 1"/>
        <cdr:cNvSpPr txBox="1"/>
      </cdr:nvSpPr>
      <cdr:spPr>
        <a:xfrm xmlns:a="http://schemas.openxmlformats.org/drawingml/2006/main" rot="20655932">
          <a:off x="1069712" y="1991394"/>
          <a:ext cx="744800" cy="323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i="1" dirty="0">
              <a:latin typeface="Cambria" panose="02040503050406030204" pitchFamily="18" charset="0"/>
              <a:cs typeface="Times New Roman" panose="02020603050405020304" pitchFamily="18" charset="0"/>
            </a:rPr>
            <a:t>b</a:t>
          </a:r>
          <a:r>
            <a:rPr lang="en-US" sz="1800" i="0" dirty="0">
              <a:latin typeface="Cambria" panose="02040503050406030204" pitchFamily="18" charset="0"/>
              <a:cs typeface="Times New Roman" panose="02020603050405020304" pitchFamily="18" charset="0"/>
            </a:rPr>
            <a:t>=</a:t>
          </a:r>
          <a:r>
            <a:rPr lang="en-US" sz="1800" i="0" baseline="0" dirty="0">
              <a:latin typeface="Cambria" panose="02040503050406030204" pitchFamily="18" charset="0"/>
              <a:cs typeface="Times New Roman" panose="02020603050405020304" pitchFamily="18" charset="0"/>
            </a:rPr>
            <a:t> 1.49*</a:t>
          </a:r>
          <a:endParaRPr lang="en-US" sz="1800" i="1" dirty="0">
            <a:latin typeface="Cambria" panose="02040503050406030204" pitchFamily="18" charset="0"/>
            <a:cs typeface="Times New Roman" panose="02020603050405020304" pitchFamily="18" charset="0"/>
          </a:endParaRPr>
        </a:p>
      </cdr:txBody>
    </cdr:sp>
  </cdr:relSizeAnchor>
  <cdr:relSizeAnchor xmlns:cdr="http://schemas.openxmlformats.org/drawingml/2006/chartDrawing">
    <cdr:from>
      <cdr:x>0.18738</cdr:x>
      <cdr:y>0.44116</cdr:y>
    </cdr:from>
    <cdr:to>
      <cdr:x>0.31442</cdr:x>
      <cdr:y>0.53225</cdr:y>
    </cdr:to>
    <cdr:sp macro="" textlink="">
      <cdr:nvSpPr>
        <cdr:cNvPr id="3" name="TextBox 1"/>
        <cdr:cNvSpPr txBox="1"/>
      </cdr:nvSpPr>
      <cdr:spPr>
        <a:xfrm xmlns:a="http://schemas.openxmlformats.org/drawingml/2006/main">
          <a:off x="1098550" y="1565275"/>
          <a:ext cx="744800" cy="323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a:latin typeface="Cambria" panose="02040503050406030204" pitchFamily="18" charset="0"/>
              <a:cs typeface="Times New Roman" panose="02020603050405020304" pitchFamily="18" charset="0"/>
            </a:rPr>
            <a:t>b</a:t>
          </a:r>
          <a:r>
            <a:rPr lang="en-US" sz="1800" i="0">
              <a:latin typeface="Cambria" panose="02040503050406030204" pitchFamily="18" charset="0"/>
              <a:cs typeface="Times New Roman" panose="02020603050405020304" pitchFamily="18" charset="0"/>
            </a:rPr>
            <a:t>=</a:t>
          </a:r>
          <a:r>
            <a:rPr lang="en-US" sz="1800" i="0" baseline="0">
              <a:latin typeface="Cambria" panose="02040503050406030204" pitchFamily="18" charset="0"/>
              <a:cs typeface="Times New Roman" panose="02020603050405020304" pitchFamily="18" charset="0"/>
            </a:rPr>
            <a:t> .20</a:t>
          </a:r>
          <a:endParaRPr lang="en-US" sz="1800" i="1">
            <a:latin typeface="Cambria" panose="02040503050406030204" pitchFamily="18" charset="0"/>
            <a:cs typeface="Times New Roman" panose="02020603050405020304" pitchFamily="18" charset="0"/>
          </a:endParaRPr>
        </a:p>
      </cdr:txBody>
    </cdr:sp>
  </cdr:relSizeAnchor>
  <cdr:relSizeAnchor xmlns:cdr="http://schemas.openxmlformats.org/drawingml/2006/chartDrawing">
    <cdr:from>
      <cdr:x>0.74226</cdr:x>
      <cdr:y>0.29936</cdr:y>
    </cdr:from>
    <cdr:to>
      <cdr:x>0.8693</cdr:x>
      <cdr:y>0.39045</cdr:y>
    </cdr:to>
    <cdr:sp macro="" textlink="">
      <cdr:nvSpPr>
        <cdr:cNvPr id="4" name="TextBox 1"/>
        <cdr:cNvSpPr txBox="1"/>
      </cdr:nvSpPr>
      <cdr:spPr>
        <a:xfrm xmlns:a="http://schemas.openxmlformats.org/drawingml/2006/main" rot="21271965">
          <a:off x="7805335" y="1249474"/>
          <a:ext cx="1335902" cy="3801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a:latin typeface="Cambria" panose="02040503050406030204" pitchFamily="18" charset="0"/>
              <a:cs typeface="Times New Roman" panose="02020603050405020304" pitchFamily="18" charset="0"/>
            </a:rPr>
            <a:t>b</a:t>
          </a:r>
          <a:r>
            <a:rPr lang="en-US" sz="1800" i="0" dirty="0">
              <a:latin typeface="Cambria" panose="02040503050406030204" pitchFamily="18" charset="0"/>
              <a:cs typeface="Times New Roman" panose="02020603050405020304" pitchFamily="18" charset="0"/>
            </a:rPr>
            <a:t>=</a:t>
          </a:r>
          <a:r>
            <a:rPr lang="en-US" sz="1800" i="0" baseline="0" dirty="0">
              <a:latin typeface="Cambria" panose="02040503050406030204" pitchFamily="18" charset="0"/>
              <a:cs typeface="Times New Roman" panose="02020603050405020304" pitchFamily="18" charset="0"/>
            </a:rPr>
            <a:t> .81*</a:t>
          </a:r>
          <a:endParaRPr lang="en-US" sz="1800" i="1" dirty="0">
            <a:latin typeface="Cambria" panose="02040503050406030204" pitchFamily="18" charset="0"/>
            <a:cs typeface="Times New Roman" panose="02020603050405020304" pitchFamily="18" charset="0"/>
          </a:endParaRPr>
        </a:p>
      </cdr:txBody>
    </cdr:sp>
  </cdr:relSizeAnchor>
  <cdr:relSizeAnchor xmlns:cdr="http://schemas.openxmlformats.org/drawingml/2006/chartDrawing">
    <cdr:from>
      <cdr:x>0.75229</cdr:x>
      <cdr:y>0.4267</cdr:y>
    </cdr:from>
    <cdr:to>
      <cdr:x>0.87934</cdr:x>
      <cdr:y>0.51779</cdr:y>
    </cdr:to>
    <cdr:sp macro="" textlink="">
      <cdr:nvSpPr>
        <cdr:cNvPr id="5" name="TextBox 1"/>
        <cdr:cNvSpPr txBox="1"/>
      </cdr:nvSpPr>
      <cdr:spPr>
        <a:xfrm xmlns:a="http://schemas.openxmlformats.org/drawingml/2006/main">
          <a:off x="7910794" y="1780942"/>
          <a:ext cx="1336007" cy="3801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a:latin typeface="Cambria" panose="02040503050406030204" pitchFamily="18" charset="0"/>
              <a:cs typeface="Times New Roman" panose="02020603050405020304" pitchFamily="18" charset="0"/>
            </a:rPr>
            <a:t>b</a:t>
          </a:r>
          <a:r>
            <a:rPr lang="en-US" sz="1800" i="0" dirty="0">
              <a:latin typeface="Cambria" panose="02040503050406030204" pitchFamily="18" charset="0"/>
              <a:cs typeface="Times New Roman" panose="02020603050405020304" pitchFamily="18" charset="0"/>
            </a:rPr>
            <a:t>=</a:t>
          </a:r>
          <a:r>
            <a:rPr lang="en-US" sz="1800" i="0" baseline="0" dirty="0">
              <a:latin typeface="Cambria" panose="02040503050406030204" pitchFamily="18" charset="0"/>
              <a:cs typeface="Times New Roman" panose="02020603050405020304" pitchFamily="18" charset="0"/>
            </a:rPr>
            <a:t> -.07</a:t>
          </a:r>
          <a:endParaRPr lang="en-US" sz="1800" i="1" dirty="0">
            <a:latin typeface="Cambria" panose="020405030504060302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33502-B728-4AE1-87A4-49076BFFA741}"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F27FE-586B-491D-A4B9-A197AAA6E5A9}" type="slidenum">
              <a:rPr lang="en-US" smtClean="0"/>
              <a:t>‹#›</a:t>
            </a:fld>
            <a:endParaRPr lang="en-US"/>
          </a:p>
        </p:txBody>
      </p:sp>
    </p:spTree>
    <p:extLst>
      <p:ext uri="{BB962C8B-B14F-4D97-AF65-F5344CB8AC3E}">
        <p14:creationId xmlns:p14="http://schemas.microsoft.com/office/powerpoint/2010/main" val="19424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talk about some recent work my collaborators and I have been doing on how inequality can influence students’ academic motivation and success in education. </a:t>
            </a:r>
          </a:p>
        </p:txBody>
      </p:sp>
      <p:sp>
        <p:nvSpPr>
          <p:cNvPr id="4" name="Slide Number Placeholder 3"/>
          <p:cNvSpPr>
            <a:spLocks noGrp="1"/>
          </p:cNvSpPr>
          <p:nvPr>
            <p:ph type="sldNum" sz="quarter" idx="10"/>
          </p:nvPr>
        </p:nvSpPr>
        <p:spPr/>
        <p:txBody>
          <a:bodyPr/>
          <a:lstStyle/>
          <a:p>
            <a:fld id="{DBEF27FE-586B-491D-A4B9-A197AAA6E5A9}" type="slidenum">
              <a:rPr lang="en-US" smtClean="0"/>
              <a:t>1</a:t>
            </a:fld>
            <a:endParaRPr lang="en-US"/>
          </a:p>
        </p:txBody>
      </p:sp>
    </p:spTree>
    <p:extLst>
      <p:ext uri="{BB962C8B-B14F-4D97-AF65-F5344CB8AC3E}">
        <p14:creationId xmlns:p14="http://schemas.microsoft.com/office/powerpoint/2010/main" val="409864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Patterns</a:t>
            </a:r>
            <a:r>
              <a:rPr lang="en-US" baseline="0" dirty="0"/>
              <a:t> of stratification can influence:</a:t>
            </a:r>
          </a:p>
          <a:p>
            <a:endParaRPr lang="en-US" baseline="0" dirty="0"/>
          </a:p>
          <a:p>
            <a:pPr marL="228600" indent="-228600">
              <a:buAutoNum type="arabicParenBoth"/>
            </a:pPr>
            <a:r>
              <a:rPr lang="en-US" baseline="0" dirty="0"/>
              <a:t>How often you’re thinking of yourself as a college-bound person</a:t>
            </a:r>
          </a:p>
          <a:p>
            <a:pPr marL="228600" indent="-228600">
              <a:buAutoNum type="arabicParenBoth"/>
            </a:pPr>
            <a:r>
              <a:rPr lang="en-US" baseline="0" dirty="0"/>
              <a:t>Whether you learn the strategies that are necessary to get there, and how you can use them.</a:t>
            </a:r>
          </a:p>
          <a:p>
            <a:pPr marL="228600" indent="-228600">
              <a:buAutoNum type="arabicParenBoth"/>
            </a:pPr>
            <a:r>
              <a:rPr lang="en-US" baseline="0" dirty="0"/>
              <a:t>How you think about the experiences along the way, particularly the experience of difficulty. When the going gets tough as it inevitably will, does that mean it’s not worth your time and you should give up or does it mean this is important – no pain, no gain.</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10</a:t>
            </a:fld>
            <a:endParaRPr lang="en-US"/>
          </a:p>
        </p:txBody>
      </p:sp>
    </p:spTree>
    <p:extLst>
      <p:ext uri="{BB962C8B-B14F-4D97-AF65-F5344CB8AC3E}">
        <p14:creationId xmlns:p14="http://schemas.microsoft.com/office/powerpoint/2010/main" val="362888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evidence that patterns of stratification influences each of these components</a:t>
            </a:r>
            <a:r>
              <a:rPr lang="en-US" baseline="0" dirty="0"/>
              <a:t> that are important for keeping students persisting. </a:t>
            </a:r>
          </a:p>
          <a:p>
            <a:endParaRPr lang="en-US" baseline="0" dirty="0"/>
          </a:p>
          <a:p>
            <a:r>
              <a:rPr lang="en-US" baseline="0" dirty="0"/>
              <a:t>To provide one example, we recently surveyed a little over a thousand Americans about how they interpret difficulty – specifically to what extent do they agree that difficulty is a signal of importance when working on tasks. We focused on that mindset because there is plenty of evidence that the more people believe that, the more they persist in the face of adversity, and that mindset is very predictive of students’ success. What did we find?</a:t>
            </a:r>
          </a:p>
          <a:p>
            <a:endParaRPr lang="en-US" baseline="0" dirty="0"/>
          </a:p>
          <a:p>
            <a:r>
              <a:rPr lang="en-US" baseline="0" dirty="0"/>
              <a:t>Results.</a:t>
            </a:r>
          </a:p>
          <a:p>
            <a:endParaRPr lang="en-US" baseline="0" dirty="0"/>
          </a:p>
          <a:p>
            <a:r>
              <a:rPr lang="en-US" baseline="0" dirty="0"/>
              <a:t>This makes sense: If you’re working 2 or 3 jobs and not making progress, it’s hard to agree that difficulty means importance. But imagine the child being raised in that environment where they’re constantly exposed to people who are working hard but making no headway – that can change the way they think about whether their own efforts are likely to matter for things like school. In fact the second study of this paper we show that those students even when in college are less certain that they can succeed; this can help us start to understand differential attrition.</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11</a:t>
            </a:fld>
            <a:endParaRPr lang="en-US"/>
          </a:p>
        </p:txBody>
      </p:sp>
    </p:spTree>
    <p:extLst>
      <p:ext uri="{BB962C8B-B14F-4D97-AF65-F5344CB8AC3E}">
        <p14:creationId xmlns:p14="http://schemas.microsoft.com/office/powerpoint/2010/main" val="327150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want</a:t>
            </a:r>
            <a:r>
              <a:rPr lang="en-US" baseline="0" dirty="0"/>
              <a:t> to leave you with just bad news, there are things we can do about this. </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12</a:t>
            </a:fld>
            <a:endParaRPr lang="en-US"/>
          </a:p>
        </p:txBody>
      </p:sp>
    </p:spTree>
    <p:extLst>
      <p:ext uri="{BB962C8B-B14F-4D97-AF65-F5344CB8AC3E}">
        <p14:creationId xmlns:p14="http://schemas.microsoft.com/office/powerpoint/2010/main" val="21615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a:t>
            </a:r>
            <a:r>
              <a:rPr lang="en-US" baseline="0" dirty="0"/>
              <a:t> I showed before is not just a model of understanding, it is also a model of intervention. There are things we can do to help break the cycle and help students…</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13</a:t>
            </a:fld>
            <a:endParaRPr lang="en-US"/>
          </a:p>
        </p:txBody>
      </p:sp>
    </p:spTree>
    <p:extLst>
      <p:ext uri="{BB962C8B-B14F-4D97-AF65-F5344CB8AC3E}">
        <p14:creationId xmlns:p14="http://schemas.microsoft.com/office/powerpoint/2010/main" val="172363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key takeaways on how to do this.</a:t>
            </a:r>
            <a:r>
              <a:rPr lang="en-US" baseline="0" dirty="0"/>
              <a:t> We outline concrete steps in the paper.</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14</a:t>
            </a:fld>
            <a:endParaRPr lang="en-US"/>
          </a:p>
        </p:txBody>
      </p:sp>
    </p:spTree>
    <p:extLst>
      <p:ext uri="{BB962C8B-B14F-4D97-AF65-F5344CB8AC3E}">
        <p14:creationId xmlns:p14="http://schemas.microsoft.com/office/powerpoint/2010/main" val="149462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spent some time reviewing</a:t>
            </a:r>
            <a:r>
              <a:rPr lang="en-US" baseline="0" dirty="0"/>
              <a:t> disparities literature across the social sciences. We ended up writing two different policy-oriented review papers on this – one on health disparities and another on education disparities. I’m going to focus on education today, but keep in mind that the processes I’ll talk about also have implications for disparities in health outcomes.</a:t>
            </a:r>
          </a:p>
          <a:p>
            <a:endParaRPr lang="en-US" baseline="0" dirty="0"/>
          </a:p>
          <a:p>
            <a:r>
              <a:rPr lang="en-US" baseline="0" dirty="0"/>
              <a:t>There are a few key findings that will give some context to the problem and what to do about it.</a:t>
            </a:r>
          </a:p>
          <a:p>
            <a:endParaRPr lang="en-US" baseline="0" dirty="0"/>
          </a:p>
          <a:p>
            <a:r>
              <a:rPr lang="en-US" baseline="0" dirty="0"/>
              <a:t>The first lesson is actually what’s not a problem: </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17</a:t>
            </a:fld>
            <a:endParaRPr lang="en-US"/>
          </a:p>
        </p:txBody>
      </p:sp>
    </p:spTree>
    <p:extLst>
      <p:ext uri="{BB962C8B-B14F-4D97-AF65-F5344CB8AC3E}">
        <p14:creationId xmlns:p14="http://schemas.microsoft.com/office/powerpoint/2010/main" val="260900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place we started with this work was trying to understand</a:t>
            </a:r>
            <a:r>
              <a:rPr lang="en-US" baseline="0" dirty="0"/>
              <a:t> population level disparities like this.</a:t>
            </a:r>
            <a:endParaRPr lang="en-US" dirty="0"/>
          </a:p>
          <a:p>
            <a:endParaRPr lang="en-US" dirty="0"/>
          </a:p>
          <a:p>
            <a:r>
              <a:rPr lang="en-US" dirty="0"/>
              <a:t>In the United States, Whites are more likely to obtain college degrees than racial-ethnic minorities, and…</a:t>
            </a:r>
          </a:p>
        </p:txBody>
      </p:sp>
      <p:sp>
        <p:nvSpPr>
          <p:cNvPr id="4" name="Slide Number Placeholder 3"/>
          <p:cNvSpPr>
            <a:spLocks noGrp="1"/>
          </p:cNvSpPr>
          <p:nvPr>
            <p:ph type="sldNum" sz="quarter" idx="10"/>
          </p:nvPr>
        </p:nvSpPr>
        <p:spPr/>
        <p:txBody>
          <a:bodyPr/>
          <a:lstStyle/>
          <a:p>
            <a:fld id="{DBEF27FE-586B-491D-A4B9-A197AAA6E5A9}" type="slidenum">
              <a:rPr lang="en-US" smtClean="0"/>
              <a:t>2</a:t>
            </a:fld>
            <a:endParaRPr lang="en-US"/>
          </a:p>
        </p:txBody>
      </p:sp>
    </p:spTree>
    <p:extLst>
      <p:ext uri="{BB962C8B-B14F-4D97-AF65-F5344CB8AC3E}">
        <p14:creationId xmlns:p14="http://schemas.microsoft.com/office/powerpoint/2010/main" val="9404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from wealthy families are much more likely to obtain college degrees than people from poor families, an advantage so powerful that at least one analysis</a:t>
            </a:r>
            <a:r>
              <a:rPr lang="en-US" baseline="0" dirty="0"/>
              <a:t> from the department of education noted that </a:t>
            </a:r>
            <a:r>
              <a:rPr lang="en-US" dirty="0"/>
              <a:t>a mediocre rich student has about the same chance of graduating from college as the highest performing poor student.</a:t>
            </a:r>
          </a:p>
          <a:p>
            <a:endParaRPr lang="en-US" dirty="0"/>
          </a:p>
          <a:p>
            <a:r>
              <a:rPr lang="en-US" dirty="0"/>
              <a:t>This is probably not news to many people in the room. Patterns</a:t>
            </a:r>
            <a:r>
              <a:rPr lang="en-US" baseline="0" dirty="0"/>
              <a:t> like this have persisted for decades and forecasts suggest that without intervention they will continue for another 75-100 years depending on which metrics you’re using.</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3</a:t>
            </a:fld>
            <a:endParaRPr lang="en-US"/>
          </a:p>
        </p:txBody>
      </p:sp>
    </p:spTree>
    <p:extLst>
      <p:ext uri="{BB962C8B-B14F-4D97-AF65-F5344CB8AC3E}">
        <p14:creationId xmlns:p14="http://schemas.microsoft.com/office/powerpoint/2010/main" val="139479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led us to ask two questions: first why do these disparities occur? And second,</a:t>
            </a:r>
            <a:r>
              <a:rPr lang="en-US" baseline="0" dirty="0"/>
              <a:t> if we don’t want to wait another century, what can we do to reduce them.</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4</a:t>
            </a:fld>
            <a:endParaRPr lang="en-US"/>
          </a:p>
        </p:txBody>
      </p:sp>
    </p:spTree>
    <p:extLst>
      <p:ext uri="{BB962C8B-B14F-4D97-AF65-F5344CB8AC3E}">
        <p14:creationId xmlns:p14="http://schemas.microsoft.com/office/powerpoint/2010/main" val="118527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spent some time reviewing</a:t>
            </a:r>
            <a:r>
              <a:rPr lang="en-US" baseline="0" dirty="0"/>
              <a:t> disparities literature across the social sciences. We ended up writing two different policy-oriented review papers on this – one on health disparities and another on education disparities. I’m going to focus on education today, but keep in mind that the processes I’ll talk about also have implications for disparities in health outcomes.</a:t>
            </a:r>
          </a:p>
          <a:p>
            <a:endParaRPr lang="en-US" baseline="0" dirty="0"/>
          </a:p>
          <a:p>
            <a:r>
              <a:rPr lang="en-US" baseline="0" dirty="0"/>
              <a:t>There are a few key findings that will give some context to the problem and what to do about it.</a:t>
            </a:r>
          </a:p>
          <a:p>
            <a:endParaRPr lang="en-US" dirty="0"/>
          </a:p>
          <a:p>
            <a:r>
              <a:rPr lang="en-US" dirty="0"/>
              <a:t>We have to start with the historical context</a:t>
            </a:r>
          </a:p>
        </p:txBody>
      </p:sp>
      <p:sp>
        <p:nvSpPr>
          <p:cNvPr id="4" name="Slide Number Placeholder 3"/>
          <p:cNvSpPr>
            <a:spLocks noGrp="1"/>
          </p:cNvSpPr>
          <p:nvPr>
            <p:ph type="sldNum" sz="quarter" idx="10"/>
          </p:nvPr>
        </p:nvSpPr>
        <p:spPr/>
        <p:txBody>
          <a:bodyPr/>
          <a:lstStyle/>
          <a:p>
            <a:fld id="{DBEF27FE-586B-491D-A4B9-A197AAA6E5A9}" type="slidenum">
              <a:rPr lang="en-US" smtClean="0"/>
              <a:t>5</a:t>
            </a:fld>
            <a:endParaRPr lang="en-US"/>
          </a:p>
        </p:txBody>
      </p:sp>
    </p:spTree>
    <p:extLst>
      <p:ext uri="{BB962C8B-B14F-4D97-AF65-F5344CB8AC3E}">
        <p14:creationId xmlns:p14="http://schemas.microsoft.com/office/powerpoint/2010/main" val="424020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take the most recent census</a:t>
            </a:r>
            <a:r>
              <a:rPr lang="en-US" baseline="0" dirty="0"/>
              <a:t> and map it, you see patterns like this all across the US. </a:t>
            </a:r>
            <a:endParaRPr lang="en-US" dirty="0"/>
          </a:p>
          <a:p>
            <a:endParaRPr lang="en-US" dirty="0"/>
          </a:p>
          <a:p>
            <a:r>
              <a:rPr lang="en-US" dirty="0"/>
              <a:t>We still have high levels of racial segregation.</a:t>
            </a:r>
            <a:r>
              <a:rPr lang="en-US" baseline="0" dirty="0"/>
              <a:t> </a:t>
            </a:r>
          </a:p>
          <a:p>
            <a:endParaRPr lang="en-US" dirty="0"/>
          </a:p>
          <a:p>
            <a:r>
              <a:rPr lang="en-US" dirty="0"/>
              <a:t>If I</a:t>
            </a:r>
            <a:r>
              <a:rPr lang="en-US" baseline="0" dirty="0"/>
              <a:t> had a map of family wealth it would quite similar because in the US race and wealth are inextricably linked.</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6</a:t>
            </a:fld>
            <a:endParaRPr lang="en-US"/>
          </a:p>
        </p:txBody>
      </p:sp>
    </p:spTree>
    <p:extLst>
      <p:ext uri="{BB962C8B-B14F-4D97-AF65-F5344CB8AC3E}">
        <p14:creationId xmlns:p14="http://schemas.microsoft.com/office/powerpoint/2010/main" val="155961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that matter? </a:t>
            </a:r>
          </a:p>
          <a:p>
            <a:endParaRPr lang="en-US" dirty="0"/>
          </a:p>
          <a:p>
            <a:r>
              <a:rPr lang="en-US" dirty="0"/>
              <a:t>That put us in the </a:t>
            </a:r>
            <a:r>
              <a:rPr lang="en-US"/>
              <a:t>following situation</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7</a:t>
            </a:fld>
            <a:endParaRPr lang="en-US"/>
          </a:p>
        </p:txBody>
      </p:sp>
    </p:spTree>
    <p:extLst>
      <p:ext uri="{BB962C8B-B14F-4D97-AF65-F5344CB8AC3E}">
        <p14:creationId xmlns:p14="http://schemas.microsoft.com/office/powerpoint/2010/main" val="152173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schools are funded largely</a:t>
            </a:r>
            <a:r>
              <a:rPr lang="en-US" baseline="0" dirty="0"/>
              <a:t> by property values, these schools have less resources and are thus often worse than the schools of their White and wealthy peers.</a:t>
            </a:r>
          </a:p>
          <a:p>
            <a:endParaRPr lang="en-US" baseline="0" dirty="0"/>
          </a:p>
          <a:p>
            <a:r>
              <a:rPr lang="en-US" baseline="0" dirty="0"/>
              <a:t>For example, DPS is currently being sued for violating the equal protection clause</a:t>
            </a:r>
            <a:endParaRPr lang="en-US" dirty="0"/>
          </a:p>
        </p:txBody>
      </p:sp>
      <p:sp>
        <p:nvSpPr>
          <p:cNvPr id="4" name="Slide Number Placeholder 3"/>
          <p:cNvSpPr>
            <a:spLocks noGrp="1"/>
          </p:cNvSpPr>
          <p:nvPr>
            <p:ph type="sldNum" sz="quarter" idx="10"/>
          </p:nvPr>
        </p:nvSpPr>
        <p:spPr/>
        <p:txBody>
          <a:bodyPr/>
          <a:lstStyle/>
          <a:p>
            <a:fld id="{DBEF27FE-586B-491D-A4B9-A197AAA6E5A9}" type="slidenum">
              <a:rPr lang="en-US" smtClean="0"/>
              <a:t>8</a:t>
            </a:fld>
            <a:endParaRPr lang="en-US"/>
          </a:p>
        </p:txBody>
      </p:sp>
    </p:spTree>
    <p:extLst>
      <p:ext uri="{BB962C8B-B14F-4D97-AF65-F5344CB8AC3E}">
        <p14:creationId xmlns:p14="http://schemas.microsoft.com/office/powerpoint/2010/main" val="2592667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social contexts matter for motivational processes.</a:t>
            </a:r>
          </a:p>
          <a:p>
            <a:endParaRPr lang="en-US" dirty="0"/>
          </a:p>
          <a:p>
            <a:r>
              <a:rPr lang="en-US" dirty="0"/>
              <a:t>Accesses to people who have succeeded and can show you the way.</a:t>
            </a:r>
          </a:p>
          <a:p>
            <a:endParaRPr lang="en-US" dirty="0"/>
          </a:p>
          <a:p>
            <a:r>
              <a:rPr lang="en-US" dirty="0"/>
              <a:t>This matters a lot for whether the journey seems possible for you</a:t>
            </a:r>
          </a:p>
        </p:txBody>
      </p:sp>
      <p:sp>
        <p:nvSpPr>
          <p:cNvPr id="4" name="Slide Number Placeholder 3"/>
          <p:cNvSpPr>
            <a:spLocks noGrp="1"/>
          </p:cNvSpPr>
          <p:nvPr>
            <p:ph type="sldNum" sz="quarter" idx="10"/>
          </p:nvPr>
        </p:nvSpPr>
        <p:spPr/>
        <p:txBody>
          <a:bodyPr/>
          <a:lstStyle/>
          <a:p>
            <a:fld id="{DBEF27FE-586B-491D-A4B9-A197AAA6E5A9}" type="slidenum">
              <a:rPr lang="en-US" smtClean="0"/>
              <a:t>9</a:t>
            </a:fld>
            <a:endParaRPr lang="en-US"/>
          </a:p>
        </p:txBody>
      </p:sp>
    </p:spTree>
    <p:extLst>
      <p:ext uri="{BB962C8B-B14F-4D97-AF65-F5344CB8AC3E}">
        <p14:creationId xmlns:p14="http://schemas.microsoft.com/office/powerpoint/2010/main" val="111449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6CDF4B-2703-4E64-9359-F9D53CA2D971}"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399440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6CDF4B-2703-4E64-9359-F9D53CA2D971}"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19185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6CDF4B-2703-4E64-9359-F9D53CA2D971}"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220905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6CDF4B-2703-4E64-9359-F9D53CA2D971}"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226078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6CDF4B-2703-4E64-9359-F9D53CA2D971}"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371072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6CDF4B-2703-4E64-9359-F9D53CA2D971}"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223860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6CDF4B-2703-4E64-9359-F9D53CA2D971}"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246581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6CDF4B-2703-4E64-9359-F9D53CA2D971}"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82012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CDF4B-2703-4E64-9359-F9D53CA2D971}"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50164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6CDF4B-2703-4E64-9359-F9D53CA2D971}"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113693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6CDF4B-2703-4E64-9359-F9D53CA2D971}"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E8B92-AFC8-4F50-A1E3-F84E60FECF94}" type="slidenum">
              <a:rPr lang="en-US" smtClean="0"/>
              <a:t>‹#›</a:t>
            </a:fld>
            <a:endParaRPr lang="en-US"/>
          </a:p>
        </p:txBody>
      </p:sp>
    </p:spTree>
    <p:extLst>
      <p:ext uri="{BB962C8B-B14F-4D97-AF65-F5344CB8AC3E}">
        <p14:creationId xmlns:p14="http://schemas.microsoft.com/office/powerpoint/2010/main" val="311493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CDF4B-2703-4E64-9359-F9D53CA2D971}"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E8B92-AFC8-4F50-A1E3-F84E60FECF94}" type="slidenum">
              <a:rPr lang="en-US" smtClean="0"/>
              <a:t>‹#›</a:t>
            </a:fld>
            <a:endParaRPr lang="en-US"/>
          </a:p>
        </p:txBody>
      </p:sp>
    </p:spTree>
    <p:extLst>
      <p:ext uri="{BB962C8B-B14F-4D97-AF65-F5344CB8AC3E}">
        <p14:creationId xmlns:p14="http://schemas.microsoft.com/office/powerpoint/2010/main" val="426569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neillewisjr.com/" TargetMode="External"/><Relationship Id="rId4" Type="http://schemas.openxmlformats.org/officeDocument/2006/relationships/hyperlink" Target="mailto:nlewisjr@cornell.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1555523"/>
          </a:xfrm>
        </p:spPr>
        <p:txBody>
          <a:bodyPr>
            <a:normAutofit/>
          </a:bodyPr>
          <a:lstStyle/>
          <a:p>
            <a:r>
              <a:rPr lang="en-US" sz="4000" dirty="0">
                <a:latin typeface="Cambria" panose="02040503050406030204" pitchFamily="18" charset="0"/>
              </a:rPr>
              <a:t>Can People ‘Like Me’ Go to College? </a:t>
            </a:r>
            <a:br>
              <a:rPr lang="en-US" sz="4000" dirty="0">
                <a:latin typeface="Cambria" panose="02040503050406030204" pitchFamily="18" charset="0"/>
              </a:rPr>
            </a:br>
            <a:r>
              <a:rPr lang="en-US" sz="4000" dirty="0">
                <a:latin typeface="Cambria" panose="02040503050406030204" pitchFamily="18" charset="0"/>
              </a:rPr>
              <a:t>Inequality and Academic Motivation</a:t>
            </a:r>
          </a:p>
        </p:txBody>
      </p:sp>
      <p:sp>
        <p:nvSpPr>
          <p:cNvPr id="3" name="Subtitle 2">
            <a:extLst>
              <a:ext uri="{FF2B5EF4-FFF2-40B4-BE49-F238E27FC236}">
                <a16:creationId xmlns:a16="http://schemas.microsoft.com/office/drawing/2014/main" id="{3952463D-776A-41B4-A154-BC6DDA9BD3CD}"/>
              </a:ext>
            </a:extLst>
          </p:cNvPr>
          <p:cNvSpPr>
            <a:spLocks noGrp="1"/>
          </p:cNvSpPr>
          <p:nvPr>
            <p:ph type="subTitle" idx="1"/>
          </p:nvPr>
        </p:nvSpPr>
        <p:spPr>
          <a:xfrm>
            <a:off x="1" y="2994505"/>
            <a:ext cx="12192000" cy="2606310"/>
          </a:xfrm>
        </p:spPr>
        <p:txBody>
          <a:bodyPr>
            <a:noAutofit/>
          </a:bodyPr>
          <a:lstStyle/>
          <a:p>
            <a:r>
              <a:rPr lang="en-US" dirty="0">
                <a:latin typeface="Cambria" panose="02040503050406030204" pitchFamily="18" charset="0"/>
              </a:rPr>
              <a:t>Neil A. Lewis, Jr.</a:t>
            </a:r>
          </a:p>
          <a:p>
            <a:r>
              <a:rPr lang="en-US" dirty="0">
                <a:latin typeface="Cambria" panose="02040503050406030204" pitchFamily="18" charset="0"/>
              </a:rPr>
              <a:t>Cornell University</a:t>
            </a:r>
          </a:p>
          <a:p>
            <a:endParaRPr lang="en-US" dirty="0">
              <a:latin typeface="Cambria" panose="02040503050406030204" pitchFamily="18" charset="0"/>
            </a:endParaRPr>
          </a:p>
          <a:p>
            <a:r>
              <a:rPr lang="en-US" dirty="0">
                <a:latin typeface="Cambria" panose="02040503050406030204" pitchFamily="18" charset="0"/>
              </a:rPr>
              <a:t>Presentation Prepared For:</a:t>
            </a:r>
          </a:p>
          <a:p>
            <a:r>
              <a:rPr lang="en-US" dirty="0">
                <a:latin typeface="Cambria" panose="02040503050406030204" pitchFamily="18" charset="0"/>
              </a:rPr>
              <a:t>Cornell-Stanford Conference on Public Goods, Commodification and Rising Inequality</a:t>
            </a:r>
          </a:p>
          <a:p>
            <a:r>
              <a:rPr lang="en-US" dirty="0">
                <a:latin typeface="Cambria" panose="02040503050406030204" pitchFamily="18" charset="0"/>
              </a:rPr>
              <a:t>November 3, 2017</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1178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From Stratification to Motivation</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69332"/>
          </a:xfrm>
          <a:prstGeom prst="rect">
            <a:avLst/>
          </a:prstGeom>
          <a:noFill/>
        </p:spPr>
        <p:txBody>
          <a:bodyPr wrap="square" rtlCol="0">
            <a:spAutoFit/>
          </a:bodyPr>
          <a:lstStyle/>
          <a:p>
            <a:pPr algn="ctr"/>
            <a:r>
              <a:rPr lang="en-US" dirty="0">
                <a:latin typeface="Cambria" panose="02040503050406030204" pitchFamily="18" charset="0"/>
                <a:cs typeface="Times New Roman" panose="02020603050405020304" pitchFamily="18" charset="0"/>
              </a:rPr>
              <a:t>Lewis &amp;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2016, </a:t>
            </a:r>
            <a:r>
              <a:rPr lang="en-US" i="1" dirty="0">
                <a:latin typeface="Cambria" panose="02040503050406030204" pitchFamily="18" charset="0"/>
                <a:cs typeface="Times New Roman" panose="02020603050405020304" pitchFamily="18" charset="0"/>
              </a:rPr>
              <a:t>Behavioral Science &amp; Policy </a:t>
            </a:r>
            <a:r>
              <a:rPr lang="en-US" dirty="0">
                <a:latin typeface="Cambria" panose="02040503050406030204" pitchFamily="18" charset="0"/>
                <a:cs typeface="Times New Roman" panose="02020603050405020304" pitchFamily="18" charset="0"/>
              </a:rPr>
              <a:t>|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&amp; Lewis, 2017, </a:t>
            </a:r>
            <a:r>
              <a:rPr lang="en-US" i="1" dirty="0">
                <a:latin typeface="Cambria" panose="02040503050406030204" pitchFamily="18" charset="0"/>
                <a:cs typeface="Times New Roman" panose="02020603050405020304" pitchFamily="18" charset="0"/>
              </a:rPr>
              <a:t>Social Issues &amp; Policy Review</a:t>
            </a:r>
            <a:endParaRPr lang="en-US" dirty="0">
              <a:latin typeface="Cambria" panose="02040503050406030204" pitchFamily="18" charset="0"/>
            </a:endParaRPr>
          </a:p>
        </p:txBody>
      </p:sp>
      <p:sp>
        <p:nvSpPr>
          <p:cNvPr id="14" name="Rectangle 13"/>
          <p:cNvSpPr/>
          <p:nvPr/>
        </p:nvSpPr>
        <p:spPr>
          <a:xfrm>
            <a:off x="3834826" y="3140271"/>
            <a:ext cx="4573399"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Identity-based Motivation</a:t>
            </a:r>
            <a:endParaRPr lang="en-US" dirty="0">
              <a:effectLst/>
              <a:latin typeface="Cambria" panose="02040503050406030204" pitchFamily="18" charset="0"/>
              <a:ea typeface="Yu Mincho"/>
            </a:endParaRPr>
          </a:p>
          <a:p>
            <a:pPr marL="457200" marR="0">
              <a:spcBef>
                <a:spcPts val="0"/>
              </a:spcBef>
              <a:spcAft>
                <a:spcPts val="0"/>
              </a:spcAft>
            </a:pPr>
            <a:r>
              <a:rPr lang="en-US" dirty="0">
                <a:effectLst/>
                <a:latin typeface="Cambria" panose="02040503050406030204" pitchFamily="18" charset="0"/>
                <a:ea typeface="Times New Roman" panose="02020603050405020304" pitchFamily="18" charset="0"/>
              </a:rPr>
              <a:t> </a:t>
            </a:r>
            <a:endParaRPr lang="en-US" dirty="0">
              <a:effectLst/>
              <a:latin typeface="Cambria" panose="02040503050406030204" pitchFamily="18" charset="0"/>
              <a:ea typeface="Yu Mincho"/>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Which identities come to mind</a:t>
            </a:r>
            <a:endParaRPr lang="en-US" dirty="0">
              <a:effectLst/>
              <a:latin typeface="Cambria" panose="02040503050406030204" pitchFamily="18" charset="0"/>
              <a:ea typeface="Calibri" panose="020F0502020204030204" pitchFamily="34" charset="0"/>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What they imply for which strategies to use</a:t>
            </a:r>
            <a:endParaRPr lang="en-US" dirty="0">
              <a:effectLst/>
              <a:latin typeface="Cambria" panose="02040503050406030204" pitchFamily="18" charset="0"/>
              <a:ea typeface="Calibri" panose="020F0502020204030204" pitchFamily="34" charset="0"/>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What they imply for how to interpret experiences</a:t>
            </a:r>
            <a:endParaRPr lang="en-US" dirty="0">
              <a:effectLst/>
              <a:latin typeface="Cambria" panose="02040503050406030204" pitchFamily="18" charset="0"/>
              <a:ea typeface="Calibri" panose="020F0502020204030204" pitchFamily="34" charset="0"/>
            </a:endParaRPr>
          </a:p>
        </p:txBody>
      </p:sp>
      <p:cxnSp>
        <p:nvCxnSpPr>
          <p:cNvPr id="22" name="Straight Arrow Connector 21"/>
          <p:cNvCxnSpPr/>
          <p:nvPr/>
        </p:nvCxnSpPr>
        <p:spPr>
          <a:xfrm>
            <a:off x="3062146" y="4153928"/>
            <a:ext cx="7726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4" idx="1"/>
          </p:cNvCxnSpPr>
          <p:nvPr/>
        </p:nvCxnSpPr>
        <p:spPr>
          <a:xfrm>
            <a:off x="8408225" y="4153928"/>
            <a:ext cx="10173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425615" y="3110888"/>
            <a:ext cx="1832193"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Academic Outcomes</a:t>
            </a:r>
            <a:endParaRPr lang="en-US" dirty="0">
              <a:effectLst/>
              <a:latin typeface="Cambria" panose="02040503050406030204" pitchFamily="18" charset="0"/>
              <a:ea typeface="Yu Mincho"/>
            </a:endParaRPr>
          </a:p>
        </p:txBody>
      </p:sp>
      <p:sp>
        <p:nvSpPr>
          <p:cNvPr id="25" name="Rectangle 24"/>
          <p:cNvSpPr/>
          <p:nvPr/>
        </p:nvSpPr>
        <p:spPr>
          <a:xfrm>
            <a:off x="838200" y="3110888"/>
            <a:ext cx="2215403"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Stratification</a:t>
            </a:r>
            <a:endParaRPr lang="en-US" dirty="0">
              <a:effectLst/>
              <a:latin typeface="Cambria" panose="02040503050406030204" pitchFamily="18" charset="0"/>
              <a:ea typeface="Yu Mincho"/>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Poverty</a:t>
            </a:r>
            <a:endParaRPr lang="en-US" dirty="0">
              <a:effectLst/>
              <a:latin typeface="Cambria" panose="02040503050406030204" pitchFamily="18" charset="0"/>
              <a:ea typeface="Yu Mincho"/>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Family Education</a:t>
            </a:r>
            <a:endParaRPr lang="en-US" dirty="0">
              <a:effectLst/>
              <a:latin typeface="Cambria" panose="02040503050406030204" pitchFamily="18" charset="0"/>
              <a:ea typeface="Yu Mincho"/>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Race-ethnicity</a:t>
            </a:r>
            <a:endParaRPr lang="en-US" dirty="0">
              <a:effectLst/>
              <a:latin typeface="Cambria" panose="02040503050406030204" pitchFamily="18" charset="0"/>
              <a:ea typeface="Yu Mincho"/>
              <a:cs typeface="Times New Roman" panose="02020603050405020304" pitchFamily="18" charset="0"/>
            </a:endParaRPr>
          </a:p>
        </p:txBody>
      </p:sp>
      <p:grpSp>
        <p:nvGrpSpPr>
          <p:cNvPr id="26" name="Group 25"/>
          <p:cNvGrpSpPr/>
          <p:nvPr/>
        </p:nvGrpSpPr>
        <p:grpSpPr>
          <a:xfrm>
            <a:off x="1953517" y="2218062"/>
            <a:ext cx="8647906" cy="875155"/>
            <a:chOff x="845018" y="504079"/>
            <a:chExt cx="6622582" cy="512999"/>
          </a:xfrm>
        </p:grpSpPr>
        <p:cxnSp>
          <p:nvCxnSpPr>
            <p:cNvPr id="27" name="Straight Connector 26"/>
            <p:cNvCxnSpPr/>
            <p:nvPr/>
          </p:nvCxnSpPr>
          <p:spPr>
            <a:xfrm>
              <a:off x="845018" y="504079"/>
              <a:ext cx="61" cy="512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845140" y="504079"/>
              <a:ext cx="6622460" cy="512999"/>
              <a:chOff x="845140" y="504079"/>
              <a:chExt cx="6622460" cy="512999"/>
            </a:xfrm>
          </p:grpSpPr>
          <p:cxnSp>
            <p:nvCxnSpPr>
              <p:cNvPr id="29" name="Straight Connector 28"/>
              <p:cNvCxnSpPr/>
              <p:nvPr/>
            </p:nvCxnSpPr>
            <p:spPr>
              <a:xfrm>
                <a:off x="845140" y="504079"/>
                <a:ext cx="6622460" cy="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4" idx="0"/>
              </p:cNvCxnSpPr>
              <p:nvPr/>
            </p:nvCxnSpPr>
            <p:spPr>
              <a:xfrm>
                <a:off x="7449907" y="504193"/>
                <a:ext cx="1" cy="512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5316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From Stratification to Motivation</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69332"/>
          </a:xfrm>
          <a:prstGeom prst="rect">
            <a:avLst/>
          </a:prstGeom>
          <a:noFill/>
        </p:spPr>
        <p:txBody>
          <a:bodyPr wrap="square" rtlCol="0">
            <a:spAutoFit/>
          </a:bodyPr>
          <a:lstStyle/>
          <a:p>
            <a:pPr algn="ctr"/>
            <a:r>
              <a:rPr lang="en-US" dirty="0" err="1">
                <a:latin typeface="Cambria" panose="02040503050406030204" pitchFamily="18" charset="0"/>
                <a:cs typeface="Times New Roman" panose="02020603050405020304" pitchFamily="18" charset="0"/>
              </a:rPr>
              <a:t>Aelenei</a:t>
            </a:r>
            <a:r>
              <a:rPr lang="en-US" dirty="0">
                <a:latin typeface="Cambria" panose="02040503050406030204" pitchFamily="18" charset="0"/>
                <a:cs typeface="Times New Roman" panose="02020603050405020304" pitchFamily="18" charset="0"/>
              </a:rPr>
              <a:t>, Lewis, &amp;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2017, Study 1, </a:t>
            </a:r>
            <a:r>
              <a:rPr lang="en-US" i="1" dirty="0">
                <a:latin typeface="Cambria" panose="02040503050406030204" pitchFamily="18" charset="0"/>
                <a:cs typeface="Times New Roman" panose="02020603050405020304" pitchFamily="18" charset="0"/>
              </a:rPr>
              <a:t>Contemporary Educational Psychology </a:t>
            </a:r>
            <a:endParaRPr lang="en-US" dirty="0">
              <a:latin typeface="Cambria" panose="02040503050406030204" pitchFamily="18" charset="0"/>
            </a:endParaRPr>
          </a:p>
        </p:txBody>
      </p:sp>
      <p:graphicFrame>
        <p:nvGraphicFramePr>
          <p:cNvPr id="31" name="Chart 30"/>
          <p:cNvGraphicFramePr>
            <a:graphicFrameLocks/>
          </p:cNvGraphicFramePr>
          <p:nvPr>
            <p:extLst>
              <p:ext uri="{D42A27DB-BD31-4B8C-83A1-F6EECF244321}">
                <p14:modId xmlns:p14="http://schemas.microsoft.com/office/powerpoint/2010/main" val="477127558"/>
              </p:ext>
            </p:extLst>
          </p:nvPr>
        </p:nvGraphicFramePr>
        <p:xfrm>
          <a:off x="838200" y="1356392"/>
          <a:ext cx="10515600" cy="4173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023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uiExpan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From Stratification to Motivation</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69332"/>
          </a:xfrm>
          <a:prstGeom prst="rect">
            <a:avLst/>
          </a:prstGeom>
          <a:noFill/>
        </p:spPr>
        <p:txBody>
          <a:bodyPr wrap="square" rtlCol="0">
            <a:spAutoFit/>
          </a:bodyPr>
          <a:lstStyle/>
          <a:p>
            <a:pPr algn="ctr"/>
            <a:r>
              <a:rPr lang="en-US" dirty="0">
                <a:latin typeface="Cambria" panose="02040503050406030204" pitchFamily="18" charset="0"/>
                <a:cs typeface="Times New Roman" panose="02020603050405020304" pitchFamily="18" charset="0"/>
              </a:rPr>
              <a:t>Lewis &amp;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2016, </a:t>
            </a:r>
            <a:r>
              <a:rPr lang="en-US" i="1" dirty="0">
                <a:latin typeface="Cambria" panose="02040503050406030204" pitchFamily="18" charset="0"/>
                <a:cs typeface="Times New Roman" panose="02020603050405020304" pitchFamily="18" charset="0"/>
              </a:rPr>
              <a:t>Behavioral Science &amp; Policy </a:t>
            </a:r>
            <a:r>
              <a:rPr lang="en-US" dirty="0">
                <a:latin typeface="Cambria" panose="02040503050406030204" pitchFamily="18" charset="0"/>
                <a:cs typeface="Times New Roman" panose="02020603050405020304" pitchFamily="18" charset="0"/>
              </a:rPr>
              <a:t>|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&amp; Lewis, 2017, </a:t>
            </a:r>
            <a:r>
              <a:rPr lang="en-US" i="1" dirty="0">
                <a:latin typeface="Cambria" panose="02040503050406030204" pitchFamily="18" charset="0"/>
                <a:cs typeface="Times New Roman" panose="02020603050405020304" pitchFamily="18" charset="0"/>
              </a:rPr>
              <a:t>Social Issues &amp; Policy Review</a:t>
            </a:r>
            <a:endParaRPr lang="en-US" dirty="0">
              <a:latin typeface="Cambria" panose="02040503050406030204" pitchFamily="18" charset="0"/>
            </a:endParaRPr>
          </a:p>
        </p:txBody>
      </p:sp>
      <p:sp>
        <p:nvSpPr>
          <p:cNvPr id="14" name="Rectangle 13"/>
          <p:cNvSpPr/>
          <p:nvPr/>
        </p:nvSpPr>
        <p:spPr>
          <a:xfrm>
            <a:off x="3834826" y="3140271"/>
            <a:ext cx="4573399"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Identity-based Motivation</a:t>
            </a:r>
            <a:endParaRPr lang="en-US" dirty="0">
              <a:effectLst/>
              <a:latin typeface="Cambria" panose="02040503050406030204" pitchFamily="18" charset="0"/>
              <a:ea typeface="Yu Mincho"/>
            </a:endParaRPr>
          </a:p>
          <a:p>
            <a:pPr marL="457200" marR="0">
              <a:spcBef>
                <a:spcPts val="0"/>
              </a:spcBef>
              <a:spcAft>
                <a:spcPts val="0"/>
              </a:spcAft>
            </a:pPr>
            <a:r>
              <a:rPr lang="en-US" dirty="0">
                <a:effectLst/>
                <a:latin typeface="Cambria" panose="02040503050406030204" pitchFamily="18" charset="0"/>
                <a:ea typeface="Times New Roman" panose="02020603050405020304" pitchFamily="18" charset="0"/>
              </a:rPr>
              <a:t> </a:t>
            </a:r>
            <a:endParaRPr lang="en-US" dirty="0">
              <a:effectLst/>
              <a:latin typeface="Cambria" panose="02040503050406030204" pitchFamily="18" charset="0"/>
              <a:ea typeface="Yu Mincho"/>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Which identities come to mind</a:t>
            </a:r>
            <a:endParaRPr lang="en-US" dirty="0">
              <a:effectLst/>
              <a:latin typeface="Cambria" panose="02040503050406030204" pitchFamily="18" charset="0"/>
              <a:ea typeface="Calibri" panose="020F0502020204030204" pitchFamily="34" charset="0"/>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What they imply for which strategies to use</a:t>
            </a:r>
            <a:endParaRPr lang="en-US" dirty="0">
              <a:effectLst/>
              <a:latin typeface="Cambria" panose="02040503050406030204" pitchFamily="18" charset="0"/>
              <a:ea typeface="Calibri" panose="020F0502020204030204" pitchFamily="34" charset="0"/>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What they imply for how to interpret experiences</a:t>
            </a:r>
            <a:endParaRPr lang="en-US" dirty="0">
              <a:effectLst/>
              <a:latin typeface="Cambria" panose="02040503050406030204" pitchFamily="18" charset="0"/>
              <a:ea typeface="Calibri" panose="020F0502020204030204" pitchFamily="34" charset="0"/>
            </a:endParaRPr>
          </a:p>
        </p:txBody>
      </p:sp>
      <p:cxnSp>
        <p:nvCxnSpPr>
          <p:cNvPr id="22" name="Straight Arrow Connector 21"/>
          <p:cNvCxnSpPr/>
          <p:nvPr/>
        </p:nvCxnSpPr>
        <p:spPr>
          <a:xfrm>
            <a:off x="3062146" y="4153928"/>
            <a:ext cx="7726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4" idx="1"/>
          </p:cNvCxnSpPr>
          <p:nvPr/>
        </p:nvCxnSpPr>
        <p:spPr>
          <a:xfrm>
            <a:off x="8408225" y="4153928"/>
            <a:ext cx="10173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425615" y="3110888"/>
            <a:ext cx="1832193"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Academic Outcomes</a:t>
            </a:r>
            <a:endParaRPr lang="en-US" dirty="0">
              <a:effectLst/>
              <a:latin typeface="Cambria" panose="02040503050406030204" pitchFamily="18" charset="0"/>
              <a:ea typeface="Yu Mincho"/>
            </a:endParaRPr>
          </a:p>
        </p:txBody>
      </p:sp>
      <p:sp>
        <p:nvSpPr>
          <p:cNvPr id="25" name="Rectangle 24"/>
          <p:cNvSpPr/>
          <p:nvPr/>
        </p:nvSpPr>
        <p:spPr>
          <a:xfrm>
            <a:off x="838200" y="3110888"/>
            <a:ext cx="2215403"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Stratification</a:t>
            </a:r>
            <a:endParaRPr lang="en-US" dirty="0">
              <a:effectLst/>
              <a:latin typeface="Cambria" panose="02040503050406030204" pitchFamily="18" charset="0"/>
              <a:ea typeface="Yu Mincho"/>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Poverty</a:t>
            </a:r>
            <a:endParaRPr lang="en-US" dirty="0">
              <a:effectLst/>
              <a:latin typeface="Cambria" panose="02040503050406030204" pitchFamily="18" charset="0"/>
              <a:ea typeface="Yu Mincho"/>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Family Education</a:t>
            </a:r>
            <a:endParaRPr lang="en-US" dirty="0">
              <a:effectLst/>
              <a:latin typeface="Cambria" panose="02040503050406030204" pitchFamily="18" charset="0"/>
              <a:ea typeface="Yu Mincho"/>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Race-ethnicity</a:t>
            </a:r>
            <a:endParaRPr lang="en-US" dirty="0">
              <a:effectLst/>
              <a:latin typeface="Cambria" panose="02040503050406030204" pitchFamily="18" charset="0"/>
              <a:ea typeface="Yu Mincho"/>
              <a:cs typeface="Times New Roman" panose="02020603050405020304" pitchFamily="18" charset="0"/>
            </a:endParaRPr>
          </a:p>
        </p:txBody>
      </p:sp>
      <p:grpSp>
        <p:nvGrpSpPr>
          <p:cNvPr id="26" name="Group 25"/>
          <p:cNvGrpSpPr/>
          <p:nvPr/>
        </p:nvGrpSpPr>
        <p:grpSpPr>
          <a:xfrm>
            <a:off x="1953517" y="2218062"/>
            <a:ext cx="8647906" cy="875155"/>
            <a:chOff x="845018" y="504079"/>
            <a:chExt cx="6622582" cy="512999"/>
          </a:xfrm>
        </p:grpSpPr>
        <p:cxnSp>
          <p:nvCxnSpPr>
            <p:cNvPr id="27" name="Straight Connector 26"/>
            <p:cNvCxnSpPr/>
            <p:nvPr/>
          </p:nvCxnSpPr>
          <p:spPr>
            <a:xfrm>
              <a:off x="845018" y="504079"/>
              <a:ext cx="61" cy="512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845140" y="504079"/>
              <a:ext cx="6622460" cy="512999"/>
              <a:chOff x="845140" y="504079"/>
              <a:chExt cx="6622460" cy="512999"/>
            </a:xfrm>
          </p:grpSpPr>
          <p:cxnSp>
            <p:nvCxnSpPr>
              <p:cNvPr id="29" name="Straight Connector 28"/>
              <p:cNvCxnSpPr/>
              <p:nvPr/>
            </p:nvCxnSpPr>
            <p:spPr>
              <a:xfrm>
                <a:off x="845140" y="504079"/>
                <a:ext cx="6622460" cy="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4" idx="0"/>
              </p:cNvCxnSpPr>
              <p:nvPr/>
            </p:nvCxnSpPr>
            <p:spPr>
              <a:xfrm>
                <a:off x="7449907" y="504193"/>
                <a:ext cx="1" cy="512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31" name="Straight Arrow Connector 30"/>
          <p:cNvCxnSpPr/>
          <p:nvPr/>
        </p:nvCxnSpPr>
        <p:spPr>
          <a:xfrm flipH="1" flipV="1">
            <a:off x="6120757" y="2218062"/>
            <a:ext cx="384" cy="9220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59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From Stratification to Motivation</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38554"/>
          </a:xfrm>
          <a:prstGeom prst="rect">
            <a:avLst/>
          </a:prstGeom>
          <a:noFill/>
        </p:spPr>
        <p:txBody>
          <a:bodyPr wrap="square" rtlCol="0">
            <a:spAutoFit/>
          </a:bodyPr>
          <a:lstStyle/>
          <a:p>
            <a:pPr algn="ctr"/>
            <a:r>
              <a:rPr lang="en-US" sz="1600" dirty="0">
                <a:latin typeface="Cambria" panose="02040503050406030204" pitchFamily="18" charset="0"/>
                <a:cs typeface="Times New Roman" panose="02020603050405020304" pitchFamily="18" charset="0"/>
              </a:rPr>
              <a:t>Lewis &amp; </a:t>
            </a:r>
            <a:r>
              <a:rPr lang="en-US" sz="1600" dirty="0" err="1">
                <a:latin typeface="Cambria" panose="02040503050406030204" pitchFamily="18" charset="0"/>
                <a:cs typeface="Times New Roman" panose="02020603050405020304" pitchFamily="18" charset="0"/>
              </a:rPr>
              <a:t>Oyserman</a:t>
            </a:r>
            <a:r>
              <a:rPr lang="en-US" sz="1600">
                <a:latin typeface="Cambria" panose="02040503050406030204" pitchFamily="18" charset="0"/>
                <a:cs typeface="Times New Roman" panose="02020603050405020304" pitchFamily="18" charset="0"/>
              </a:rPr>
              <a:t>, 2016 | </a:t>
            </a:r>
            <a:r>
              <a:rPr lang="en-US" sz="1600" dirty="0">
                <a:latin typeface="Cambria" panose="02040503050406030204" pitchFamily="18" charset="0"/>
                <a:cs typeface="Times New Roman" panose="02020603050405020304" pitchFamily="18" charset="0"/>
              </a:rPr>
              <a:t>Lewis &amp; </a:t>
            </a:r>
            <a:r>
              <a:rPr lang="en-US" sz="1600" dirty="0" err="1">
                <a:latin typeface="Cambria" panose="02040503050406030204" pitchFamily="18" charset="0"/>
                <a:cs typeface="Times New Roman" panose="02020603050405020304" pitchFamily="18" charset="0"/>
              </a:rPr>
              <a:t>Sekaquaptewa</a:t>
            </a:r>
            <a:r>
              <a:rPr lang="en-US" sz="1600" dirty="0">
                <a:latin typeface="Cambria" panose="02040503050406030204" pitchFamily="18" charset="0"/>
                <a:cs typeface="Times New Roman" panose="02020603050405020304" pitchFamily="18" charset="0"/>
              </a:rPr>
              <a:t>, 2016 | </a:t>
            </a:r>
            <a:r>
              <a:rPr lang="en-US" sz="1600" dirty="0" err="1">
                <a:latin typeface="Cambria" panose="02040503050406030204" pitchFamily="18" charset="0"/>
                <a:cs typeface="Times New Roman" panose="02020603050405020304" pitchFamily="18" charset="0"/>
              </a:rPr>
              <a:t>Oyserman</a:t>
            </a:r>
            <a:r>
              <a:rPr lang="en-US" sz="1600" dirty="0">
                <a:latin typeface="Cambria" panose="02040503050406030204" pitchFamily="18" charset="0"/>
                <a:cs typeface="Times New Roman" panose="02020603050405020304" pitchFamily="18" charset="0"/>
              </a:rPr>
              <a:t> &amp; Lewis, 2017 | </a:t>
            </a:r>
            <a:r>
              <a:rPr lang="en-US" sz="1600" dirty="0" err="1">
                <a:latin typeface="Cambria" panose="02040503050406030204" pitchFamily="18" charset="0"/>
                <a:cs typeface="Times New Roman" panose="02020603050405020304" pitchFamily="18" charset="0"/>
              </a:rPr>
              <a:t>Oyserman</a:t>
            </a:r>
            <a:r>
              <a:rPr lang="en-US" sz="1600" dirty="0">
                <a:latin typeface="Cambria" panose="02040503050406030204" pitchFamily="18" charset="0"/>
                <a:cs typeface="Times New Roman" panose="02020603050405020304" pitchFamily="18" charset="0"/>
              </a:rPr>
              <a:t>, Lewis, et al., 2017</a:t>
            </a:r>
            <a:endParaRPr lang="en-US" sz="1600" dirty="0">
              <a:latin typeface="Cambria" panose="02040503050406030204" pitchFamily="18" charset="0"/>
            </a:endParaRPr>
          </a:p>
        </p:txBody>
      </p:sp>
      <p:sp>
        <p:nvSpPr>
          <p:cNvPr id="14" name="Rectangle 13"/>
          <p:cNvSpPr/>
          <p:nvPr/>
        </p:nvSpPr>
        <p:spPr>
          <a:xfrm>
            <a:off x="3834826" y="3140271"/>
            <a:ext cx="4573399"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Identity-based Motivation</a:t>
            </a:r>
            <a:endParaRPr lang="en-US" dirty="0">
              <a:effectLst/>
              <a:latin typeface="Cambria" panose="02040503050406030204" pitchFamily="18" charset="0"/>
              <a:ea typeface="Yu Mincho"/>
            </a:endParaRPr>
          </a:p>
          <a:p>
            <a:pPr marL="457200" marR="0">
              <a:spcBef>
                <a:spcPts val="0"/>
              </a:spcBef>
              <a:spcAft>
                <a:spcPts val="0"/>
              </a:spcAft>
            </a:pPr>
            <a:r>
              <a:rPr lang="en-US" dirty="0">
                <a:effectLst/>
                <a:latin typeface="Cambria" panose="02040503050406030204" pitchFamily="18" charset="0"/>
                <a:ea typeface="Times New Roman" panose="02020603050405020304" pitchFamily="18" charset="0"/>
              </a:rPr>
              <a:t> </a:t>
            </a:r>
            <a:endParaRPr lang="en-US" dirty="0">
              <a:effectLst/>
              <a:latin typeface="Cambria" panose="02040503050406030204" pitchFamily="18" charset="0"/>
              <a:ea typeface="Yu Mincho"/>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Which identities come to mind</a:t>
            </a:r>
            <a:endParaRPr lang="en-US" dirty="0">
              <a:effectLst/>
              <a:latin typeface="Cambria" panose="02040503050406030204" pitchFamily="18" charset="0"/>
              <a:ea typeface="Calibri" panose="020F0502020204030204" pitchFamily="34" charset="0"/>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What they imply for which strategies to use</a:t>
            </a:r>
            <a:endParaRPr lang="en-US" dirty="0">
              <a:effectLst/>
              <a:latin typeface="Cambria" panose="02040503050406030204" pitchFamily="18" charset="0"/>
              <a:ea typeface="Calibri" panose="020F0502020204030204" pitchFamily="34" charset="0"/>
            </a:endParaRPr>
          </a:p>
          <a:p>
            <a:pPr marL="342900" marR="0" lvl="0" indent="-342900">
              <a:spcBef>
                <a:spcPts val="0"/>
              </a:spcBef>
              <a:spcAft>
                <a:spcPts val="0"/>
              </a:spcAft>
              <a:buClr>
                <a:srgbClr val="000000"/>
              </a:buClr>
              <a:buFont typeface="+mj-lt"/>
              <a:buAutoNum type="arabicPeriod"/>
              <a:tabLst>
                <a:tab pos="457200" algn="l"/>
              </a:tabLst>
            </a:pPr>
            <a:r>
              <a:rPr lang="en-US" kern="1200" dirty="0">
                <a:solidFill>
                  <a:srgbClr val="000000"/>
                </a:solidFill>
                <a:effectLst/>
                <a:latin typeface="Cambria" panose="02040503050406030204" pitchFamily="18" charset="0"/>
                <a:ea typeface="Calibri" panose="020F0502020204030204" pitchFamily="34" charset="0"/>
              </a:rPr>
              <a:t>What they imply for how to interpret experiences</a:t>
            </a:r>
            <a:endParaRPr lang="en-US" dirty="0">
              <a:effectLst/>
              <a:latin typeface="Cambria" panose="02040503050406030204" pitchFamily="18" charset="0"/>
              <a:ea typeface="Calibri" panose="020F0502020204030204" pitchFamily="34" charset="0"/>
            </a:endParaRPr>
          </a:p>
        </p:txBody>
      </p:sp>
      <p:cxnSp>
        <p:nvCxnSpPr>
          <p:cNvPr id="22" name="Straight Arrow Connector 21"/>
          <p:cNvCxnSpPr/>
          <p:nvPr/>
        </p:nvCxnSpPr>
        <p:spPr>
          <a:xfrm>
            <a:off x="3062146" y="4153928"/>
            <a:ext cx="77268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4" idx="1"/>
          </p:cNvCxnSpPr>
          <p:nvPr/>
        </p:nvCxnSpPr>
        <p:spPr>
          <a:xfrm>
            <a:off x="8408225" y="4153928"/>
            <a:ext cx="10173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425615" y="3110888"/>
            <a:ext cx="1832193"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Academic Outcomes</a:t>
            </a:r>
            <a:endParaRPr lang="en-US" dirty="0">
              <a:effectLst/>
              <a:latin typeface="Cambria" panose="02040503050406030204" pitchFamily="18" charset="0"/>
              <a:ea typeface="Yu Mincho"/>
            </a:endParaRPr>
          </a:p>
        </p:txBody>
      </p:sp>
      <p:sp>
        <p:nvSpPr>
          <p:cNvPr id="25" name="Rectangle 24"/>
          <p:cNvSpPr/>
          <p:nvPr/>
        </p:nvSpPr>
        <p:spPr>
          <a:xfrm>
            <a:off x="838200" y="3110888"/>
            <a:ext cx="2215403" cy="2086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b="1" kern="1200" dirty="0">
                <a:solidFill>
                  <a:srgbClr val="000000"/>
                </a:solidFill>
                <a:effectLst/>
                <a:latin typeface="Cambria" panose="02040503050406030204" pitchFamily="18" charset="0"/>
                <a:ea typeface="Yu Mincho"/>
              </a:rPr>
              <a:t>Stratification</a:t>
            </a:r>
            <a:endParaRPr lang="en-US" dirty="0">
              <a:effectLst/>
              <a:latin typeface="Cambria" panose="02040503050406030204" pitchFamily="18" charset="0"/>
              <a:ea typeface="Yu Mincho"/>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Poverty</a:t>
            </a:r>
            <a:endParaRPr lang="en-US" dirty="0">
              <a:effectLst/>
              <a:latin typeface="Cambria" panose="02040503050406030204" pitchFamily="18" charset="0"/>
              <a:ea typeface="Yu Mincho"/>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Family Education</a:t>
            </a:r>
            <a:endParaRPr lang="en-US" dirty="0">
              <a:effectLst/>
              <a:latin typeface="Cambria" panose="02040503050406030204" pitchFamily="18" charset="0"/>
              <a:ea typeface="Yu Mincho"/>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solidFill>
                  <a:srgbClr val="000000"/>
                </a:solidFill>
                <a:effectLst/>
                <a:latin typeface="Cambria" panose="02040503050406030204" pitchFamily="18" charset="0"/>
                <a:ea typeface="Yu Mincho"/>
                <a:cs typeface="Times New Roman" panose="02020603050405020304" pitchFamily="18" charset="0"/>
              </a:rPr>
              <a:t>Race-ethnicity</a:t>
            </a:r>
            <a:endParaRPr lang="en-US" dirty="0">
              <a:effectLst/>
              <a:latin typeface="Cambria" panose="02040503050406030204" pitchFamily="18" charset="0"/>
              <a:ea typeface="Yu Mincho"/>
              <a:cs typeface="Times New Roman" panose="02020603050405020304" pitchFamily="18" charset="0"/>
            </a:endParaRPr>
          </a:p>
        </p:txBody>
      </p:sp>
      <p:grpSp>
        <p:nvGrpSpPr>
          <p:cNvPr id="26" name="Group 25"/>
          <p:cNvGrpSpPr/>
          <p:nvPr/>
        </p:nvGrpSpPr>
        <p:grpSpPr>
          <a:xfrm>
            <a:off x="1953517" y="2218062"/>
            <a:ext cx="8647906" cy="875155"/>
            <a:chOff x="845018" y="504079"/>
            <a:chExt cx="6622582" cy="512999"/>
          </a:xfrm>
        </p:grpSpPr>
        <p:cxnSp>
          <p:nvCxnSpPr>
            <p:cNvPr id="27" name="Straight Connector 26"/>
            <p:cNvCxnSpPr/>
            <p:nvPr/>
          </p:nvCxnSpPr>
          <p:spPr>
            <a:xfrm>
              <a:off x="845018" y="504079"/>
              <a:ext cx="61" cy="5126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845140" y="504079"/>
              <a:ext cx="6622460" cy="512999"/>
              <a:chOff x="845140" y="504079"/>
              <a:chExt cx="6622460" cy="512999"/>
            </a:xfrm>
          </p:grpSpPr>
          <p:cxnSp>
            <p:nvCxnSpPr>
              <p:cNvPr id="29" name="Straight Connector 28"/>
              <p:cNvCxnSpPr/>
              <p:nvPr/>
            </p:nvCxnSpPr>
            <p:spPr>
              <a:xfrm>
                <a:off x="845140" y="504079"/>
                <a:ext cx="6622460" cy="5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4" idx="0"/>
              </p:cNvCxnSpPr>
              <p:nvPr/>
            </p:nvCxnSpPr>
            <p:spPr>
              <a:xfrm>
                <a:off x="7449907" y="504193"/>
                <a:ext cx="1" cy="51288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cxnSp>
        <p:nvCxnSpPr>
          <p:cNvPr id="31" name="Straight Arrow Connector 30"/>
          <p:cNvCxnSpPr/>
          <p:nvPr/>
        </p:nvCxnSpPr>
        <p:spPr>
          <a:xfrm flipH="1" flipV="1">
            <a:off x="6120757" y="2218062"/>
            <a:ext cx="384" cy="9220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91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Seeing the Destination AND the Path</a:t>
            </a:r>
          </a:p>
        </p:txBody>
      </p:sp>
      <p:sp>
        <p:nvSpPr>
          <p:cNvPr id="3" name="Content Placeholder 2"/>
          <p:cNvSpPr>
            <a:spLocks noGrp="1"/>
          </p:cNvSpPr>
          <p:nvPr>
            <p:ph idx="1"/>
          </p:nvPr>
        </p:nvSpPr>
        <p:spPr/>
        <p:txBody>
          <a:bodyPr/>
          <a:lstStyle/>
          <a:p>
            <a:pPr marL="514350" indent="-514350">
              <a:buAutoNum type="arabicParenBoth"/>
            </a:pPr>
            <a:r>
              <a:rPr lang="en-US" dirty="0">
                <a:latin typeface="Cambria" panose="02040503050406030204" pitchFamily="18" charset="0"/>
              </a:rPr>
              <a:t>Create connections between students’ aspirations and current identities.</a:t>
            </a:r>
          </a:p>
          <a:p>
            <a:pPr marL="514350" indent="-514350">
              <a:buAutoNum type="arabicParenBoth"/>
            </a:pPr>
            <a:endParaRPr lang="en-US" dirty="0">
              <a:latin typeface="Cambria" panose="02040503050406030204" pitchFamily="18" charset="0"/>
            </a:endParaRPr>
          </a:p>
          <a:p>
            <a:pPr marL="514350" indent="-514350">
              <a:buAutoNum type="arabicParenBoth"/>
            </a:pPr>
            <a:r>
              <a:rPr lang="en-US" dirty="0">
                <a:latin typeface="Cambria" panose="02040503050406030204" pitchFamily="18" charset="0"/>
              </a:rPr>
              <a:t>Make behavioral strategies feel congruent with current identities.</a:t>
            </a:r>
          </a:p>
          <a:p>
            <a:pPr marL="514350" indent="-514350">
              <a:buAutoNum type="arabicParenBoth"/>
            </a:pPr>
            <a:endParaRPr lang="en-US" dirty="0">
              <a:latin typeface="Cambria" panose="02040503050406030204" pitchFamily="18" charset="0"/>
            </a:endParaRPr>
          </a:p>
          <a:p>
            <a:pPr marL="514350" indent="-514350">
              <a:buAutoNum type="arabicParenBoth"/>
            </a:pPr>
            <a:r>
              <a:rPr lang="en-US" dirty="0">
                <a:latin typeface="Cambria" panose="02040503050406030204" pitchFamily="18" charset="0"/>
              </a:rPr>
              <a:t>Normalize academic difficulties as signals as importance rather than impossibility.</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69332"/>
          </a:xfrm>
          <a:prstGeom prst="rect">
            <a:avLst/>
          </a:prstGeom>
          <a:noFill/>
        </p:spPr>
        <p:txBody>
          <a:bodyPr wrap="square" rtlCol="0">
            <a:spAutoFit/>
          </a:bodyPr>
          <a:lstStyle/>
          <a:p>
            <a:pPr algn="ct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&amp; Lewis, 2017, </a:t>
            </a:r>
            <a:r>
              <a:rPr lang="en-US" i="1" dirty="0">
                <a:latin typeface="Cambria" panose="02040503050406030204" pitchFamily="18" charset="0"/>
                <a:cs typeface="Times New Roman" panose="02020603050405020304" pitchFamily="18" charset="0"/>
              </a:rPr>
              <a:t>Social Issues &amp; Policy Review</a:t>
            </a:r>
            <a:endParaRPr lang="en-US" dirty="0">
              <a:latin typeface="Cambria" panose="02040503050406030204" pitchFamily="18" charset="0"/>
            </a:endParaRPr>
          </a:p>
        </p:txBody>
      </p:sp>
    </p:spTree>
    <p:extLst>
      <p:ext uri="{BB962C8B-B14F-4D97-AF65-F5344CB8AC3E}">
        <p14:creationId xmlns:p14="http://schemas.microsoft.com/office/powerpoint/2010/main" val="41021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0" y="5895726"/>
            <a:ext cx="12192000" cy="928719"/>
            <a:chOff x="0" y="5929281"/>
            <a:chExt cx="12192000" cy="922705"/>
          </a:xfrm>
        </p:grpSpPr>
        <p:pic>
          <p:nvPicPr>
            <p:cNvPr id="4" name="Picture 3"/>
            <p:cNvPicPr>
              <a:picLocks noChangeAspect="1"/>
            </p:cNvPicPr>
            <p:nvPr/>
          </p:nvPicPr>
          <p:blipFill>
            <a:blip r:embed="rId2"/>
            <a:stretch>
              <a:fillRect/>
            </a:stretch>
          </p:blipFill>
          <p:spPr>
            <a:xfrm>
              <a:off x="0" y="5959510"/>
              <a:ext cx="3816991" cy="892476"/>
            </a:xfrm>
            <a:prstGeom prst="rect">
              <a:avLst/>
            </a:prstGeom>
          </p:spPr>
        </p:pic>
        <p:grpSp>
          <p:nvGrpSpPr>
            <p:cNvPr id="22" name="Group 21">
              <a:extLst>
                <a:ext uri="{FF2B5EF4-FFF2-40B4-BE49-F238E27FC236}">
                  <a16:creationId xmlns:a16="http://schemas.microsoft.com/office/drawing/2014/main" id="{ADB941FE-1C3E-4E48-AC45-57D360DD4B9D}"/>
                </a:ext>
              </a:extLst>
            </p:cNvPr>
            <p:cNvGrpSpPr/>
            <p:nvPr/>
          </p:nvGrpSpPr>
          <p:grpSpPr>
            <a:xfrm>
              <a:off x="0" y="5929281"/>
              <a:ext cx="12192000" cy="785320"/>
              <a:chOff x="0" y="5855804"/>
              <a:chExt cx="12192000" cy="785320"/>
            </a:xfrm>
          </p:grpSpPr>
          <p:grpSp>
            <p:nvGrpSpPr>
              <p:cNvPr id="14" name="Group 13">
                <a:extLst>
                  <a:ext uri="{FF2B5EF4-FFF2-40B4-BE49-F238E27FC236}">
                    <a16:creationId xmlns:a16="http://schemas.microsoft.com/office/drawing/2014/main" id="{D0A217CB-7001-4EC7-9161-75D291DA2B1A}"/>
                  </a:ext>
                </a:extLst>
              </p:cNvPr>
              <p:cNvGrpSpPr/>
              <p:nvPr/>
            </p:nvGrpSpPr>
            <p:grpSpPr>
              <a:xfrm>
                <a:off x="9924187" y="6151996"/>
                <a:ext cx="2185548" cy="489128"/>
                <a:chOff x="19702826" y="6246331"/>
                <a:chExt cx="2185548" cy="489128"/>
              </a:xfrm>
            </p:grpSpPr>
            <p:pic>
              <p:nvPicPr>
                <p:cNvPr id="1032" name="Picture 8" descr="Image result for twitter logo">
                  <a:extLst>
                    <a:ext uri="{FF2B5EF4-FFF2-40B4-BE49-F238E27FC236}">
                      <a16:creationId xmlns:a16="http://schemas.microsoft.com/office/drawing/2014/main" id="{7E20AD19-BA96-449E-950C-5086C37AD86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05A7CE6-9B48-44CF-99B4-82E807E23C1A}"/>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8" name="Straight Connector 17">
                <a:extLst>
                  <a:ext uri="{FF2B5EF4-FFF2-40B4-BE49-F238E27FC236}">
                    <a16:creationId xmlns:a16="http://schemas.microsoft.com/office/drawing/2014/main" id="{0A284EF8-A501-4755-9A91-28EEC6EDFBF8}"/>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Title 1">
            <a:extLst>
              <a:ext uri="{FF2B5EF4-FFF2-40B4-BE49-F238E27FC236}">
                <a16:creationId xmlns:a16="http://schemas.microsoft.com/office/drawing/2014/main" id="{373439DC-C546-4313-A093-99BC71EC4B42}"/>
              </a:ext>
            </a:extLst>
          </p:cNvPr>
          <p:cNvSpPr>
            <a:spLocks noGrp="1"/>
          </p:cNvSpPr>
          <p:nvPr>
            <p:ph type="title"/>
          </p:nvPr>
        </p:nvSpPr>
        <p:spPr>
          <a:xfrm>
            <a:off x="838200" y="365125"/>
            <a:ext cx="10515600" cy="1325563"/>
          </a:xfrm>
        </p:spPr>
        <p:txBody>
          <a:bodyPr>
            <a:normAutofit/>
          </a:bodyPr>
          <a:lstStyle/>
          <a:p>
            <a:pPr algn="ctr"/>
            <a:r>
              <a:rPr lang="en-US" sz="3600" b="1" dirty="0">
                <a:latin typeface="Cambria" panose="02040503050406030204" pitchFamily="18" charset="0"/>
              </a:rPr>
              <a:t>Acknowledgments</a:t>
            </a:r>
          </a:p>
        </p:txBody>
      </p:sp>
      <p:sp>
        <p:nvSpPr>
          <p:cNvPr id="20" name="TextBox 19">
            <a:extLst>
              <a:ext uri="{FF2B5EF4-FFF2-40B4-BE49-F238E27FC236}">
                <a16:creationId xmlns:a16="http://schemas.microsoft.com/office/drawing/2014/main" id="{D827A095-453E-458E-8048-F9792CDDF5ED}"/>
              </a:ext>
            </a:extLst>
          </p:cNvPr>
          <p:cNvSpPr txBox="1"/>
          <p:nvPr/>
        </p:nvSpPr>
        <p:spPr>
          <a:xfrm>
            <a:off x="316233" y="4650206"/>
            <a:ext cx="3786479" cy="707885"/>
          </a:xfrm>
          <a:prstGeom prst="rect">
            <a:avLst/>
          </a:prstGeom>
          <a:noFill/>
        </p:spPr>
        <p:txBody>
          <a:bodyPr wrap="square" rtlCol="0">
            <a:spAutoFit/>
          </a:bodyPr>
          <a:lstStyle/>
          <a:p>
            <a:pPr algn="ctr"/>
            <a:r>
              <a:rPr lang="en-US" sz="2000" b="1" dirty="0">
                <a:latin typeface="Cambria" panose="02040503050406030204" pitchFamily="18" charset="0"/>
              </a:rPr>
              <a:t>Daphna </a:t>
            </a:r>
            <a:r>
              <a:rPr lang="en-US" sz="2000" b="1" dirty="0" err="1">
                <a:latin typeface="Cambria" panose="02040503050406030204" pitchFamily="18" charset="0"/>
              </a:rPr>
              <a:t>Oyserman</a:t>
            </a:r>
            <a:endParaRPr lang="en-US" sz="2000" b="1" dirty="0">
              <a:latin typeface="Cambria" panose="02040503050406030204" pitchFamily="18" charset="0"/>
            </a:endParaRPr>
          </a:p>
          <a:p>
            <a:pPr algn="ctr"/>
            <a:r>
              <a:rPr lang="en-US" sz="2000" dirty="0">
                <a:latin typeface="Cambria" panose="02040503050406030204" pitchFamily="18" charset="0"/>
              </a:rPr>
              <a:t>University of Southern California</a:t>
            </a:r>
          </a:p>
        </p:txBody>
      </p:sp>
      <p:pic>
        <p:nvPicPr>
          <p:cNvPr id="17" name="Picture 16"/>
          <p:cNvPicPr>
            <a:picLocks noChangeAspect="1"/>
          </p:cNvPicPr>
          <p:nvPr/>
        </p:nvPicPr>
        <p:blipFill>
          <a:blip r:embed="rId4"/>
          <a:stretch>
            <a:fillRect/>
          </a:stretch>
        </p:blipFill>
        <p:spPr>
          <a:xfrm>
            <a:off x="1253381" y="1617887"/>
            <a:ext cx="2234095" cy="3064211"/>
          </a:xfrm>
          <a:prstGeom prst="rect">
            <a:avLst/>
          </a:prstGeom>
        </p:spPr>
      </p:pic>
      <p:pic>
        <p:nvPicPr>
          <p:cNvPr id="1026" name="Picture 2" descr="Cristina.Aelene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2040" y="1741697"/>
            <a:ext cx="1800225" cy="2857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27A095-453E-458E-8048-F9792CDDF5ED}"/>
              </a:ext>
            </a:extLst>
          </p:cNvPr>
          <p:cNvSpPr txBox="1"/>
          <p:nvPr/>
        </p:nvSpPr>
        <p:spPr>
          <a:xfrm>
            <a:off x="7938912" y="4682098"/>
            <a:ext cx="3786479" cy="707885"/>
          </a:xfrm>
          <a:prstGeom prst="rect">
            <a:avLst/>
          </a:prstGeom>
          <a:noFill/>
        </p:spPr>
        <p:txBody>
          <a:bodyPr wrap="square" rtlCol="0">
            <a:spAutoFit/>
          </a:bodyPr>
          <a:lstStyle/>
          <a:p>
            <a:pPr algn="ctr"/>
            <a:r>
              <a:rPr lang="en-US" sz="2000" b="1" dirty="0">
                <a:latin typeface="Cambria" panose="02040503050406030204" pitchFamily="18" charset="0"/>
              </a:rPr>
              <a:t>Cristina </a:t>
            </a:r>
            <a:r>
              <a:rPr lang="en-US" sz="2000" b="1" dirty="0" err="1">
                <a:latin typeface="Cambria" panose="02040503050406030204" pitchFamily="18" charset="0"/>
              </a:rPr>
              <a:t>Aelenei</a:t>
            </a:r>
            <a:endParaRPr lang="en-US" sz="2000" b="1" dirty="0">
              <a:latin typeface="Cambria" panose="02040503050406030204" pitchFamily="18" charset="0"/>
            </a:endParaRPr>
          </a:p>
          <a:p>
            <a:pPr algn="ctr"/>
            <a:r>
              <a:rPr lang="en-US" sz="2000" dirty="0">
                <a:latin typeface="Cambria" panose="02040503050406030204" pitchFamily="18" charset="0"/>
              </a:rPr>
              <a:t>Paris Descartes University</a:t>
            </a:r>
          </a:p>
        </p:txBody>
      </p:sp>
      <p:pic>
        <p:nvPicPr>
          <p:cNvPr id="1028" name="Picture 4" descr="http://dornsife.usc.edu/assets/sites/832/banners/MindAndSociety_banner_PNG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1394" y="2443199"/>
            <a:ext cx="4356727" cy="142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0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0" y="5895726"/>
            <a:ext cx="12192000" cy="928719"/>
            <a:chOff x="0" y="5929281"/>
            <a:chExt cx="12192000" cy="922705"/>
          </a:xfrm>
        </p:grpSpPr>
        <p:pic>
          <p:nvPicPr>
            <p:cNvPr id="4" name="Picture 3"/>
            <p:cNvPicPr>
              <a:picLocks noChangeAspect="1"/>
            </p:cNvPicPr>
            <p:nvPr/>
          </p:nvPicPr>
          <p:blipFill>
            <a:blip r:embed="rId2"/>
            <a:stretch>
              <a:fillRect/>
            </a:stretch>
          </p:blipFill>
          <p:spPr>
            <a:xfrm>
              <a:off x="0" y="5959510"/>
              <a:ext cx="3816991" cy="892476"/>
            </a:xfrm>
            <a:prstGeom prst="rect">
              <a:avLst/>
            </a:prstGeom>
          </p:spPr>
        </p:pic>
        <p:grpSp>
          <p:nvGrpSpPr>
            <p:cNvPr id="22" name="Group 21">
              <a:extLst>
                <a:ext uri="{FF2B5EF4-FFF2-40B4-BE49-F238E27FC236}">
                  <a16:creationId xmlns:a16="http://schemas.microsoft.com/office/drawing/2014/main" id="{ADB941FE-1C3E-4E48-AC45-57D360DD4B9D}"/>
                </a:ext>
              </a:extLst>
            </p:cNvPr>
            <p:cNvGrpSpPr/>
            <p:nvPr/>
          </p:nvGrpSpPr>
          <p:grpSpPr>
            <a:xfrm>
              <a:off x="0" y="5929281"/>
              <a:ext cx="12192000" cy="785320"/>
              <a:chOff x="0" y="5855804"/>
              <a:chExt cx="12192000" cy="785320"/>
            </a:xfrm>
          </p:grpSpPr>
          <p:grpSp>
            <p:nvGrpSpPr>
              <p:cNvPr id="14" name="Group 13">
                <a:extLst>
                  <a:ext uri="{FF2B5EF4-FFF2-40B4-BE49-F238E27FC236}">
                    <a16:creationId xmlns:a16="http://schemas.microsoft.com/office/drawing/2014/main" id="{D0A217CB-7001-4EC7-9161-75D291DA2B1A}"/>
                  </a:ext>
                </a:extLst>
              </p:cNvPr>
              <p:cNvGrpSpPr/>
              <p:nvPr/>
            </p:nvGrpSpPr>
            <p:grpSpPr>
              <a:xfrm>
                <a:off x="9924187" y="6151996"/>
                <a:ext cx="2185548" cy="489128"/>
                <a:chOff x="19702826" y="6246331"/>
                <a:chExt cx="2185548" cy="489128"/>
              </a:xfrm>
            </p:grpSpPr>
            <p:pic>
              <p:nvPicPr>
                <p:cNvPr id="1032" name="Picture 8" descr="Image result for twitter logo">
                  <a:extLst>
                    <a:ext uri="{FF2B5EF4-FFF2-40B4-BE49-F238E27FC236}">
                      <a16:creationId xmlns:a16="http://schemas.microsoft.com/office/drawing/2014/main" id="{7E20AD19-BA96-449E-950C-5086C37AD86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05A7CE6-9B48-44CF-99B4-82E807E23C1A}"/>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8" name="Straight Connector 17">
                <a:extLst>
                  <a:ext uri="{FF2B5EF4-FFF2-40B4-BE49-F238E27FC236}">
                    <a16:creationId xmlns:a16="http://schemas.microsoft.com/office/drawing/2014/main" id="{0A284EF8-A501-4755-9A91-28EEC6EDFBF8}"/>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Title 1">
            <a:extLst>
              <a:ext uri="{FF2B5EF4-FFF2-40B4-BE49-F238E27FC236}">
                <a16:creationId xmlns:a16="http://schemas.microsoft.com/office/drawing/2014/main" id="{373439DC-C546-4313-A093-99BC71EC4B42}"/>
              </a:ext>
            </a:extLst>
          </p:cNvPr>
          <p:cNvSpPr>
            <a:spLocks noGrp="1"/>
          </p:cNvSpPr>
          <p:nvPr>
            <p:ph type="title"/>
          </p:nvPr>
        </p:nvSpPr>
        <p:spPr/>
        <p:txBody>
          <a:bodyPr>
            <a:normAutofit/>
          </a:bodyPr>
          <a:lstStyle/>
          <a:p>
            <a:pPr algn="ctr"/>
            <a:r>
              <a:rPr lang="en-US" sz="3600" b="1" dirty="0">
                <a:latin typeface="Cambria" panose="02040503050406030204" pitchFamily="18" charset="0"/>
              </a:rPr>
              <a:t>Thank You</a:t>
            </a:r>
          </a:p>
        </p:txBody>
      </p:sp>
      <p:sp>
        <p:nvSpPr>
          <p:cNvPr id="2" name="Content Placeholder 1">
            <a:extLst>
              <a:ext uri="{FF2B5EF4-FFF2-40B4-BE49-F238E27FC236}">
                <a16:creationId xmlns:a16="http://schemas.microsoft.com/office/drawing/2014/main" id="{2826B8B8-6CE3-46A4-AB19-505127EDACB7}"/>
              </a:ext>
            </a:extLst>
          </p:cNvPr>
          <p:cNvSpPr>
            <a:spLocks noGrp="1"/>
          </p:cNvSpPr>
          <p:nvPr>
            <p:ph idx="1"/>
          </p:nvPr>
        </p:nvSpPr>
        <p:spPr/>
        <p:txBody>
          <a:bodyPr>
            <a:normAutofit/>
          </a:bodyPr>
          <a:lstStyle/>
          <a:p>
            <a:pPr marL="0" indent="0" algn="ctr">
              <a:buNone/>
            </a:pPr>
            <a:endParaRPr lang="en-US" sz="3600" dirty="0">
              <a:latin typeface="Cambria" panose="02040503050406030204" pitchFamily="18" charset="0"/>
              <a:hlinkClick r:id="rId4"/>
            </a:endParaRPr>
          </a:p>
          <a:p>
            <a:pPr marL="0" indent="0" algn="ctr">
              <a:buNone/>
            </a:pPr>
            <a:r>
              <a:rPr lang="en-US" sz="3600" dirty="0">
                <a:latin typeface="Cambria" panose="02040503050406030204" pitchFamily="18" charset="0"/>
                <a:hlinkClick r:id="rId4"/>
              </a:rPr>
              <a:t>nlewisjr@cornell.edu</a:t>
            </a:r>
            <a:endParaRPr lang="en-US" sz="3600" dirty="0">
              <a:latin typeface="Cambria" panose="02040503050406030204" pitchFamily="18" charset="0"/>
            </a:endParaRPr>
          </a:p>
          <a:p>
            <a:pPr marL="0" indent="0" algn="ctr">
              <a:buNone/>
            </a:pPr>
            <a:endParaRPr lang="en-US" sz="3600" dirty="0">
              <a:latin typeface="Cambria" panose="02040503050406030204" pitchFamily="18" charset="0"/>
            </a:endParaRPr>
          </a:p>
          <a:p>
            <a:pPr marL="0" indent="0" algn="ctr">
              <a:buNone/>
            </a:pPr>
            <a:r>
              <a:rPr lang="en-US" sz="3600" dirty="0">
                <a:latin typeface="Cambria" panose="02040503050406030204" pitchFamily="18" charset="0"/>
                <a:hlinkClick r:id="rId5"/>
              </a:rPr>
              <a:t>www.neillewisjr.com</a:t>
            </a:r>
            <a:endParaRPr lang="en-US" sz="3600" dirty="0">
              <a:latin typeface="Cambria" panose="02040503050406030204" pitchFamily="18" charset="0"/>
            </a:endParaRPr>
          </a:p>
          <a:p>
            <a:pPr marL="0" indent="0" algn="ctr">
              <a:buNone/>
            </a:pPr>
            <a:endParaRPr lang="en-US" sz="3600" dirty="0">
              <a:latin typeface="Cambria" panose="02040503050406030204" pitchFamily="18" charset="0"/>
            </a:endParaRPr>
          </a:p>
        </p:txBody>
      </p:sp>
    </p:spTree>
    <p:extLst>
      <p:ext uri="{BB962C8B-B14F-4D97-AF65-F5344CB8AC3E}">
        <p14:creationId xmlns:p14="http://schemas.microsoft.com/office/powerpoint/2010/main" val="200131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Mechanisms Underlying Disparities</a:t>
            </a:r>
          </a:p>
        </p:txBody>
      </p:sp>
      <p:sp>
        <p:nvSpPr>
          <p:cNvPr id="3" name="Content Placeholder 2"/>
          <p:cNvSpPr>
            <a:spLocks noGrp="1"/>
          </p:cNvSpPr>
          <p:nvPr>
            <p:ph idx="1"/>
          </p:nvPr>
        </p:nvSpPr>
        <p:spPr>
          <a:xfrm>
            <a:off x="838200" y="1825625"/>
            <a:ext cx="10515600" cy="3580564"/>
          </a:xfrm>
        </p:spPr>
        <p:txBody>
          <a:bodyPr>
            <a:normAutofit/>
          </a:bodyPr>
          <a:lstStyle/>
          <a:p>
            <a:r>
              <a:rPr lang="en-US" sz="3200" dirty="0">
                <a:latin typeface="Cambria" panose="02040503050406030204" pitchFamily="18" charset="0"/>
              </a:rPr>
              <a:t>Aspirations are not the problem</a:t>
            </a:r>
          </a:p>
          <a:p>
            <a:endParaRPr lang="en-US" sz="3200" dirty="0">
              <a:latin typeface="Cambria" panose="02040503050406030204" pitchFamily="18" charset="0"/>
            </a:endParaRPr>
          </a:p>
          <a:p>
            <a:endParaRPr lang="en-US" sz="3200" dirty="0">
              <a:latin typeface="Cambria" panose="02040503050406030204" pitchFamily="18" charset="0"/>
            </a:endParaRPr>
          </a:p>
          <a:p>
            <a:r>
              <a:rPr lang="en-US" sz="3200" dirty="0">
                <a:latin typeface="Cambria" panose="02040503050406030204" pitchFamily="18" charset="0"/>
              </a:rPr>
              <a:t>Aspirations are equally high (80-100%) across groups</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69332"/>
          </a:xfrm>
          <a:prstGeom prst="rect">
            <a:avLst/>
          </a:prstGeom>
          <a:noFill/>
        </p:spPr>
        <p:txBody>
          <a:bodyPr wrap="square" rtlCol="0">
            <a:spAutoFit/>
          </a:bodyPr>
          <a:lstStyle/>
          <a:p>
            <a:pPr algn="ctr"/>
            <a:r>
              <a:rPr lang="en-US" dirty="0">
                <a:latin typeface="Cambria" panose="02040503050406030204" pitchFamily="18" charset="0"/>
                <a:cs typeface="Times New Roman" panose="02020603050405020304" pitchFamily="18" charset="0"/>
              </a:rPr>
              <a:t>Lewis &amp;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2016, </a:t>
            </a:r>
            <a:r>
              <a:rPr lang="en-US" i="1" dirty="0">
                <a:latin typeface="Cambria" panose="02040503050406030204" pitchFamily="18" charset="0"/>
                <a:cs typeface="Times New Roman" panose="02020603050405020304" pitchFamily="18" charset="0"/>
              </a:rPr>
              <a:t>Behavioral Science &amp; Policy </a:t>
            </a:r>
            <a:r>
              <a:rPr lang="en-US" dirty="0">
                <a:latin typeface="Cambria" panose="02040503050406030204" pitchFamily="18" charset="0"/>
                <a:cs typeface="Times New Roman" panose="02020603050405020304" pitchFamily="18" charset="0"/>
              </a:rPr>
              <a:t> |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&amp; Lewis, 2017, </a:t>
            </a:r>
            <a:r>
              <a:rPr lang="en-US" i="1" dirty="0">
                <a:latin typeface="Cambria" panose="02040503050406030204" pitchFamily="18" charset="0"/>
                <a:cs typeface="Times New Roman" panose="02020603050405020304" pitchFamily="18" charset="0"/>
              </a:rPr>
              <a:t>Social Issues &amp; Policy Review</a:t>
            </a:r>
            <a:endParaRPr lang="en-US" dirty="0">
              <a:latin typeface="Cambria" panose="02040503050406030204" pitchFamily="18" charset="0"/>
            </a:endParaRPr>
          </a:p>
        </p:txBody>
      </p:sp>
    </p:spTree>
    <p:extLst>
      <p:ext uri="{BB962C8B-B14F-4D97-AF65-F5344CB8AC3E}">
        <p14:creationId xmlns:p14="http://schemas.microsoft.com/office/powerpoint/2010/main" val="2645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Disparities in Educational Attainment</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8" name="Picture 2" descr="Image result for racial education disparities">
            <a:extLst>
              <a:ext uri="{FF2B5EF4-FFF2-40B4-BE49-F238E27FC236}">
                <a16:creationId xmlns:a16="http://schemas.microsoft.com/office/drawing/2014/main" id="{2E1D0539-C91F-4BFC-B3F5-7B6F91D9B2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873"/>
          <a:stretch/>
        </p:blipFill>
        <p:spPr bwMode="auto">
          <a:xfrm>
            <a:off x="1" y="1690687"/>
            <a:ext cx="12191999" cy="420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Disparities in Educational Attainment</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4" name="Picture 2" descr="Image result for college graduation by ses">
            <a:extLst>
              <a:ext uri="{FF2B5EF4-FFF2-40B4-BE49-F238E27FC236}">
                <a16:creationId xmlns:a16="http://schemas.microsoft.com/office/drawing/2014/main" id="{87D6CDA6-3C02-4EDF-AD4D-7B4B93D37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24539"/>
            <a:ext cx="12192000" cy="4452552"/>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id="{1FC77B12-7A27-4D01-9508-6230766F899D}"/>
              </a:ext>
            </a:extLst>
          </p:cNvPr>
          <p:cNvSpPr/>
          <p:nvPr/>
        </p:nvSpPr>
        <p:spPr>
          <a:xfrm>
            <a:off x="8804366" y="3639923"/>
            <a:ext cx="3387634" cy="3918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771A64E-6F41-41E5-934F-AB297B6DC554}"/>
              </a:ext>
            </a:extLst>
          </p:cNvPr>
          <p:cNvSpPr/>
          <p:nvPr/>
        </p:nvSpPr>
        <p:spPr>
          <a:xfrm>
            <a:off x="1902823" y="4340963"/>
            <a:ext cx="3387634" cy="3918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69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mbria" panose="02040503050406030204" pitchFamily="18" charset="0"/>
              </a:rPr>
              <a:t>Two Questions</a:t>
            </a:r>
          </a:p>
        </p:txBody>
      </p:sp>
      <p:sp>
        <p:nvSpPr>
          <p:cNvPr id="3" name="Content Placeholder 2"/>
          <p:cNvSpPr>
            <a:spLocks noGrp="1"/>
          </p:cNvSpPr>
          <p:nvPr>
            <p:ph idx="1"/>
          </p:nvPr>
        </p:nvSpPr>
        <p:spPr>
          <a:xfrm>
            <a:off x="838200" y="1825625"/>
            <a:ext cx="10515600" cy="3580564"/>
          </a:xfrm>
        </p:spPr>
        <p:txBody>
          <a:bodyPr>
            <a:normAutofit/>
          </a:bodyPr>
          <a:lstStyle/>
          <a:p>
            <a:pPr marL="514350" indent="-514350">
              <a:buAutoNum type="arabicParenBoth"/>
            </a:pPr>
            <a:r>
              <a:rPr lang="en-US" sz="3600" dirty="0">
                <a:latin typeface="Cambria" panose="02040503050406030204" pitchFamily="18" charset="0"/>
              </a:rPr>
              <a:t> Why do these disparities occur?</a:t>
            </a:r>
          </a:p>
          <a:p>
            <a:pPr marL="514350" indent="-514350">
              <a:buAutoNum type="arabicParenBoth"/>
            </a:pPr>
            <a:endParaRPr lang="en-US" sz="3600" dirty="0">
              <a:latin typeface="Cambria" panose="02040503050406030204" pitchFamily="18" charset="0"/>
            </a:endParaRPr>
          </a:p>
          <a:p>
            <a:pPr marL="514350" indent="-514350">
              <a:buAutoNum type="arabicParenBoth"/>
            </a:pPr>
            <a:endParaRPr lang="en-US" sz="3600" dirty="0">
              <a:latin typeface="Cambria" panose="02040503050406030204" pitchFamily="18" charset="0"/>
            </a:endParaRPr>
          </a:p>
          <a:p>
            <a:pPr marL="514350" indent="-514350">
              <a:buAutoNum type="arabicParenBoth"/>
            </a:pPr>
            <a:r>
              <a:rPr lang="en-US" sz="3600" dirty="0">
                <a:latin typeface="Cambria" panose="02040503050406030204" pitchFamily="18" charset="0"/>
              </a:rPr>
              <a:t> What can be done to reduce them?</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1726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Mechanisms Underlying Disparities</a:t>
            </a:r>
          </a:p>
        </p:txBody>
      </p:sp>
      <p:sp>
        <p:nvSpPr>
          <p:cNvPr id="3" name="Content Placeholder 2"/>
          <p:cNvSpPr>
            <a:spLocks noGrp="1"/>
          </p:cNvSpPr>
          <p:nvPr>
            <p:ph idx="1"/>
          </p:nvPr>
        </p:nvSpPr>
        <p:spPr>
          <a:xfrm>
            <a:off x="838200" y="1825625"/>
            <a:ext cx="10515600" cy="3580564"/>
          </a:xfrm>
        </p:spPr>
        <p:txBody>
          <a:bodyPr>
            <a:normAutofit/>
          </a:bodyPr>
          <a:lstStyle/>
          <a:p>
            <a:pPr marL="0" indent="0" algn="ctr">
              <a:buNone/>
            </a:pPr>
            <a:r>
              <a:rPr lang="en-US" sz="3600" b="1" dirty="0">
                <a:latin typeface="Cambria" panose="02040503050406030204" pitchFamily="18" charset="0"/>
              </a:rPr>
              <a:t>Historical Context</a:t>
            </a:r>
          </a:p>
          <a:p>
            <a:endParaRPr lang="en-US" dirty="0">
              <a:latin typeface="Cambria" panose="02040503050406030204" pitchFamily="18" charset="0"/>
            </a:endParaRPr>
          </a:p>
          <a:p>
            <a:r>
              <a:rPr lang="en-US" dirty="0">
                <a:latin typeface="Cambria" panose="02040503050406030204" pitchFamily="18" charset="0"/>
              </a:rPr>
              <a:t>Discriminatory policies (e.g., mortgage red-lining) produced differential access to social and economic capital.</a:t>
            </a:r>
          </a:p>
          <a:p>
            <a:endParaRPr lang="en-US" sz="2400" dirty="0">
              <a:latin typeface="Cambria" panose="02040503050406030204" pitchFamily="18" charset="0"/>
            </a:endParaRPr>
          </a:p>
          <a:p>
            <a:r>
              <a:rPr lang="en-US" dirty="0">
                <a:latin typeface="Cambria" panose="02040503050406030204" pitchFamily="18" charset="0"/>
              </a:rPr>
              <a:t>While no longer legal, we still see effects of those policies today.</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69332"/>
          </a:xfrm>
          <a:prstGeom prst="rect">
            <a:avLst/>
          </a:prstGeom>
          <a:noFill/>
        </p:spPr>
        <p:txBody>
          <a:bodyPr wrap="square" rtlCol="0">
            <a:spAutoFit/>
          </a:bodyPr>
          <a:lstStyle/>
          <a:p>
            <a:pPr algn="ctr"/>
            <a:r>
              <a:rPr lang="en-US" dirty="0">
                <a:latin typeface="Cambria" panose="02040503050406030204" pitchFamily="18" charset="0"/>
                <a:cs typeface="Times New Roman" panose="02020603050405020304" pitchFamily="18" charset="0"/>
              </a:rPr>
              <a:t>Lewis &amp;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2016, </a:t>
            </a:r>
            <a:r>
              <a:rPr lang="en-US" i="1" dirty="0">
                <a:latin typeface="Cambria" panose="02040503050406030204" pitchFamily="18" charset="0"/>
                <a:cs typeface="Times New Roman" panose="02020603050405020304" pitchFamily="18" charset="0"/>
              </a:rPr>
              <a:t>Behavioral Science &amp; Policy </a:t>
            </a:r>
            <a:r>
              <a:rPr lang="en-US" dirty="0">
                <a:latin typeface="Cambria" panose="02040503050406030204" pitchFamily="18" charset="0"/>
                <a:cs typeface="Times New Roman" panose="02020603050405020304" pitchFamily="18" charset="0"/>
              </a:rPr>
              <a:t> |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&amp; Lewis, 2017, </a:t>
            </a:r>
            <a:r>
              <a:rPr lang="en-US" i="1" dirty="0">
                <a:latin typeface="Cambria" panose="02040503050406030204" pitchFamily="18" charset="0"/>
                <a:cs typeface="Times New Roman" panose="02020603050405020304" pitchFamily="18" charset="0"/>
              </a:rPr>
              <a:t>Social Issues &amp; Policy Review</a:t>
            </a:r>
            <a:endParaRPr lang="en-US" dirty="0">
              <a:latin typeface="Cambria" panose="02040503050406030204" pitchFamily="18" charset="0"/>
            </a:endParaRPr>
          </a:p>
        </p:txBody>
      </p:sp>
    </p:spTree>
    <p:extLst>
      <p:ext uri="{BB962C8B-B14F-4D97-AF65-F5344CB8AC3E}">
        <p14:creationId xmlns:p14="http://schemas.microsoft.com/office/powerpoint/2010/main" val="192790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Mechanisms Underlying Disparities</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Picture 3">
            <a:extLst>
              <a:ext uri="{FF2B5EF4-FFF2-40B4-BE49-F238E27FC236}">
                <a16:creationId xmlns:a16="http://schemas.microsoft.com/office/drawing/2014/main" id="{24107D46-C1BD-47E4-BC25-BB98D7F35E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425072"/>
            <a:ext cx="10515600" cy="4411482"/>
          </a:xfrm>
          <a:prstGeom prst="rect">
            <a:avLst/>
          </a:prstGeom>
        </p:spPr>
      </p:pic>
    </p:spTree>
    <p:extLst>
      <p:ext uri="{BB962C8B-B14F-4D97-AF65-F5344CB8AC3E}">
        <p14:creationId xmlns:p14="http://schemas.microsoft.com/office/powerpoint/2010/main" val="91358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Mechanisms Underlying Disparities</a:t>
            </a:r>
          </a:p>
        </p:txBody>
      </p:sp>
      <p:sp>
        <p:nvSpPr>
          <p:cNvPr id="3" name="Content Placeholder 2"/>
          <p:cNvSpPr>
            <a:spLocks noGrp="1"/>
          </p:cNvSpPr>
          <p:nvPr>
            <p:ph idx="1"/>
          </p:nvPr>
        </p:nvSpPr>
        <p:spPr>
          <a:xfrm>
            <a:off x="838200" y="1825625"/>
            <a:ext cx="10515600" cy="3580564"/>
          </a:xfrm>
        </p:spPr>
        <p:txBody>
          <a:bodyPr>
            <a:normAutofit/>
          </a:bodyPr>
          <a:lstStyle/>
          <a:p>
            <a:r>
              <a:rPr lang="en-US" dirty="0">
                <a:latin typeface="Cambria" panose="02040503050406030204" pitchFamily="18" charset="0"/>
              </a:rPr>
              <a:t>Black and Latino students attend highly segregated schools in which 90% or more of students are racial-ethnic minorities and low-income.</a:t>
            </a:r>
            <a:endParaRPr lang="en-US" sz="2400" dirty="0">
              <a:latin typeface="Cambria" panose="02040503050406030204" pitchFamily="18" charset="0"/>
            </a:endParaRPr>
          </a:p>
          <a:p>
            <a:endParaRPr lang="en-US" sz="2400" dirty="0">
              <a:latin typeface="Cambria" panose="02040503050406030204" pitchFamily="18" charset="0"/>
            </a:endParaRPr>
          </a:p>
          <a:p>
            <a:r>
              <a:rPr lang="en-US" dirty="0">
                <a:latin typeface="Cambria" panose="02040503050406030204" pitchFamily="18" charset="0"/>
              </a:rPr>
              <a:t>Live in contexts that have:</a:t>
            </a:r>
          </a:p>
          <a:p>
            <a:pPr lvl="1"/>
            <a:r>
              <a:rPr lang="en-US" sz="2800" dirty="0">
                <a:latin typeface="Cambria" panose="02040503050406030204" pitchFamily="18" charset="0"/>
              </a:rPr>
              <a:t>Highly segregated, academically low performing schools</a:t>
            </a:r>
          </a:p>
          <a:p>
            <a:pPr lvl="1"/>
            <a:r>
              <a:rPr lang="en-US" sz="2800" dirty="0">
                <a:latin typeface="Cambria" panose="02040503050406030204" pitchFamily="18" charset="0"/>
              </a:rPr>
              <a:t>Low density of college graduates</a:t>
            </a:r>
          </a:p>
          <a:p>
            <a:pPr lvl="1"/>
            <a:endParaRPr lang="en-US" sz="2800" dirty="0">
              <a:latin typeface="Cambria" panose="02040503050406030204" pitchFamily="18" charset="0"/>
            </a:endParaRP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69332"/>
          </a:xfrm>
          <a:prstGeom prst="rect">
            <a:avLst/>
          </a:prstGeom>
          <a:noFill/>
        </p:spPr>
        <p:txBody>
          <a:bodyPr wrap="square" rtlCol="0">
            <a:spAutoFit/>
          </a:bodyPr>
          <a:lstStyle/>
          <a:p>
            <a:pPr algn="ctr"/>
            <a:r>
              <a:rPr lang="en-US" dirty="0" err="1">
                <a:latin typeface="Cambria" panose="02040503050406030204" pitchFamily="18" charset="0"/>
                <a:cs typeface="Times New Roman" panose="02020603050405020304" pitchFamily="18" charset="0"/>
              </a:rPr>
              <a:t>Boschma</a:t>
            </a:r>
            <a:r>
              <a:rPr lang="en-US" dirty="0">
                <a:latin typeface="Cambria" panose="02040503050406030204" pitchFamily="18" charset="0"/>
                <a:cs typeface="Times New Roman" panose="02020603050405020304" pitchFamily="18" charset="0"/>
              </a:rPr>
              <a:t> &amp; Brownstein, 2016 | Hannah-Jones, 2014 | </a:t>
            </a: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&amp; Lewis, 2017, </a:t>
            </a:r>
            <a:r>
              <a:rPr lang="en-US" i="1" dirty="0">
                <a:latin typeface="Cambria" panose="02040503050406030204" pitchFamily="18" charset="0"/>
                <a:cs typeface="Times New Roman" panose="02020603050405020304" pitchFamily="18" charset="0"/>
              </a:rPr>
              <a:t>Social Issues &amp; Policy Review</a:t>
            </a:r>
            <a:endParaRPr lang="en-US" dirty="0">
              <a:latin typeface="Cambria" panose="02040503050406030204" pitchFamily="18" charset="0"/>
            </a:endParaRPr>
          </a:p>
        </p:txBody>
      </p:sp>
    </p:spTree>
    <p:extLst>
      <p:ext uri="{BB962C8B-B14F-4D97-AF65-F5344CB8AC3E}">
        <p14:creationId xmlns:p14="http://schemas.microsoft.com/office/powerpoint/2010/main" val="34907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Mechanisms Underlying Disparities</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6243" y="1260861"/>
            <a:ext cx="6315738" cy="4336743"/>
          </a:xfrm>
          <a:prstGeom prst="rect">
            <a:avLst/>
          </a:prstGeom>
        </p:spPr>
      </p:pic>
    </p:spTree>
    <p:extLst>
      <p:ext uri="{BB962C8B-B14F-4D97-AF65-F5344CB8AC3E}">
        <p14:creationId xmlns:p14="http://schemas.microsoft.com/office/powerpoint/2010/main" val="180364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Cambria" panose="02040503050406030204" pitchFamily="18" charset="0"/>
              </a:rPr>
              <a:t>From Stratification to Motivation</a:t>
            </a:r>
          </a:p>
        </p:txBody>
      </p:sp>
      <p:sp>
        <p:nvSpPr>
          <p:cNvPr id="3" name="Content Placeholder 2"/>
          <p:cNvSpPr>
            <a:spLocks noGrp="1"/>
          </p:cNvSpPr>
          <p:nvPr>
            <p:ph idx="1"/>
          </p:nvPr>
        </p:nvSpPr>
        <p:spPr>
          <a:xfrm>
            <a:off x="838200" y="1825625"/>
            <a:ext cx="10515600" cy="3580564"/>
          </a:xfrm>
        </p:spPr>
        <p:txBody>
          <a:bodyPr>
            <a:normAutofit lnSpcReduction="10000"/>
          </a:bodyPr>
          <a:lstStyle/>
          <a:p>
            <a:r>
              <a:rPr lang="en-US" dirty="0">
                <a:latin typeface="Cambria" panose="02040503050406030204" pitchFamily="18" charset="0"/>
              </a:rPr>
              <a:t>Living in places with more college graduates means attending better schools.</a:t>
            </a:r>
          </a:p>
          <a:p>
            <a:endParaRPr lang="en-US" dirty="0">
              <a:latin typeface="Cambria" panose="02040503050406030204" pitchFamily="18" charset="0"/>
            </a:endParaRPr>
          </a:p>
          <a:p>
            <a:r>
              <a:rPr lang="en-US" dirty="0">
                <a:latin typeface="Cambria" panose="02040503050406030204" pitchFamily="18" charset="0"/>
              </a:rPr>
              <a:t>It also means having access to models of people ‘like me’ who have succeeded.</a:t>
            </a:r>
          </a:p>
          <a:p>
            <a:endParaRPr lang="en-US" dirty="0">
              <a:latin typeface="Cambria" panose="02040503050406030204" pitchFamily="18" charset="0"/>
            </a:endParaRPr>
          </a:p>
          <a:p>
            <a:r>
              <a:rPr lang="en-US" dirty="0">
                <a:latin typeface="Cambria" panose="02040503050406030204" pitchFamily="18" charset="0"/>
              </a:rPr>
              <a:t>These people can show students not only the destination (college), but also the path to get there.</a:t>
            </a:r>
          </a:p>
        </p:txBody>
      </p:sp>
      <p:sp>
        <p:nvSpPr>
          <p:cNvPr id="7" name="AutoShape 4" descr="Image result for cornell black and white logo">
            <a:extLst>
              <a:ext uri="{FF2B5EF4-FFF2-40B4-BE49-F238E27FC236}">
                <a16:creationId xmlns:a16="http://schemas.microsoft.com/office/drawing/2014/main" id="{1157DF24-1B95-4A2F-9065-9612DAAF62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ABBFD5F-7B00-405A-86D0-55C8C68D3F12}"/>
              </a:ext>
            </a:extLst>
          </p:cNvPr>
          <p:cNvGrpSpPr/>
          <p:nvPr/>
        </p:nvGrpSpPr>
        <p:grpSpPr>
          <a:xfrm>
            <a:off x="0" y="5895726"/>
            <a:ext cx="12192000" cy="928719"/>
            <a:chOff x="0" y="5929281"/>
            <a:chExt cx="12192000" cy="922705"/>
          </a:xfrm>
        </p:grpSpPr>
        <p:pic>
          <p:nvPicPr>
            <p:cNvPr id="15" name="Picture 14">
              <a:extLst>
                <a:ext uri="{FF2B5EF4-FFF2-40B4-BE49-F238E27FC236}">
                  <a16:creationId xmlns:a16="http://schemas.microsoft.com/office/drawing/2014/main" id="{FF481BB4-7CCB-4C2D-B451-C0B032026731}"/>
                </a:ext>
              </a:extLst>
            </p:cNvPr>
            <p:cNvPicPr>
              <a:picLocks noChangeAspect="1"/>
            </p:cNvPicPr>
            <p:nvPr/>
          </p:nvPicPr>
          <p:blipFill>
            <a:blip r:embed="rId3"/>
            <a:stretch>
              <a:fillRect/>
            </a:stretch>
          </p:blipFill>
          <p:spPr>
            <a:xfrm>
              <a:off x="0" y="5959510"/>
              <a:ext cx="3816991" cy="892476"/>
            </a:xfrm>
            <a:prstGeom prst="rect">
              <a:avLst/>
            </a:prstGeom>
          </p:spPr>
        </p:pic>
        <p:grpSp>
          <p:nvGrpSpPr>
            <p:cNvPr id="16" name="Group 15">
              <a:extLst>
                <a:ext uri="{FF2B5EF4-FFF2-40B4-BE49-F238E27FC236}">
                  <a16:creationId xmlns:a16="http://schemas.microsoft.com/office/drawing/2014/main" id="{D6048205-23A3-46A3-86E7-5FF7FFFC9F2A}"/>
                </a:ext>
              </a:extLst>
            </p:cNvPr>
            <p:cNvGrpSpPr/>
            <p:nvPr/>
          </p:nvGrpSpPr>
          <p:grpSpPr>
            <a:xfrm>
              <a:off x="0" y="5929281"/>
              <a:ext cx="12192000" cy="785320"/>
              <a:chOff x="0" y="5855804"/>
              <a:chExt cx="12192000" cy="785320"/>
            </a:xfrm>
          </p:grpSpPr>
          <p:grpSp>
            <p:nvGrpSpPr>
              <p:cNvPr id="17" name="Group 16">
                <a:extLst>
                  <a:ext uri="{FF2B5EF4-FFF2-40B4-BE49-F238E27FC236}">
                    <a16:creationId xmlns:a16="http://schemas.microsoft.com/office/drawing/2014/main" id="{A73C16C4-E251-4B33-B5BA-71BAD8F64CF1}"/>
                  </a:ext>
                </a:extLst>
              </p:cNvPr>
              <p:cNvGrpSpPr/>
              <p:nvPr/>
            </p:nvGrpSpPr>
            <p:grpSpPr>
              <a:xfrm>
                <a:off x="9924187" y="6151996"/>
                <a:ext cx="2185548" cy="489128"/>
                <a:chOff x="19702826" y="6246331"/>
                <a:chExt cx="2185548" cy="489128"/>
              </a:xfrm>
            </p:grpSpPr>
            <p:pic>
              <p:nvPicPr>
                <p:cNvPr id="20" name="Picture 8" descr="Image result for twitter logo">
                  <a:extLst>
                    <a:ext uri="{FF2B5EF4-FFF2-40B4-BE49-F238E27FC236}">
                      <a16:creationId xmlns:a16="http://schemas.microsoft.com/office/drawing/2014/main" id="{6FF802FC-5936-4D7D-BB79-A7E68E356DE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702826" y="6264708"/>
                  <a:ext cx="627668" cy="470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C1B7BB-E104-4D5A-A430-38D7392C5697}"/>
                    </a:ext>
                  </a:extLst>
                </p:cNvPr>
                <p:cNvSpPr txBox="1"/>
                <p:nvPr/>
              </p:nvSpPr>
              <p:spPr>
                <a:xfrm>
                  <a:off x="20200976" y="6246331"/>
                  <a:ext cx="1687398" cy="400110"/>
                </a:xfrm>
                <a:prstGeom prst="rect">
                  <a:avLst/>
                </a:prstGeom>
                <a:noFill/>
              </p:spPr>
              <p:txBody>
                <a:bodyPr wrap="square" rtlCol="0">
                  <a:spAutoFit/>
                </a:bodyPr>
                <a:lstStyle/>
                <a:p>
                  <a:r>
                    <a:rPr lang="en-US" sz="2000" dirty="0">
                      <a:latin typeface="Cambria" panose="02040503050406030204" pitchFamily="18" charset="0"/>
                    </a:rPr>
                    <a:t>@NeilLewisJr</a:t>
                  </a:r>
                </a:p>
              </p:txBody>
            </p:sp>
          </p:grpSp>
          <p:cxnSp>
            <p:nvCxnSpPr>
              <p:cNvPr id="19" name="Straight Connector 18">
                <a:extLst>
                  <a:ext uri="{FF2B5EF4-FFF2-40B4-BE49-F238E27FC236}">
                    <a16:creationId xmlns:a16="http://schemas.microsoft.com/office/drawing/2014/main" id="{64C4A21E-2AC8-46AB-BDAF-42A83E680D12}"/>
                  </a:ext>
                </a:extLst>
              </p:cNvPr>
              <p:cNvCxnSpPr>
                <a:cxnSpLocks/>
              </p:cNvCxnSpPr>
              <p:nvPr/>
            </p:nvCxnSpPr>
            <p:spPr>
              <a:xfrm>
                <a:off x="0" y="585580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0" y="5530153"/>
            <a:ext cx="12192000" cy="369332"/>
          </a:xfrm>
          <a:prstGeom prst="rect">
            <a:avLst/>
          </a:prstGeom>
          <a:noFill/>
        </p:spPr>
        <p:txBody>
          <a:bodyPr wrap="square" rtlCol="0">
            <a:spAutoFit/>
          </a:bodyPr>
          <a:lstStyle/>
          <a:p>
            <a:pPr algn="ctr"/>
            <a:r>
              <a:rPr lang="en-US" dirty="0" err="1">
                <a:latin typeface="Cambria" panose="02040503050406030204" pitchFamily="18" charset="0"/>
                <a:cs typeface="Times New Roman" panose="02020603050405020304" pitchFamily="18" charset="0"/>
              </a:rPr>
              <a:t>Oyserman</a:t>
            </a:r>
            <a:r>
              <a:rPr lang="en-US" dirty="0">
                <a:latin typeface="Cambria" panose="02040503050406030204" pitchFamily="18" charset="0"/>
                <a:cs typeface="Times New Roman" panose="02020603050405020304" pitchFamily="18" charset="0"/>
              </a:rPr>
              <a:t> &amp; Lewis, 2017, </a:t>
            </a:r>
            <a:r>
              <a:rPr lang="en-US" i="1" dirty="0">
                <a:latin typeface="Cambria" panose="02040503050406030204" pitchFamily="18" charset="0"/>
                <a:cs typeface="Times New Roman" panose="02020603050405020304" pitchFamily="18" charset="0"/>
              </a:rPr>
              <a:t>Social Issues &amp; Policy Review</a:t>
            </a:r>
            <a:endParaRPr lang="en-US" dirty="0">
              <a:latin typeface="Cambria" panose="02040503050406030204" pitchFamily="18" charset="0"/>
            </a:endParaRPr>
          </a:p>
        </p:txBody>
      </p:sp>
    </p:spTree>
    <p:extLst>
      <p:ext uri="{BB962C8B-B14F-4D97-AF65-F5344CB8AC3E}">
        <p14:creationId xmlns:p14="http://schemas.microsoft.com/office/powerpoint/2010/main" val="99199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1467</Words>
  <Application>Microsoft Office PowerPoint</Application>
  <PresentationFormat>Widescreen</PresentationFormat>
  <Paragraphs>185</Paragraphs>
  <Slides>17</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Yu Mincho</vt:lpstr>
      <vt:lpstr>Arial</vt:lpstr>
      <vt:lpstr>Calibri</vt:lpstr>
      <vt:lpstr>Calibri Light</vt:lpstr>
      <vt:lpstr>Cambria</vt:lpstr>
      <vt:lpstr>Times New Roman</vt:lpstr>
      <vt:lpstr>Office Theme</vt:lpstr>
      <vt:lpstr>Can People ‘Like Me’ Go to College?  Inequality and Academic Motivation</vt:lpstr>
      <vt:lpstr>Disparities in Educational Attainment</vt:lpstr>
      <vt:lpstr>Disparities in Educational Attainment</vt:lpstr>
      <vt:lpstr>Two Questions</vt:lpstr>
      <vt:lpstr>Mechanisms Underlying Disparities</vt:lpstr>
      <vt:lpstr>Mechanisms Underlying Disparities</vt:lpstr>
      <vt:lpstr>Mechanisms Underlying Disparities</vt:lpstr>
      <vt:lpstr>Mechanisms Underlying Disparities</vt:lpstr>
      <vt:lpstr>From Stratification to Motivation</vt:lpstr>
      <vt:lpstr>From Stratification to Motivation</vt:lpstr>
      <vt:lpstr>From Stratification to Motivation</vt:lpstr>
      <vt:lpstr>From Stratification to Motivation</vt:lpstr>
      <vt:lpstr>From Stratification to Motivation</vt:lpstr>
      <vt:lpstr>Seeing the Destination AND the Path</vt:lpstr>
      <vt:lpstr>Acknowledgments</vt:lpstr>
      <vt:lpstr>Thank You</vt:lpstr>
      <vt:lpstr>Mechanisms Underlying Disparities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Lewis Jr</dc:creator>
  <cp:lastModifiedBy>Neil Lewis</cp:lastModifiedBy>
  <cp:revision>86</cp:revision>
  <dcterms:created xsi:type="dcterms:W3CDTF">2017-04-03T21:20:27Z</dcterms:created>
  <dcterms:modified xsi:type="dcterms:W3CDTF">2017-11-03T15:35:46Z</dcterms:modified>
</cp:coreProperties>
</file>