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sldIdLst>
    <p:sldId id="256" r:id="rId2"/>
    <p:sldId id="289" r:id="rId3"/>
    <p:sldId id="257" r:id="rId4"/>
    <p:sldId id="258" r:id="rId5"/>
    <p:sldId id="263" r:id="rId6"/>
    <p:sldId id="265" r:id="rId7"/>
    <p:sldId id="266" r:id="rId8"/>
    <p:sldId id="271" r:id="rId9"/>
    <p:sldId id="270" r:id="rId10"/>
    <p:sldId id="268" r:id="rId11"/>
    <p:sldId id="269" r:id="rId12"/>
    <p:sldId id="272" r:id="rId13"/>
    <p:sldId id="274" r:id="rId14"/>
    <p:sldId id="281" r:id="rId15"/>
    <p:sldId id="286" r:id="rId16"/>
    <p:sldId id="284" r:id="rId17"/>
    <p:sldId id="278" r:id="rId18"/>
    <p:sldId id="285" r:id="rId19"/>
    <p:sldId id="273" r:id="rId20"/>
    <p:sldId id="277" r:id="rId21"/>
    <p:sldId id="275" r:id="rId22"/>
    <p:sldId id="282" r:id="rId23"/>
    <p:sldId id="283" r:id="rId24"/>
    <p:sldId id="287" r:id="rId25"/>
    <p:sldId id="276" r:id="rId26"/>
    <p:sldId id="259" r:id="rId27"/>
    <p:sldId id="288" r:id="rId28"/>
    <p:sldId id="290" r:id="rId29"/>
    <p:sldId id="260" r:id="rId30"/>
    <p:sldId id="261" r:id="rId31"/>
    <p:sldId id="26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1B805F-FF0F-4BAA-A3A3-E4F945D687F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89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3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C47BBD9-A2D3-4C45-B798-E1C18372EB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29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4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9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4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9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8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6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3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7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8044"/>
            <a:ext cx="10473267" cy="4826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6000" dirty="0"/>
              <a:t>The Comfort of </a:t>
            </a:r>
            <a:r>
              <a:rPr lang="en-US" sz="6000" dirty="0" smtClean="0"/>
              <a:t>Clarity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848" y="2788920"/>
            <a:ext cx="9445752" cy="106984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Calibri" panose="020F0502020204030204" pitchFamily="34" charset="0"/>
                <a:ea typeface="+mj-ea"/>
                <a:cs typeface="+mj-cs"/>
              </a:rPr>
              <a:t>University Rankings and the Demand for Suspect Commodities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939" y="4810350"/>
            <a:ext cx="252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Wendy Espeland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Northwestern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0048" y="5761932"/>
            <a:ext cx="971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Public Goods and Inequality Conference, Stanford University, November 2-3, 2017. 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35693" y="5413582"/>
            <a:ext cx="2085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8FA9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A66AC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D90A0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itchFamily="2" charset="2"/>
              <a:buChar char="§"/>
              <a:defRPr sz="13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Canada  1991 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843" name="Picture 2" descr="C:\Users\13es-we\Pictures\mcclean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06" y="2309812"/>
            <a:ext cx="21336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25" y="2636089"/>
            <a:ext cx="2438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9507" y="5041426"/>
            <a:ext cx="1474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Germany</a:t>
            </a:r>
          </a:p>
        </p:txBody>
      </p:sp>
      <p:pic>
        <p:nvPicPr>
          <p:cNvPr id="35846" name="Picture 2" descr="C:\Users\13es-we\Pictures\ranking images\tes rank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09" y="2636089"/>
            <a:ext cx="2333734" cy="19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2"/>
          <p:cNvSpPr txBox="1">
            <a:spLocks noChangeArrowheads="1"/>
          </p:cNvSpPr>
          <p:nvPr/>
        </p:nvSpPr>
        <p:spPr bwMode="auto">
          <a:xfrm>
            <a:off x="9074188" y="5005387"/>
            <a:ext cx="132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8FA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A66AC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U.K. 1992</a:t>
            </a:r>
          </a:p>
        </p:txBody>
      </p:sp>
      <p:sp>
        <p:nvSpPr>
          <p:cNvPr id="35848" name="TextBox 6"/>
          <p:cNvSpPr txBox="1">
            <a:spLocks noChangeArrowheads="1"/>
          </p:cNvSpPr>
          <p:nvPr/>
        </p:nvSpPr>
        <p:spPr bwMode="auto">
          <a:xfrm>
            <a:off x="1316052" y="557969"/>
            <a:ext cx="967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8FA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A66AC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dirty="0" smtClean="0">
                <a:solidFill>
                  <a:schemeClr val="tx1"/>
                </a:solidFill>
              </a:rPr>
              <a:t>Copy-cats:  More </a:t>
            </a:r>
            <a:r>
              <a:rPr lang="en-US" altLang="en-US" sz="4800" dirty="0">
                <a:solidFill>
                  <a:schemeClr val="tx1"/>
                </a:solidFill>
              </a:rPr>
              <a:t>than </a:t>
            </a:r>
            <a:r>
              <a:rPr lang="en-US" altLang="en-US" sz="4800" dirty="0" smtClean="0">
                <a:solidFill>
                  <a:schemeClr val="tx1"/>
                </a:solidFill>
              </a:rPr>
              <a:t>40 national </a:t>
            </a:r>
            <a:r>
              <a:rPr lang="en-US" altLang="en-US" sz="4800" dirty="0" smtClean="0">
                <a:solidFill>
                  <a:schemeClr val="tx1"/>
                </a:solidFill>
              </a:rPr>
              <a:t>rankings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5768" y="5017931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029875" y="410006"/>
            <a:ext cx="38379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dirty="0">
                <a:latin typeface="Calibri" panose="020F0502020204030204" pitchFamily="34" charset="0"/>
              </a:rPr>
              <a:t>Global Rankings</a:t>
            </a:r>
          </a:p>
        </p:txBody>
      </p:sp>
      <p:pic>
        <p:nvPicPr>
          <p:cNvPr id="36867" name="Picture 5" descr="H:\Powerpoint 13ES-WE\Images\ARWU K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52" y="1392622"/>
            <a:ext cx="4076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1757723" y="2784561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8FA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A66AC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“Shanghai Rankings” 2003</a:t>
            </a:r>
          </a:p>
        </p:txBody>
      </p:sp>
      <p:pic>
        <p:nvPicPr>
          <p:cNvPr id="36869" name="Picture 4" descr="Times ranking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26" y="324645"/>
            <a:ext cx="1736779" cy="24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8358300" y="2777514"/>
            <a:ext cx="2847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8FA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A66AC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THE QS World University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Rankings 2004</a:t>
            </a:r>
          </a:p>
        </p:txBody>
      </p:sp>
      <p:pic>
        <p:nvPicPr>
          <p:cNvPr id="36871" name="Picture 2" descr="C:\Users\13es-we\Pictures\ranking images\the global rank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3" y="3608176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401638" y="5360476"/>
            <a:ext cx="361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8FA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A66AC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THE World University Rankings 2009 </a:t>
            </a:r>
          </a:p>
        </p:txBody>
      </p:sp>
      <p:pic>
        <p:nvPicPr>
          <p:cNvPr id="36873" name="Picture 3" descr="C:\Users\13es-we\Pictures\ranking images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59" y="5008775"/>
            <a:ext cx="399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Box 11"/>
          <p:cNvSpPr txBox="1">
            <a:spLocks noChangeArrowheads="1"/>
          </p:cNvSpPr>
          <p:nvPr/>
        </p:nvSpPr>
        <p:spPr bwMode="auto">
          <a:xfrm>
            <a:off x="7854149" y="5525619"/>
            <a:ext cx="320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8FA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A66AC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QS Word University Rankings 2009</a:t>
            </a:r>
          </a:p>
        </p:txBody>
      </p:sp>
      <p:pic>
        <p:nvPicPr>
          <p:cNvPr id="36875" name="Picture 4" descr="C:\Users\13es-we\Pictures\CWTS Leiden Ranking 2013_files\cwts_logo_complete_wh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69" y="3298619"/>
            <a:ext cx="31686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Box 12"/>
          <p:cNvSpPr txBox="1">
            <a:spLocks noChangeArrowheads="1"/>
          </p:cNvSpPr>
          <p:nvPr/>
        </p:nvSpPr>
        <p:spPr bwMode="auto">
          <a:xfrm>
            <a:off x="9254067" y="4640475"/>
            <a:ext cx="248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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8FA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A66AC"/>
              </a:buClr>
              <a:buFont typeface="Wingdings" panose="05000000000000000000" pitchFamily="2" charset="2"/>
              <a:buChar char="§"/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Leiden Rankings 2013</a:t>
            </a:r>
          </a:p>
        </p:txBody>
      </p:sp>
      <p:pic>
        <p:nvPicPr>
          <p:cNvPr id="13" name="Picture 4" descr="C:\Users\13es-we\Pictures\CWTS Leiden Ranking 2013_files\cwts_logo_complete_wh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99" y="3714963"/>
            <a:ext cx="3168650" cy="925512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4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33" y="714004"/>
            <a:ext cx="8064087" cy="56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591732"/>
            <a:ext cx="9875520" cy="135636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Why are they suspect?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94" y="310894"/>
            <a:ext cx="2333002" cy="1150437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alibri" panose="020F0502020204030204" pitchFamily="34" charset="0"/>
              </a:rPr>
              <a:t>Hint…</a:t>
            </a:r>
            <a:endParaRPr lang="en-US" sz="6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49" y="1457860"/>
            <a:ext cx="11024076" cy="565731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 1. They </a:t>
            </a:r>
            <a:r>
              <a:rPr lang="en-US" sz="4000" dirty="0" smtClean="0">
                <a:latin typeface="Calibri" panose="020F0502020204030204" pitchFamily="34" charset="0"/>
              </a:rPr>
              <a:t>are terrible measures made by journalists (and </a:t>
            </a:r>
            <a:r>
              <a:rPr lang="en-US" sz="4000" dirty="0" smtClean="0">
                <a:latin typeface="Calibri" panose="020F0502020204030204" pitchFamily="34" charset="0"/>
              </a:rPr>
              <a:t>unpaid interns</a:t>
            </a:r>
            <a:r>
              <a:rPr lang="en-US" sz="4000" dirty="0" smtClean="0">
                <a:latin typeface="Calibri" panose="020F0502020204030204" pitchFamily="34" charset="0"/>
              </a:rPr>
              <a:t>), interested in making and disseminating “news” </a:t>
            </a:r>
            <a:r>
              <a:rPr lang="en-US" sz="4000" dirty="0" smtClean="0">
                <a:latin typeface="Calibri" panose="020F0502020204030204" pitchFamily="34" charset="0"/>
              </a:rPr>
              <a:t>cheaply, efficiently and profitably.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2. They </a:t>
            </a:r>
            <a:r>
              <a:rPr lang="en-US" sz="4000" dirty="0" smtClean="0">
                <a:latin typeface="Calibri" panose="020F0502020204030204" pitchFamily="34" charset="0"/>
              </a:rPr>
              <a:t>induce self-fulfilling prophecies and rampant </a:t>
            </a:r>
            <a:r>
              <a:rPr lang="en-US" sz="4000" dirty="0" smtClean="0">
                <a:latin typeface="Calibri" panose="020F0502020204030204" pitchFamily="34" charset="0"/>
              </a:rPr>
              <a:t>gaming </a:t>
            </a:r>
            <a:r>
              <a:rPr lang="en-US" sz="4000" dirty="0" smtClean="0">
                <a:latin typeface="Calibri" panose="020F0502020204030204" pitchFamily="34" charset="0"/>
              </a:rPr>
              <a:t>by creating perverse incentives and massive unintended and unacknowledged consequences.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10" y="538385"/>
            <a:ext cx="10528761" cy="55576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6000" dirty="0" smtClean="0">
                <a:latin typeface="Calibri" panose="020F0502020204030204" pitchFamily="34" charset="0"/>
              </a:rPr>
              <a:t>“We know they are deeply flawed measures but</a:t>
            </a:r>
            <a:r>
              <a:rPr lang="en-US" sz="6000" dirty="0" smtClean="0">
                <a:latin typeface="Calibri" panose="020F0502020204030204" pitchFamily="34" charset="0"/>
              </a:rPr>
              <a:t>…”</a:t>
            </a:r>
          </a:p>
          <a:p>
            <a:pPr marL="45720" indent="0">
              <a:buNone/>
            </a:pPr>
            <a:endParaRPr lang="en-US" sz="60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6000" dirty="0" smtClean="0">
                <a:latin typeface="Calibri" panose="020F0502020204030204" pitchFamily="34" charset="0"/>
              </a:rPr>
              <a:t>“What’s the best way to move up in the “Shanghai” world rankings?  Kill  the humanities.”</a:t>
            </a:r>
            <a:endParaRPr lang="en-US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143" y="1186766"/>
            <a:ext cx="10418338" cy="2734147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Calibri" panose="020F0502020204030204" pitchFamily="34" charset="0"/>
              </a:rPr>
              <a:t/>
            </a:r>
            <a:br>
              <a:rPr lang="en-US" sz="6000" dirty="0" smtClean="0">
                <a:latin typeface="Calibri" panose="020F0502020204030204" pitchFamily="34" charset="0"/>
              </a:rPr>
            </a:br>
            <a:r>
              <a:rPr lang="en-US" sz="6000" dirty="0" smtClean="0">
                <a:latin typeface="Calibri" panose="020F0502020204030204" pitchFamily="34" charset="0"/>
              </a:rPr>
              <a:t>And </a:t>
            </a:r>
            <a:r>
              <a:rPr lang="en-US" sz="6000" dirty="0">
                <a:latin typeface="Calibri" panose="020F0502020204030204" pitchFamily="34" charset="0"/>
              </a:rPr>
              <a:t>w</a:t>
            </a:r>
            <a:r>
              <a:rPr lang="en-US" sz="6000" dirty="0" smtClean="0">
                <a:latin typeface="Calibri" panose="020F0502020204030204" pitchFamily="34" charset="0"/>
              </a:rPr>
              <a:t>hy do </a:t>
            </a:r>
            <a:r>
              <a:rPr lang="en-US" sz="6000" dirty="0" smtClean="0">
                <a:latin typeface="Calibri" panose="020F0502020204030204" pitchFamily="34" charset="0"/>
              </a:rPr>
              <a:t>people</a:t>
            </a:r>
            <a:r>
              <a:rPr lang="en-US" sz="6000" dirty="0" smtClean="0">
                <a:latin typeface="Calibri" panose="020F0502020204030204" pitchFamily="34" charset="0"/>
              </a:rPr>
              <a:t> </a:t>
            </a:r>
            <a:r>
              <a:rPr lang="en-US" sz="6000" dirty="0" smtClean="0">
                <a:latin typeface="Calibri" panose="020F0502020204030204" pitchFamily="34" charset="0"/>
              </a:rPr>
              <a:t>still use </a:t>
            </a:r>
            <a:r>
              <a:rPr lang="en-US" sz="6000" dirty="0" smtClean="0">
                <a:latin typeface="Calibri" panose="020F0502020204030204" pitchFamily="34" charset="0"/>
              </a:rPr>
              <a:t>them?  </a:t>
            </a:r>
            <a:endParaRPr lang="en-US" sz="6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984" y="3795665"/>
            <a:ext cx="9872871" cy="4038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330200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Who uses them? (Sometimes </a:t>
            </a:r>
            <a:r>
              <a:rPr lang="en-US" sz="4800" dirty="0" smtClean="0"/>
              <a:t>people who </a:t>
            </a:r>
            <a:r>
              <a:rPr lang="en-US" sz="4800" dirty="0" smtClean="0"/>
              <a:t>hate them).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815" y="1758435"/>
            <a:ext cx="10735733" cy="488357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 smtClean="0"/>
              <a:t>Prospective students, parents</a:t>
            </a:r>
          </a:p>
          <a:p>
            <a:pPr marL="45720" indent="0">
              <a:buNone/>
            </a:pPr>
            <a:r>
              <a:rPr lang="en-US" sz="3600" dirty="0" smtClean="0"/>
              <a:t>Other </a:t>
            </a:r>
            <a:r>
              <a:rPr lang="en-US" sz="3600" dirty="0" smtClean="0"/>
              <a:t>media outlets: easy stories </a:t>
            </a:r>
            <a:endParaRPr lang="en-US" sz="3600" dirty="0" smtClean="0"/>
          </a:p>
          <a:p>
            <a:pPr marL="45720" indent="0">
              <a:buNone/>
            </a:pPr>
            <a:r>
              <a:rPr lang="en-US" sz="3600" dirty="0"/>
              <a:t>Faculty</a:t>
            </a:r>
          </a:p>
          <a:p>
            <a:pPr marL="45720" indent="0">
              <a:buNone/>
            </a:pPr>
            <a:r>
              <a:rPr lang="en-US" sz="3600" dirty="0" smtClean="0"/>
              <a:t>Administrators: chairs, deans , presidents, etc.… </a:t>
            </a:r>
          </a:p>
          <a:p>
            <a:pPr marL="45720" indent="0">
              <a:buNone/>
            </a:pPr>
            <a:r>
              <a:rPr lang="en-US" sz="3600" dirty="0" smtClean="0"/>
              <a:t>Overseers: trustees, boards of visitors, reagents, state legislators</a:t>
            </a:r>
          </a:p>
          <a:p>
            <a:pPr marL="45720" lvl="0" indent="0">
              <a:buClr>
                <a:srgbClr val="A6B727"/>
              </a:buClr>
              <a:buNone/>
            </a:pPr>
            <a:r>
              <a:rPr lang="en-US" sz="3600" dirty="0" smtClean="0">
                <a:solidFill>
                  <a:srgbClr val="A6B727"/>
                </a:solidFill>
              </a:rPr>
              <a:t>Employers,  etc.</a:t>
            </a:r>
          </a:p>
          <a:p>
            <a:pPr marL="45720" lvl="0" indent="0">
              <a:buClr>
                <a:srgbClr val="A6B727"/>
              </a:buClr>
              <a:buNone/>
            </a:pPr>
            <a:endParaRPr lang="en-US" sz="3600" dirty="0">
              <a:solidFill>
                <a:srgbClr val="A6B727"/>
              </a:solidFill>
            </a:endParaRPr>
          </a:p>
          <a:p>
            <a:pPr marL="45720" indent="0">
              <a:buNone/>
            </a:pPr>
            <a:endParaRPr lang="en-US" sz="36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35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82" y="350378"/>
            <a:ext cx="11560512" cy="64282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WHY? </a:t>
            </a:r>
          </a:p>
          <a:p>
            <a:pPr marL="45720" indent="0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They </a:t>
            </a:r>
            <a:r>
              <a:rPr lang="en-US" sz="5400" dirty="0" smtClean="0">
                <a:latin typeface="Calibri" panose="020F0502020204030204" pitchFamily="34" charset="0"/>
              </a:rPr>
              <a:t>are easy</a:t>
            </a:r>
          </a:p>
          <a:p>
            <a:pPr marL="45720" indent="0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Others use them and become invested in them</a:t>
            </a:r>
          </a:p>
          <a:p>
            <a:pPr marL="45720" indent="0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They help us do hard things</a:t>
            </a:r>
          </a:p>
          <a:p>
            <a:pPr marL="45720" indent="0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They offer a defense/reason to others who want one </a:t>
            </a:r>
            <a:endParaRPr lang="en-US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32247" y="1250075"/>
            <a:ext cx="9966325" cy="2925762"/>
          </a:xfrm>
        </p:spPr>
        <p:txBody>
          <a:bodyPr>
            <a:noAutofit/>
          </a:bodyPr>
          <a:lstStyle/>
          <a:p>
            <a:r>
              <a:rPr lang="en-US" sz="8000" dirty="0" smtClean="0"/>
              <a:t>What kind of commodities are they</a:t>
            </a:r>
            <a:r>
              <a:rPr lang="en-US" sz="8000" dirty="0" smtClean="0"/>
              <a:t>?</a:t>
            </a:r>
            <a:br>
              <a:rPr lang="en-US" sz="8000" dirty="0" smtClean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192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0217" y="5326879"/>
            <a:ext cx="9875838" cy="1355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Rankings are part of a global “accountability” movement: trust in numbers replaces trust in</a:t>
            </a:r>
            <a:br>
              <a:rPr lang="en-US" dirty="0" smtClean="0"/>
            </a:br>
            <a:r>
              <a:rPr lang="en-US" dirty="0" smtClean="0"/>
              <a:t>people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</a:t>
            </a:r>
            <a:r>
              <a:rPr lang="en-US" dirty="0" smtClean="0"/>
              <a:t>uantification is a  technology of power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need to investigate it empirically and consider its distributive and normative dimensions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accountability and transparency through numbers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161" y="1203688"/>
            <a:ext cx="10385086" cy="51716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b="1" dirty="0" smtClean="0">
                <a:latin typeface="Calibri" panose="020F0502020204030204" pitchFamily="34" charset="0"/>
              </a:rPr>
              <a:t>It depends….and changes over time </a:t>
            </a:r>
            <a:r>
              <a:rPr lang="en-US" b="1" dirty="0" smtClean="0">
                <a:latin typeface="Calibri" panose="020F0502020204030204" pitchFamily="34" charset="0"/>
              </a:rPr>
              <a:t>with use</a:t>
            </a:r>
            <a:r>
              <a:rPr lang="en-US" sz="4000" b="1" dirty="0" smtClean="0">
                <a:latin typeface="Calibri" panose="020F0502020204030204" pitchFamily="34" charset="0"/>
              </a:rPr>
              <a:t/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1. Information—formalized and neatly packaged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2. decision tools— for lots of kinds of decisions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3</a:t>
            </a:r>
            <a:r>
              <a:rPr lang="en-US" sz="4000" dirty="0">
                <a:latin typeface="Calibri" panose="020F0502020204030204" pitchFamily="34" charset="0"/>
              </a:rPr>
              <a:t>. performance measures and incentives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4. symbolic systems: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markers &amp; makers of status 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 </a:t>
            </a:r>
            <a:br>
              <a:rPr lang="en-US" sz="4000" dirty="0" smtClean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5. identities</a:t>
            </a:r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</a:rPr>
              <a:t>6. expressions of </a:t>
            </a:r>
            <a:r>
              <a:rPr lang="en-US" sz="4000" dirty="0" smtClean="0">
                <a:latin typeface="Calibri" panose="020F0502020204030204" pitchFamily="34" charset="0"/>
              </a:rPr>
              <a:t>power and privilege </a:t>
            </a:r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23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925" y="1230765"/>
            <a:ext cx="11032621" cy="473437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What do they do?</a:t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417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079" y="455777"/>
            <a:ext cx="10898025" cy="13563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 Rankings offer (a form of) clarity….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218" y="1768979"/>
            <a:ext cx="10135654" cy="43270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 smtClean="0">
                <a:latin typeface="Calibri" panose="020F0502020204030204" pitchFamily="34" charset="0"/>
              </a:rPr>
              <a:t>Higher is better; lower is worse </a:t>
            </a:r>
          </a:p>
          <a:p>
            <a:pPr marL="45720" indent="0">
              <a:buNone/>
            </a:pPr>
            <a:r>
              <a:rPr lang="en-US" sz="4400" dirty="0" smtClean="0">
                <a:latin typeface="Calibri" panose="020F0502020204030204" pitchFamily="34" charset="0"/>
              </a:rPr>
              <a:t>Difference is a standardized interval: this seems easy to interpret</a:t>
            </a:r>
          </a:p>
          <a:p>
            <a:pPr marL="45720" indent="0">
              <a:buNone/>
            </a:pPr>
            <a:r>
              <a:rPr lang="en-US" sz="4400" dirty="0" smtClean="0">
                <a:latin typeface="Calibri" panose="020F0502020204030204" pitchFamily="34" charset="0"/>
              </a:rPr>
              <a:t>Simplify complex information that  is hard to absorb</a:t>
            </a:r>
          </a:p>
          <a:p>
            <a:pPr marL="45720" indent="0">
              <a:buNone/>
            </a:pP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Rankings: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718" y="2014672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Make c</a:t>
            </a:r>
            <a:r>
              <a:rPr lang="en-US" sz="4000" dirty="0" smtClean="0">
                <a:latin typeface="Calibri" panose="020F0502020204030204" pitchFamily="34" charset="0"/>
              </a:rPr>
              <a:t>omparisons  </a:t>
            </a:r>
            <a:r>
              <a:rPr lang="en-US" sz="4000" dirty="0" smtClean="0">
                <a:latin typeface="Calibri" panose="020F0502020204030204" pitchFamily="34" charset="0"/>
              </a:rPr>
              <a:t>easy</a:t>
            </a:r>
          </a:p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They </a:t>
            </a:r>
            <a:r>
              <a:rPr lang="en-US" sz="4000" dirty="0" smtClean="0">
                <a:latin typeface="Calibri" panose="020F0502020204030204" pitchFamily="34" charset="0"/>
              </a:rPr>
              <a:t>produce trends</a:t>
            </a:r>
          </a:p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They </a:t>
            </a:r>
            <a:r>
              <a:rPr lang="en-US" sz="4000" dirty="0" smtClean="0">
                <a:latin typeface="Calibri" panose="020F0502020204030204" pitchFamily="34" charset="0"/>
              </a:rPr>
              <a:t>seem like objective/rigorous/scientific </a:t>
            </a:r>
            <a:r>
              <a:rPr lang="en-US" sz="4000" dirty="0" smtClean="0">
                <a:latin typeface="Calibri" panose="020F0502020204030204" pitchFamily="34" charset="0"/>
              </a:rPr>
              <a:t>measures</a:t>
            </a:r>
          </a:p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They signal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Increase and reinforce inequalities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Access to </a:t>
            </a:r>
            <a:r>
              <a:rPr lang="en-US" sz="4000" dirty="0" smtClean="0">
                <a:latin typeface="Calibri" panose="020F0502020204030204" pitchFamily="34" charset="0"/>
              </a:rPr>
              <a:t>education  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Money for education</a:t>
            </a:r>
          </a:p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Punish</a:t>
            </a:r>
            <a:r>
              <a:rPr lang="en-US" sz="4000" dirty="0" smtClean="0">
                <a:latin typeface="Calibri" panose="020F0502020204030204" pitchFamily="34" charset="0"/>
              </a:rPr>
              <a:t> heterogeneity– schools w/ different goals, missions 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4000" dirty="0" smtClean="0">
                <a:latin typeface="Calibri" panose="020F0502020204030204" pitchFamily="34" charset="0"/>
              </a:rPr>
              <a:t>Shift the distribution of resources—rich get richer; focus on the wrong things</a:t>
            </a:r>
          </a:p>
          <a:p>
            <a:pPr marL="45720" indent="0">
              <a:buNone/>
            </a:pP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69" y="575416"/>
            <a:ext cx="11049000" cy="135636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Encourage bad behavior &amp; g</a:t>
            </a:r>
            <a:r>
              <a:rPr lang="en-US" sz="5400" dirty="0" smtClean="0">
                <a:latin typeface="Calibri" panose="020F0502020204030204" pitchFamily="34" charset="0"/>
              </a:rPr>
              <a:t>aming</a:t>
            </a:r>
            <a:r>
              <a:rPr lang="en-US" sz="5400" dirty="0" smtClean="0">
                <a:latin typeface="Calibri" panose="020F0502020204030204" pitchFamily="34" charset="0"/>
              </a:rPr>
              <a:t>….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2749" y="1649339"/>
            <a:ext cx="10578006" cy="455310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44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sz="4400" dirty="0" smtClean="0">
                <a:latin typeface="Calibri" panose="020F0502020204030204" pitchFamily="34" charset="0"/>
              </a:rPr>
              <a:t>Manage the numbers-- not what they are supposed to measure</a:t>
            </a:r>
          </a:p>
          <a:p>
            <a:pPr marL="45720" indent="0">
              <a:buNone/>
            </a:pPr>
            <a:r>
              <a:rPr lang="en-US" sz="4400" dirty="0" smtClean="0">
                <a:latin typeface="Calibri" panose="020F0502020204030204" pitchFamily="34" charset="0"/>
              </a:rPr>
              <a:t>Promote forms of unwholesome competition (lying, cheating</a:t>
            </a:r>
            <a:r>
              <a:rPr lang="en-US" sz="4400" dirty="0" smtClean="0">
                <a:latin typeface="Calibri" panose="020F0502020204030204" pitchFamily="34" charset="0"/>
              </a:rPr>
              <a:t>) </a:t>
            </a:r>
          </a:p>
          <a:p>
            <a:pPr marL="45720" indent="0">
              <a:buNone/>
            </a:pPr>
            <a:r>
              <a:rPr lang="en-US" sz="4400" dirty="0" smtClean="0">
                <a:latin typeface="Calibri" panose="020F0502020204030204" pitchFamily="34" charset="0"/>
              </a:rPr>
              <a:t>Impose a uniform and coercive definition of excellence </a:t>
            </a:r>
            <a:endParaRPr lang="en-US" sz="44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44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44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44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44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4400" dirty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4400" dirty="0" smtClean="0"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331" y="1820255"/>
            <a:ext cx="9082214" cy="2238997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The </a:t>
            </a:r>
            <a:r>
              <a:rPr lang="en-US" sz="6000" dirty="0"/>
              <a:t>Comfort of </a:t>
            </a:r>
            <a:r>
              <a:rPr lang="en-US" sz="6000" dirty="0" smtClean="0"/>
              <a:t>Clarity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5300" dirty="0" smtClean="0"/>
              <a:t> </a:t>
            </a:r>
            <a:r>
              <a:rPr lang="en-US" sz="6000" dirty="0" smtClean="0"/>
              <a:t>Can  </a:t>
            </a:r>
            <a:r>
              <a:rPr lang="en-US" sz="6000" dirty="0" smtClean="0"/>
              <a:t>Be </a:t>
            </a:r>
            <a:r>
              <a:rPr lang="en-US" sz="6000" dirty="0" smtClean="0"/>
              <a:t>Costly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481" y="2847013"/>
            <a:ext cx="10947161" cy="1912994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Especially if education is supposed to  mitigate inequality</a:t>
            </a:r>
          </a:p>
          <a:p>
            <a:pPr marL="742950" indent="-742950" algn="l">
              <a:buAutoNum type="arabicPeriod"/>
            </a:pPr>
            <a:r>
              <a:rPr lang="en-US" sz="3600" dirty="0" smtClean="0">
                <a:latin typeface="Calibri" panose="020F0502020204030204" pitchFamily="34" charset="0"/>
              </a:rPr>
              <a:t>Useful is not the same as good</a:t>
            </a:r>
          </a:p>
          <a:p>
            <a:pPr marL="742950" indent="-742950" algn="l"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 algn="l">
              <a:buAutoNum type="arabicPeriod"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8961" y="555477"/>
            <a:ext cx="9767844" cy="464036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271400" lvl="8" indent="0">
              <a:buNone/>
            </a:pPr>
            <a:r>
              <a:rPr lang="en-US" sz="4800" dirty="0" smtClean="0">
                <a:latin typeface="Calibri" panose="020F0502020204030204" pitchFamily="34" charset="0"/>
              </a:rPr>
              <a:t>	</a:t>
            </a:r>
            <a:r>
              <a:rPr lang="en-US" sz="7200" dirty="0" smtClean="0">
                <a:latin typeface="Calibri" panose="020F0502020204030204" pitchFamily="34" charset="0"/>
              </a:rPr>
              <a:t>THANKS</a:t>
            </a:r>
            <a:r>
              <a:rPr lang="en-US" sz="7200" dirty="0" smtClean="0">
                <a:latin typeface="Calibri" panose="020F0502020204030204" pitchFamily="34" charset="0"/>
              </a:rPr>
              <a:t>! </a:t>
            </a:r>
            <a:endParaRPr lang="en-US" sz="7200" dirty="0">
              <a:latin typeface="Calibri" panose="020F0502020204030204" pitchFamily="34" charset="0"/>
            </a:endParaRPr>
          </a:p>
          <a:p>
            <a:pPr marL="2271400" lvl="8" indent="0">
              <a:buNone/>
            </a:pPr>
            <a:endParaRPr lang="en-US" sz="4800" dirty="0" smtClean="0">
              <a:latin typeface="Calibri" panose="020F0502020204030204" pitchFamily="34" charset="0"/>
            </a:endParaRPr>
          </a:p>
          <a:p>
            <a:pPr marL="2271400" lvl="8" indent="0">
              <a:buNone/>
            </a:pPr>
            <a:r>
              <a:rPr lang="en-US" sz="4800" dirty="0" smtClean="0">
                <a:latin typeface="Calibri" panose="020F0502020204030204" pitchFamily="34" charset="0"/>
              </a:rPr>
              <a:t>And thanks to Mike </a:t>
            </a:r>
            <a:r>
              <a:rPr lang="en-US" sz="4800" dirty="0" smtClean="0">
                <a:latin typeface="Calibri" panose="020F0502020204030204" pitchFamily="34" charset="0"/>
              </a:rPr>
              <a:t>Sauder my co-author. 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2" descr="http://www.thecollegesolution.com/wp-content/uploads/2011/09/US-news-books1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118" y="2024226"/>
            <a:ext cx="3021676" cy="2589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3125" y="441326"/>
            <a:ext cx="8153400" cy="625475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"/>
              <a:defRPr sz="2000" kern="1200" spc="15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Wingdings" pitchFamily="2" charset="2"/>
              <a:buChar char="§"/>
              <a:defRPr sz="16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D90A0"/>
              </a:buClr>
              <a:buFont typeface="Wingdings" pitchFamily="2" charset="2"/>
              <a:buChar char="§"/>
              <a:defRPr sz="1300" kern="1200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eaLnBrk="1" hangingPunct="1">
              <a:buNone/>
              <a:defRPr/>
            </a:pPr>
            <a:r>
              <a:rPr lang="en-US" altLang="en-US" sz="3200" dirty="0"/>
              <a:t>…Since 1981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7933" y="1354668"/>
            <a:ext cx="43434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lain" startAt="1981"/>
              <a:defRPr/>
            </a:pPr>
            <a:r>
              <a:rPr lang="en-US" b="1" dirty="0">
                <a:latin typeface="Arial" charset="0"/>
              </a:rPr>
              <a:t> college rankings: simple survey</a:t>
            </a: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 marL="342900" indent="-342900">
              <a:buFontTx/>
              <a:buAutoNum type="arabicPlain" startAt="1983"/>
              <a:defRPr/>
            </a:pPr>
            <a:r>
              <a:rPr lang="en-US" b="1" dirty="0">
                <a:latin typeface="Arial" charset="0"/>
              </a:rPr>
              <a:t>  annual college rankings issue</a:t>
            </a: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r>
              <a:rPr lang="en-US" b="1" dirty="0">
                <a:latin typeface="Arial" charset="0"/>
              </a:rPr>
              <a:t>1987 college rankings guidebooks</a:t>
            </a: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 marL="342900" indent="-342900">
              <a:buFontTx/>
              <a:buAutoNum type="arabicPlain" startAt="1987"/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endParaRPr lang="en-US" b="1" dirty="0">
              <a:latin typeface="Arial" charset="0"/>
            </a:endParaRPr>
          </a:p>
          <a:p>
            <a:pPr marL="342900" indent="-342900">
              <a:buFontTx/>
              <a:buAutoNum type="arabicPlain" startAt="1983"/>
              <a:defRPr/>
            </a:pPr>
            <a:endParaRPr lang="en-US" b="1" dirty="0">
              <a:latin typeface="Arial" charset="0"/>
            </a:endParaRPr>
          </a:p>
          <a:p>
            <a:pPr>
              <a:defRPr/>
            </a:pPr>
            <a:endParaRPr lang="en-US" b="1" dirty="0">
              <a:latin typeface="Arial" charset="0"/>
            </a:endParaRPr>
          </a:p>
        </p:txBody>
      </p:sp>
      <p:pic>
        <p:nvPicPr>
          <p:cNvPr id="11270" name="Picture 4" descr="IMG_031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3112031"/>
            <a:ext cx="4165599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1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118698"/>
            <a:ext cx="10874247" cy="1609344"/>
          </a:xfrm>
        </p:spPr>
        <p:txBody>
          <a:bodyPr>
            <a:noAutofit/>
          </a:bodyPr>
          <a:lstStyle/>
          <a:p>
            <a:r>
              <a:rPr lang="en-US" sz="8000" dirty="0" smtClean="0"/>
              <a:t>Where did </a:t>
            </a:r>
            <a:r>
              <a:rPr lang="en-US" sz="8000" dirty="0" smtClean="0"/>
              <a:t>educational rankings come </a:t>
            </a:r>
            <a:r>
              <a:rPr lang="en-US" sz="8000" dirty="0" smtClean="0"/>
              <a:t>from?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4666004"/>
            <a:ext cx="9617025" cy="3253038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81200" y="441326"/>
            <a:ext cx="81534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FFFFFF"/>
                </a:solidFill>
              </a:rPr>
              <a:t>U. S. News graduate school rankings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81200" y="1600201"/>
            <a:ext cx="8229600" cy="5851525"/>
          </a:xfrm>
        </p:spPr>
        <p:txBody>
          <a:bodyPr/>
          <a:lstStyle/>
          <a:p>
            <a:pPr marL="44450" indent="0">
              <a:buNone/>
              <a:defRPr/>
            </a:pPr>
            <a:r>
              <a:rPr lang="en-US" altLang="en-US" kern="0" dirty="0" smtClean="0">
                <a:solidFill>
                  <a:srgbClr val="FFFFFF"/>
                </a:solidFill>
                <a:latin typeface="Times New Roman"/>
              </a:rPr>
              <a:t> </a:t>
            </a:r>
          </a:p>
          <a:p>
            <a:pPr marL="44450" indent="0">
              <a:buNone/>
              <a:defRPr/>
            </a:pPr>
            <a:endParaRPr lang="en-US" kern="0" dirty="0">
              <a:solidFill>
                <a:srgbClr val="FFFFFF"/>
              </a:solidFill>
              <a:latin typeface="Times New Roman"/>
            </a:endParaRPr>
          </a:p>
          <a:p>
            <a:pPr marL="44450" indent="0">
              <a:buNone/>
              <a:defRPr/>
            </a:pPr>
            <a:endParaRPr lang="en-US" dirty="0"/>
          </a:p>
        </p:txBody>
      </p:sp>
      <p:pic>
        <p:nvPicPr>
          <p:cNvPr id="12292" name="Picture 8" descr="us%20news%20and%20world%20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01800"/>
            <a:ext cx="3327177" cy="39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4823" y="1397000"/>
            <a:ext cx="61465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>
              <a:latin typeface="Arial" charset="0"/>
            </a:endParaRPr>
          </a:p>
          <a:p>
            <a:pPr marL="342900" indent="-342900">
              <a:buFontTx/>
              <a:buAutoNum type="arabicPlain" startAt="1987"/>
              <a:defRPr/>
            </a:pPr>
            <a:r>
              <a:rPr lang="en-US" sz="2400" b="1" dirty="0">
                <a:latin typeface="Arial" charset="0"/>
              </a:rPr>
              <a:t> law school </a:t>
            </a:r>
            <a:r>
              <a:rPr lang="en-US" sz="2400" b="1" dirty="0" smtClean="0">
                <a:latin typeface="Arial" charset="0"/>
              </a:rPr>
              <a:t>rankings</a:t>
            </a:r>
            <a:endParaRPr lang="en-US" sz="2400" b="1" dirty="0">
              <a:latin typeface="Arial" charset="0"/>
            </a:endParaRPr>
          </a:p>
          <a:p>
            <a:pPr marL="342900" indent="-342900">
              <a:buFontTx/>
              <a:buAutoNum type="arabicPlain" startAt="1987"/>
              <a:defRPr/>
            </a:pPr>
            <a:endParaRPr lang="en-US" sz="2400" b="1" dirty="0">
              <a:latin typeface="Arial" charset="0"/>
            </a:endParaRPr>
          </a:p>
          <a:p>
            <a:pPr marL="342900" indent="-342900">
              <a:buFontTx/>
              <a:buAutoNum type="arabicPlain" startAt="1990"/>
              <a:defRPr/>
            </a:pPr>
            <a:r>
              <a:rPr lang="en-US" sz="2400" b="1" dirty="0">
                <a:latin typeface="Arial" charset="0"/>
              </a:rPr>
              <a:t> annual graduate </a:t>
            </a:r>
            <a:r>
              <a:rPr lang="en-US" sz="2400" b="1" dirty="0" smtClean="0">
                <a:latin typeface="Arial" charset="0"/>
              </a:rPr>
              <a:t>school 			    rankings </a:t>
            </a:r>
            <a:r>
              <a:rPr lang="en-US" sz="2400" b="1" dirty="0">
                <a:latin typeface="Arial" charset="0"/>
              </a:rPr>
              <a:t>issue</a:t>
            </a:r>
          </a:p>
          <a:p>
            <a:pPr marL="342900" indent="-342900">
              <a:buFontTx/>
              <a:buAutoNum type="arabicPlain" startAt="1990"/>
              <a:defRPr/>
            </a:pPr>
            <a:endParaRPr lang="en-US" sz="2400" b="1" dirty="0">
              <a:latin typeface="Arial" charset="0"/>
            </a:endParaRPr>
          </a:p>
          <a:p>
            <a:pPr>
              <a:defRPr/>
            </a:pPr>
            <a:r>
              <a:rPr lang="en-US" sz="2400" b="1" dirty="0">
                <a:latin typeface="Arial" charset="0"/>
              </a:rPr>
              <a:t>1994 graduate rankings guidebook</a:t>
            </a:r>
          </a:p>
          <a:p>
            <a:pPr>
              <a:defRPr/>
            </a:pP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Robert Morse</a:t>
            </a:r>
            <a:br>
              <a:rPr lang="en-US" altLang="en-US" dirty="0" smtClean="0"/>
            </a:br>
            <a:r>
              <a:rPr lang="en-US" altLang="en-US" sz="2000" dirty="0"/>
              <a:t>“Mr. </a:t>
            </a:r>
            <a:r>
              <a:rPr lang="en-US" altLang="en-US" sz="2000" dirty="0" smtClean="0"/>
              <a:t>Rankings</a:t>
            </a:r>
            <a:r>
              <a:rPr lang="en-US" altLang="en-US" sz="2000" dirty="0"/>
              <a:t>”</a:t>
            </a:r>
            <a:endParaRPr lang="en-US" altLang="en-US" dirty="0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95463"/>
            <a:ext cx="5715000" cy="413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1"/>
            <a:ext cx="8153400" cy="625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900" dirty="0" smtClean="0"/>
              <a:t>Precursors??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  <a:defRPr/>
            </a:pPr>
            <a:endParaRPr lang="en-US" sz="3200" cap="all" spc="200" dirty="0">
              <a:latin typeface="Cambria"/>
            </a:endParaRPr>
          </a:p>
          <a:p>
            <a:pPr marL="44450" indent="0">
              <a:buNone/>
              <a:defRPr/>
            </a:pPr>
            <a:r>
              <a:rPr lang="en-US" altLang="en-US" sz="1200" cap="all" spc="200" dirty="0">
                <a:latin typeface="Cambria"/>
              </a:rPr>
              <a:t>		           </a:t>
            </a:r>
          </a:p>
          <a:p>
            <a:pPr marL="44450" indent="0">
              <a:buNone/>
              <a:defRPr/>
            </a:pPr>
            <a:r>
              <a:rPr lang="en-US" altLang="en-US" sz="1200" cap="all" spc="200" dirty="0">
                <a:latin typeface="Cambria"/>
              </a:rPr>
              <a:t>		             </a:t>
            </a:r>
            <a:r>
              <a:rPr lang="en-US" altLang="en-US" sz="1800" cap="all" spc="200" dirty="0">
                <a:latin typeface="Cambria"/>
              </a:rPr>
              <a:t>	        </a:t>
            </a:r>
            <a:r>
              <a:rPr lang="en-US" altLang="en-US" sz="1800" cap="all" spc="200" dirty="0" smtClean="0">
                <a:latin typeface="Cambria"/>
              </a:rPr>
              <a:t>               </a:t>
            </a:r>
            <a:r>
              <a:rPr lang="en-US" altLang="en-US" sz="2400" b="1" cap="all" spc="200" dirty="0" smtClean="0">
                <a:solidFill>
                  <a:schemeClr val="tx1"/>
                </a:solidFill>
                <a:latin typeface="Cambria"/>
              </a:rPr>
              <a:t>1936</a:t>
            </a:r>
            <a:endParaRPr lang="en-US" altLang="en-US" sz="2400" b="1" cap="all" spc="200" dirty="0">
              <a:solidFill>
                <a:schemeClr val="tx1"/>
              </a:solidFill>
              <a:latin typeface="Cambria"/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2133600" y="1066800"/>
            <a:ext cx="81153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65" y="1470098"/>
            <a:ext cx="3198620" cy="421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C:\Users\13es-we\Pictures\men of 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87" y="1806407"/>
            <a:ext cx="2419133" cy="33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7421" y="4465387"/>
            <a:ext cx="1063112" cy="7017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4450" lvl="0" defTabSz="9144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defRPr/>
            </a:pPr>
            <a:r>
              <a:rPr lang="en-US" altLang="en-US" sz="2400" b="1" cap="all" spc="200" dirty="0" smtClean="0">
                <a:latin typeface="Cambria"/>
              </a:rPr>
              <a:t>1910</a:t>
            </a:r>
            <a:endParaRPr lang="en-US" altLang="en-US" sz="2400" b="1" cap="all" spc="200" dirty="0">
              <a:latin typeface="Cambria"/>
            </a:endParaRPr>
          </a:p>
          <a:p>
            <a:pPr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131" y="260550"/>
            <a:ext cx="9875520" cy="135636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“News You Can Use”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948" y="2131320"/>
            <a:ext cx="9872871" cy="4038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Morton Zuckerman buys USN</a:t>
            </a:r>
          </a:p>
          <a:p>
            <a:r>
              <a:rPr lang="en-US" sz="4800" dirty="0" smtClean="0"/>
              <a:t>  Copy the French???</a:t>
            </a:r>
          </a:p>
          <a:p>
            <a:r>
              <a:rPr lang="en-US" sz="4800" dirty="0" smtClean="0"/>
              <a:t>  Make a splash!  Make  </a:t>
            </a:r>
            <a:r>
              <a:rPr lang="en-US" sz="6000" dirty="0" smtClean="0">
                <a:latin typeface="Calibri" panose="020F0502020204030204" pitchFamily="34" charset="0"/>
              </a:rPr>
              <a:t>$$</a:t>
            </a:r>
          </a:p>
          <a:p>
            <a:r>
              <a:rPr lang="en-US" sz="4800" dirty="0" smtClean="0"/>
              <a:t>  Diversification!  Mimesis!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37" y="611464"/>
            <a:ext cx="3298676" cy="9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871" y="1482350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02" y="1537988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631" y="3963124"/>
            <a:ext cx="2162175" cy="2114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167" y="1482350"/>
            <a:ext cx="2152650" cy="2124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817" y="4200482"/>
            <a:ext cx="2367675" cy="1639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217" y="299103"/>
            <a:ext cx="7690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DIVERSIFICATION: education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221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36" y="2140195"/>
            <a:ext cx="3523793" cy="191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343" y="2031570"/>
            <a:ext cx="2615411" cy="1989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537" y="2018251"/>
            <a:ext cx="2292295" cy="1987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568" y="2044081"/>
            <a:ext cx="1725318" cy="1774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9536" y="931492"/>
            <a:ext cx="2961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</a:rPr>
              <a:t>Health care 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689" y="2143329"/>
            <a:ext cx="2150980" cy="2097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192" y="2143329"/>
            <a:ext cx="2139881" cy="214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454" y="2143329"/>
            <a:ext cx="2182557" cy="209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8243" y="897308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Misc.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19" y="1855531"/>
            <a:ext cx="2353260" cy="1938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350" y="1822000"/>
            <a:ext cx="2274005" cy="2005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667" y="581114"/>
            <a:ext cx="4236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NOT QUITE  THE BEST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1437</TotalTime>
  <Words>470</Words>
  <Application>Microsoft Office PowerPoint</Application>
  <PresentationFormat>Custom</PresentationFormat>
  <Paragraphs>112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Basis</vt:lpstr>
      <vt:lpstr>  The Comfort of Clarity    </vt:lpstr>
      <vt:lpstr>   Rankings are part of a global “accountability” movement: trust in numbers replaces trust in people  Quantification is a  technology of power  We need to investigate it empirically and consider its distributive and normative dimensions             accountability and transparency through numbers  </vt:lpstr>
      <vt:lpstr>Where did educational rankings come from?</vt:lpstr>
      <vt:lpstr>Precursors??  </vt:lpstr>
      <vt:lpstr>“News You Can Use”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 they suspect?</vt:lpstr>
      <vt:lpstr>Hint…</vt:lpstr>
      <vt:lpstr>PowerPoint Presentation</vt:lpstr>
      <vt:lpstr> And why do people still use them?  </vt:lpstr>
      <vt:lpstr>Who uses them? (Sometimes people who hate them). </vt:lpstr>
      <vt:lpstr>PowerPoint Presentation</vt:lpstr>
      <vt:lpstr>What kind of commodities are they? </vt:lpstr>
      <vt:lpstr> It depends….and changes over time with use 1. Information—formalized and neatly packaged 2. decision tools— for lots of kinds of decisions 3. performance measures and incentives 4. symbolic systems: markers &amp; makers of status    5. identities 6. expressions of power and privilege   </vt:lpstr>
      <vt:lpstr>What do they do?  </vt:lpstr>
      <vt:lpstr> Rankings offer (a form of) clarity….</vt:lpstr>
      <vt:lpstr>Rankings:</vt:lpstr>
      <vt:lpstr>Increase and reinforce inequalities</vt:lpstr>
      <vt:lpstr>Encourage bad behavior &amp; gaming….</vt:lpstr>
      <vt:lpstr>The Comfort of Clarity  Can  Be Costly   </vt:lpstr>
      <vt:lpstr>PowerPoint Presentation</vt:lpstr>
      <vt:lpstr>PowerPoint Presentation</vt:lpstr>
      <vt:lpstr>PowerPoint Presentation</vt:lpstr>
      <vt:lpstr>PowerPoint Presentation</vt:lpstr>
      <vt:lpstr>Robert Morse “Mr. Rankings”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Comfort of Clarity Can Be Expensive</dc:title>
  <dc:creator>Wendy N Espeland</dc:creator>
  <cp:lastModifiedBy>Wendy N Espeland</cp:lastModifiedBy>
  <cp:revision>55</cp:revision>
  <dcterms:created xsi:type="dcterms:W3CDTF">2017-10-24T16:31:17Z</dcterms:created>
  <dcterms:modified xsi:type="dcterms:W3CDTF">2017-11-03T15:03:52Z</dcterms:modified>
</cp:coreProperties>
</file>