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375" r:id="rId3"/>
    <p:sldId id="382" r:id="rId4"/>
    <p:sldId id="376" r:id="rId5"/>
    <p:sldId id="381" r:id="rId6"/>
    <p:sldId id="360" r:id="rId7"/>
    <p:sldId id="390" r:id="rId8"/>
    <p:sldId id="378" r:id="rId9"/>
    <p:sldId id="377" r:id="rId10"/>
    <p:sldId id="379" r:id="rId11"/>
    <p:sldId id="380" r:id="rId12"/>
    <p:sldId id="290" r:id="rId13"/>
    <p:sldId id="294" r:id="rId14"/>
    <p:sldId id="353" r:id="rId15"/>
    <p:sldId id="291" r:id="rId16"/>
    <p:sldId id="354" r:id="rId17"/>
    <p:sldId id="350" r:id="rId18"/>
    <p:sldId id="296" r:id="rId19"/>
    <p:sldId id="348" r:id="rId20"/>
    <p:sldId id="383" r:id="rId21"/>
    <p:sldId id="384" r:id="rId22"/>
    <p:sldId id="355" r:id="rId23"/>
    <p:sldId id="385" r:id="rId24"/>
    <p:sldId id="387" r:id="rId25"/>
    <p:sldId id="388" r:id="rId26"/>
    <p:sldId id="386" r:id="rId27"/>
    <p:sldId id="389" r:id="rId28"/>
    <p:sldId id="318" r:id="rId29"/>
    <p:sldId id="372" r:id="rId30"/>
    <p:sldId id="373" r:id="rId31"/>
    <p:sldId id="3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wati" initials="S" lastIdx="20" clrIdx="0"/>
  <p:cmAuthor id="1" name="Farzana Afridi" initials="FA"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8" autoAdjust="0"/>
    <p:restoredTop sz="94660"/>
  </p:normalViewPr>
  <p:slideViewPr>
    <p:cSldViewPr snapToGrid="0">
      <p:cViewPr varScale="1">
        <p:scale>
          <a:sx n="92" d="100"/>
          <a:sy n="92" d="100"/>
        </p:scale>
        <p:origin x="-120" y="-5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3A436F-B2C2-44EC-A5DE-A3FAE7347162}" type="datetimeFigureOut">
              <a:rPr lang="en-US" smtClean="0"/>
              <a:pPr/>
              <a:t>02/11/17</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099C62-9DC6-4444-A622-F8F3D293FF76}" type="slidenum">
              <a:rPr lang="en-IN" smtClean="0"/>
              <a:pPr/>
              <a:t>‹#›</a:t>
            </a:fld>
            <a:endParaRPr lang="en-IN"/>
          </a:p>
        </p:txBody>
      </p:sp>
    </p:spTree>
    <p:extLst>
      <p:ext uri="{BB962C8B-B14F-4D97-AF65-F5344CB8AC3E}">
        <p14:creationId xmlns:p14="http://schemas.microsoft.com/office/powerpoint/2010/main" val="30224841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7B9FA-27FB-4F95-9607-BCC73A40D0D1}" type="datetimeFigureOut">
              <a:rPr lang="en-US" smtClean="0"/>
              <a:pPr/>
              <a:t>02/11/17</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410AC-B72B-48F7-AE52-B0D1C57F607D}" type="slidenum">
              <a:rPr lang="en-IN" smtClean="0"/>
              <a:pPr/>
              <a:t>‹#›</a:t>
            </a:fld>
            <a:endParaRPr lang="en-IN"/>
          </a:p>
        </p:txBody>
      </p:sp>
    </p:spTree>
    <p:extLst>
      <p:ext uri="{BB962C8B-B14F-4D97-AF65-F5344CB8AC3E}">
        <p14:creationId xmlns:p14="http://schemas.microsoft.com/office/powerpoint/2010/main" val="18123636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68410AC-B72B-48F7-AE52-B0D1C57F607D}" type="slidenum">
              <a:rPr lang="en-IN" smtClean="0"/>
              <a:pPr/>
              <a:t>1</a:t>
            </a:fld>
            <a:endParaRPr lang="en-IN"/>
          </a:p>
        </p:txBody>
      </p:sp>
      <p:sp>
        <p:nvSpPr>
          <p:cNvPr id="5" name="Footer Placeholder 4"/>
          <p:cNvSpPr>
            <a:spLocks noGrp="1"/>
          </p:cNvSpPr>
          <p:nvPr>
            <p:ph type="ftr" sz="quarter" idx="11"/>
          </p:nvPr>
        </p:nvSpPr>
        <p:spPr/>
        <p:txBody>
          <a:bodyPr/>
          <a:lstStyle/>
          <a:p>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315E9A-0150-4810-9906-40409D24558E}" type="datetime1">
              <a:rPr lang="en-IN" smtClean="0"/>
              <a:pPr/>
              <a:t>02/11/17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121219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6B4BB-C837-480D-80DE-1210E281CA65}" type="datetime1">
              <a:rPr lang="en-IN" smtClean="0"/>
              <a:pPr/>
              <a:t>02/11/17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257500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7E321E-275E-444A-842C-446943976F38}" type="datetime1">
              <a:rPr lang="en-IN" smtClean="0"/>
              <a:pPr/>
              <a:t>02/11/17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134537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AB7E5-77F3-4E80-B09D-6D05AF13A4F8}" type="datetime1">
              <a:rPr lang="en-IN" smtClean="0"/>
              <a:pPr/>
              <a:t>02/11/17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279724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BFF02C-3767-45CF-B0C2-8259616B11D6}" type="datetime1">
              <a:rPr lang="en-IN" smtClean="0"/>
              <a:pPr/>
              <a:t>02/11/17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98960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9FB54E-C4E6-452C-86FC-2FF617C2DE31}" type="datetime1">
              <a:rPr lang="en-IN" smtClean="0"/>
              <a:pPr/>
              <a:t>02/11/17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405574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CB96D8-2FA5-4FE3-8073-36F09C9FA96E}" type="datetime1">
              <a:rPr lang="en-IN" smtClean="0"/>
              <a:pPr/>
              <a:t>02/11/17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30648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B9476F-FEF2-458C-B3B7-282EE7BB9182}" type="datetime1">
              <a:rPr lang="en-IN" smtClean="0"/>
              <a:pPr/>
              <a:t>02/11/17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406040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8B0F1-0DDB-4F41-ADC6-0B0C9C91951D}" type="datetime1">
              <a:rPr lang="en-IN" smtClean="0"/>
              <a:pPr/>
              <a:t>02/11/17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99834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B4D4A6-9B55-4C1F-8FA7-EAC2B0473E3B}" type="datetime1">
              <a:rPr lang="en-IN" smtClean="0"/>
              <a:pPr/>
              <a:t>02/11/17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176191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3B5243-4B0E-4FC5-A537-3DB827A9B5D5}" type="datetime1">
              <a:rPr lang="en-IN" smtClean="0"/>
              <a:pPr/>
              <a:t>02/11/17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7019741-6B21-4046-A7EE-C9568B4CC6AE}" type="slidenum">
              <a:rPr lang="en-IN" smtClean="0"/>
              <a:pPr/>
              <a:t>‹#›</a:t>
            </a:fld>
            <a:endParaRPr lang="en-IN"/>
          </a:p>
        </p:txBody>
      </p:sp>
    </p:spTree>
    <p:extLst>
      <p:ext uri="{BB962C8B-B14F-4D97-AF65-F5344CB8AC3E}">
        <p14:creationId xmlns:p14="http://schemas.microsoft.com/office/powerpoint/2010/main" val="38145998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D43ED-CC9F-4A1D-B856-E2DC31EA1BDB}" type="datetime1">
              <a:rPr lang="en-IN" smtClean="0"/>
              <a:pPr/>
              <a:t>02/11/17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19741-6B21-4046-A7EE-C9568B4CC6AE}" type="slidenum">
              <a:rPr lang="en-IN" smtClean="0"/>
              <a:pPr/>
              <a:t>‹#›</a:t>
            </a:fld>
            <a:endParaRPr lang="en-IN"/>
          </a:p>
        </p:txBody>
      </p:sp>
    </p:spTree>
    <p:extLst>
      <p:ext uri="{BB962C8B-B14F-4D97-AF65-F5344CB8AC3E}">
        <p14:creationId xmlns:p14="http://schemas.microsoft.com/office/powerpoint/2010/main" val="879412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179" y="754894"/>
            <a:ext cx="9500075" cy="2387600"/>
          </a:xfrm>
        </p:spPr>
        <p:txBody>
          <a:bodyPr>
            <a:normAutofit/>
          </a:bodyPr>
          <a:lstStyle/>
          <a:p>
            <a:r>
              <a:rPr lang="en-IN" sz="4800" b="1" dirty="0" smtClean="0">
                <a:solidFill>
                  <a:srgbClr val="0070C0"/>
                </a:solidFill>
                <a:latin typeface="Aparajita" pitchFamily="18" charset="0"/>
                <a:cs typeface="Aparajita" pitchFamily="18" charset="0"/>
              </a:rPr>
              <a:t>Caste identity, Social Connections and Financial Incentives in the Workplace </a:t>
            </a:r>
            <a:br>
              <a:rPr lang="en-IN" sz="4800" b="1" dirty="0" smtClean="0">
                <a:solidFill>
                  <a:srgbClr val="0070C0"/>
                </a:solidFill>
                <a:latin typeface="Aparajita" pitchFamily="18" charset="0"/>
                <a:cs typeface="Aparajita" pitchFamily="18" charset="0"/>
              </a:rPr>
            </a:br>
            <a:r>
              <a:rPr lang="en-IN" sz="2000" b="1" dirty="0" smtClean="0">
                <a:solidFill>
                  <a:srgbClr val="0070C0"/>
                </a:solidFill>
                <a:latin typeface="Aparajita" pitchFamily="18" charset="0"/>
                <a:cs typeface="Aparajita" pitchFamily="18" charset="0"/>
              </a:rPr>
              <a:t>A Quasi Field Experiment in India’s Manufacturing Sector</a:t>
            </a:r>
            <a:endParaRPr lang="en-IN" sz="2000" b="1" dirty="0">
              <a:solidFill>
                <a:srgbClr val="0070C0"/>
              </a:solidFill>
              <a:latin typeface="Aparajita" pitchFamily="18" charset="0"/>
              <a:cs typeface="Aparajita" pitchFamily="18" charset="0"/>
            </a:endParaRPr>
          </a:p>
        </p:txBody>
      </p:sp>
      <p:sp>
        <p:nvSpPr>
          <p:cNvPr id="3" name="Subtitle 2"/>
          <p:cNvSpPr>
            <a:spLocks noGrp="1"/>
          </p:cNvSpPr>
          <p:nvPr>
            <p:ph type="subTitle" idx="1"/>
          </p:nvPr>
        </p:nvSpPr>
        <p:spPr>
          <a:xfrm>
            <a:off x="1524000" y="3734512"/>
            <a:ext cx="9144000" cy="2471872"/>
          </a:xfrm>
        </p:spPr>
        <p:txBody>
          <a:bodyPr>
            <a:normAutofit/>
          </a:bodyPr>
          <a:lstStyle/>
          <a:p>
            <a:r>
              <a:rPr lang="en-US" dirty="0" smtClean="0">
                <a:latin typeface="Book Antiqua" panose="02040602050305030304" pitchFamily="18" charset="0"/>
              </a:rPr>
              <a:t>Farzana Afridi (ISI Delhi)</a:t>
            </a:r>
            <a:br>
              <a:rPr lang="en-US" dirty="0" smtClean="0">
                <a:latin typeface="Book Antiqua" panose="02040602050305030304" pitchFamily="18" charset="0"/>
              </a:rPr>
            </a:br>
            <a:r>
              <a:rPr lang="en-US" dirty="0" smtClean="0">
                <a:latin typeface="Book Antiqua" panose="02040602050305030304" pitchFamily="18" charset="0"/>
              </a:rPr>
              <a:t>Amrita </a:t>
            </a:r>
            <a:r>
              <a:rPr lang="en-US" dirty="0" err="1" smtClean="0">
                <a:latin typeface="Book Antiqua" panose="02040602050305030304" pitchFamily="18" charset="0"/>
              </a:rPr>
              <a:t>Dhillon</a:t>
            </a:r>
            <a:r>
              <a:rPr lang="en-US" dirty="0" smtClean="0">
                <a:latin typeface="Book Antiqua" panose="02040602050305030304" pitchFamily="18" charset="0"/>
              </a:rPr>
              <a:t> (King’s College London)</a:t>
            </a:r>
            <a:r>
              <a:rPr lang="en-US" dirty="0">
                <a:latin typeface="Book Antiqua" panose="02040602050305030304" pitchFamily="18" charset="0"/>
              </a:rPr>
              <a:t/>
            </a:r>
            <a:br>
              <a:rPr lang="en-US" dirty="0">
                <a:latin typeface="Book Antiqua" panose="02040602050305030304" pitchFamily="18" charset="0"/>
              </a:rPr>
            </a:br>
            <a:r>
              <a:rPr lang="en-US" dirty="0" smtClean="0">
                <a:latin typeface="Book Antiqua" panose="02040602050305030304" pitchFamily="18" charset="0"/>
              </a:rPr>
              <a:t>Sherry Xin Li  (University of Texas Dallas)</a:t>
            </a:r>
            <a:br>
              <a:rPr lang="en-US" dirty="0" smtClean="0">
                <a:latin typeface="Book Antiqua" panose="02040602050305030304" pitchFamily="18" charset="0"/>
              </a:rPr>
            </a:br>
            <a:r>
              <a:rPr lang="en-US" dirty="0" smtClean="0">
                <a:latin typeface="Book Antiqua" panose="02040602050305030304" pitchFamily="18" charset="0"/>
              </a:rPr>
              <a:t>Swati </a:t>
            </a:r>
            <a:r>
              <a:rPr lang="en-US" dirty="0">
                <a:latin typeface="Book Antiqua" panose="02040602050305030304" pitchFamily="18" charset="0"/>
              </a:rPr>
              <a:t>Sharma (</a:t>
            </a:r>
            <a:r>
              <a:rPr lang="en-US" dirty="0" smtClean="0">
                <a:latin typeface="Book Antiqua" panose="02040602050305030304" pitchFamily="18" charset="0"/>
              </a:rPr>
              <a:t>ISI </a:t>
            </a:r>
            <a:r>
              <a:rPr lang="en-US" dirty="0">
                <a:latin typeface="Book Antiqua" panose="02040602050305030304" pitchFamily="18" charset="0"/>
              </a:rPr>
              <a:t>Delhi</a:t>
            </a:r>
            <a:r>
              <a:rPr lang="en-US" dirty="0" smtClean="0">
                <a:latin typeface="Book Antiqua" panose="02040602050305030304" pitchFamily="18" charset="0"/>
              </a:rPr>
              <a:t>)</a:t>
            </a:r>
          </a:p>
          <a:p>
            <a:endParaRPr lang="en-US" dirty="0">
              <a:latin typeface="Book Antiqua" panose="02040602050305030304" pitchFamily="18" charset="0"/>
            </a:endParaRPr>
          </a:p>
          <a:p>
            <a:r>
              <a:rPr lang="en-US" dirty="0" smtClean="0">
                <a:latin typeface="Book Antiqua" panose="02040602050305030304" pitchFamily="18" charset="0"/>
              </a:rPr>
              <a:t> Stanford 2017</a:t>
            </a:r>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smtClean="0">
              <a:latin typeface="Book Antiqua" panose="02040602050305030304" pitchFamily="18" charset="0"/>
            </a:endParaRPr>
          </a:p>
        </p:txBody>
      </p:sp>
    </p:spTree>
    <p:extLst>
      <p:ext uri="{BB962C8B-B14F-4D97-AF65-F5344CB8AC3E}">
        <p14:creationId xmlns:p14="http://schemas.microsoft.com/office/powerpoint/2010/main" val="29853195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9BD5"/>
                </a:solidFill>
              </a:rPr>
              <a:t>Main message for the workshop</a:t>
            </a:r>
            <a:endParaRPr lang="en-US" dirty="0">
              <a:solidFill>
                <a:srgbClr val="5B9BD5"/>
              </a:solidFill>
            </a:endParaRPr>
          </a:p>
        </p:txBody>
      </p:sp>
      <p:sp>
        <p:nvSpPr>
          <p:cNvPr id="3" name="Content Placeholder 2"/>
          <p:cNvSpPr>
            <a:spLocks noGrp="1"/>
          </p:cNvSpPr>
          <p:nvPr>
            <p:ph idx="1"/>
          </p:nvPr>
        </p:nvSpPr>
        <p:spPr/>
        <p:txBody>
          <a:bodyPr/>
          <a:lstStyle/>
          <a:p>
            <a:pPr marL="0" indent="0">
              <a:buNone/>
            </a:pPr>
            <a:r>
              <a:rPr lang="en-US" sz="3600" dirty="0"/>
              <a:t>I</a:t>
            </a:r>
            <a:r>
              <a:rPr lang="en-US" sz="3600" dirty="0" smtClean="0"/>
              <a:t>n </a:t>
            </a:r>
            <a:r>
              <a:rPr lang="en-US" sz="3600" dirty="0"/>
              <a:t>our setting financial incentives (commodification of </a:t>
            </a:r>
            <a:r>
              <a:rPr lang="en-US" sz="3600" dirty="0" smtClean="0"/>
              <a:t>voluntary public goods provided by caste members to each other </a:t>
            </a:r>
            <a:r>
              <a:rPr lang="en-US" sz="3600" dirty="0"/>
              <a:t>which can </a:t>
            </a:r>
            <a:r>
              <a:rPr lang="en-US" sz="3600" dirty="0" smtClean="0"/>
              <a:t>help to increase productivity) also help </a:t>
            </a:r>
            <a:r>
              <a:rPr lang="en-US" sz="3600" dirty="0"/>
              <a:t>to </a:t>
            </a:r>
            <a:r>
              <a:rPr lang="en-US" sz="3600" i="1" dirty="0" smtClean="0"/>
              <a:t>reduce </a:t>
            </a:r>
            <a:r>
              <a:rPr lang="en-US" sz="3600" dirty="0" smtClean="0"/>
              <a:t>between group inequality in a very narrowly defined sense: low caste groups do better than high caste. </a:t>
            </a:r>
          </a:p>
          <a:p>
            <a:pPr marL="0" indent="0">
              <a:buNone/>
            </a:pPr>
            <a:endParaRPr lang="en-US" sz="36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47019741-6B21-4046-A7EE-C9568B4CC6AE}" type="slidenum">
              <a:rPr lang="en-IN" smtClean="0"/>
              <a:pPr/>
              <a:t>10</a:t>
            </a:fld>
            <a:endParaRPr lang="en-IN"/>
          </a:p>
        </p:txBody>
      </p:sp>
    </p:spTree>
    <p:extLst>
      <p:ext uri="{BB962C8B-B14F-4D97-AF65-F5344CB8AC3E}">
        <p14:creationId xmlns:p14="http://schemas.microsoft.com/office/powerpoint/2010/main" val="174504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Inequality Trends in Caste</a:t>
            </a:r>
            <a:endParaRPr lang="en-US" dirty="0">
              <a:solidFill>
                <a:schemeClr val="accent1"/>
              </a:solidFill>
            </a:endParaRPr>
          </a:p>
        </p:txBody>
      </p:sp>
      <p:sp>
        <p:nvSpPr>
          <p:cNvPr id="3" name="Content Placeholder 2"/>
          <p:cNvSpPr>
            <a:spLocks noGrp="1"/>
          </p:cNvSpPr>
          <p:nvPr>
            <p:ph idx="1"/>
          </p:nvPr>
        </p:nvSpPr>
        <p:spPr/>
        <p:txBody>
          <a:bodyPr>
            <a:normAutofit fontScale="92500"/>
          </a:bodyPr>
          <a:lstStyle/>
          <a:p>
            <a:r>
              <a:rPr lang="en-US" dirty="0" err="1" smtClean="0"/>
              <a:t>Munshi</a:t>
            </a:r>
            <a:r>
              <a:rPr lang="en-US" dirty="0" smtClean="0"/>
              <a:t> (2016): trend is of convergence of caste groups in income, education, employment, occupations and access to public goods.</a:t>
            </a:r>
          </a:p>
          <a:p>
            <a:endParaRPr lang="en-US" dirty="0" smtClean="0"/>
          </a:p>
          <a:p>
            <a:r>
              <a:rPr lang="en-US" dirty="0" smtClean="0"/>
              <a:t>While he attributes some of this to affirmative action, he suggests that caste based networks could have contributed to this trend by exploiting opportunities provided by development.</a:t>
            </a:r>
          </a:p>
          <a:p>
            <a:endParaRPr lang="en-US" dirty="0"/>
          </a:p>
          <a:p>
            <a:r>
              <a:rPr lang="en-US" dirty="0" smtClean="0"/>
              <a:t>In our setting, groups are exogenously formed but if employers are aware of the advantages of homogenous groups we may observe more of these groups to exploit the greater trust and public good provision within castes.</a:t>
            </a:r>
            <a:endParaRPr lang="en-US" dirty="0"/>
          </a:p>
        </p:txBody>
      </p:sp>
      <p:sp>
        <p:nvSpPr>
          <p:cNvPr id="4" name="Slide Number Placeholder 3"/>
          <p:cNvSpPr>
            <a:spLocks noGrp="1"/>
          </p:cNvSpPr>
          <p:nvPr>
            <p:ph type="sldNum" sz="quarter" idx="12"/>
          </p:nvPr>
        </p:nvSpPr>
        <p:spPr/>
        <p:txBody>
          <a:bodyPr/>
          <a:lstStyle/>
          <a:p>
            <a:fld id="{47019741-6B21-4046-A7EE-C9568B4CC6AE}" type="slidenum">
              <a:rPr lang="en-IN" smtClean="0"/>
              <a:pPr/>
              <a:t>11</a:t>
            </a:fld>
            <a:endParaRPr lang="en-IN"/>
          </a:p>
        </p:txBody>
      </p:sp>
    </p:spTree>
    <p:extLst>
      <p:ext uri="{BB962C8B-B14F-4D97-AF65-F5344CB8AC3E}">
        <p14:creationId xmlns:p14="http://schemas.microsoft.com/office/powerpoint/2010/main" val="19862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accent1">
                    <a:lumMod val="75000"/>
                  </a:schemeClr>
                </a:solidFill>
                <a:latin typeface="Book Antiqua" pitchFamily="18" charset="0"/>
              </a:rPr>
              <a:t>Experiment</a:t>
            </a:r>
            <a:endParaRPr lang="en-IN" dirty="0">
              <a:solidFill>
                <a:schemeClr val="accent1">
                  <a:lumMod val="75000"/>
                </a:schemeClr>
              </a:solidFill>
              <a:latin typeface="Book Antiqua" pitchFamily="18" charset="0"/>
            </a:endParaRPr>
          </a:p>
        </p:txBody>
      </p:sp>
      <p:sp>
        <p:nvSpPr>
          <p:cNvPr id="3" name="Content Placeholder 2"/>
          <p:cNvSpPr>
            <a:spLocks noGrp="1"/>
          </p:cNvSpPr>
          <p:nvPr>
            <p:ph idx="1"/>
          </p:nvPr>
        </p:nvSpPr>
        <p:spPr>
          <a:xfrm>
            <a:off x="504824" y="2271713"/>
            <a:ext cx="11182351" cy="4351338"/>
          </a:xfrm>
        </p:spPr>
        <p:txBody>
          <a:bodyPr>
            <a:normAutofit/>
          </a:bodyPr>
          <a:lstStyle/>
          <a:p>
            <a:r>
              <a:rPr lang="en-IN" sz="2000" dirty="0" smtClean="0">
                <a:latin typeface="Book Antiqua" pitchFamily="18" charset="0"/>
              </a:rPr>
              <a:t>Location: Delhi- National Capital Region’s garment factory hub</a:t>
            </a:r>
          </a:p>
          <a:p>
            <a:pPr marL="0" indent="0">
              <a:buNone/>
            </a:pPr>
            <a:r>
              <a:rPr lang="en-IN" sz="2000" dirty="0" smtClean="0">
                <a:latin typeface="Book Antiqua" pitchFamily="18" charset="0"/>
              </a:rPr>
              <a:t/>
            </a:r>
            <a:br>
              <a:rPr lang="en-IN" sz="2000" dirty="0" smtClean="0">
                <a:latin typeface="Book Antiqua" pitchFamily="18" charset="0"/>
              </a:rPr>
            </a:br>
            <a:endParaRPr lang="en-IN" sz="2000" dirty="0" smtClean="0">
              <a:latin typeface="Book Antiqua" pitchFamily="18" charset="0"/>
            </a:endParaRPr>
          </a:p>
          <a:p>
            <a:r>
              <a:rPr lang="en-IN" sz="2000" dirty="0" smtClean="0">
                <a:latin typeface="Book Antiqua" pitchFamily="18" charset="0"/>
              </a:rPr>
              <a:t>Time line: May - July 2016</a:t>
            </a:r>
          </a:p>
          <a:p>
            <a:endParaRPr lang="en-IN" sz="2000" dirty="0" smtClean="0">
              <a:latin typeface="Book Antiqua" pitchFamily="18" charset="0"/>
            </a:endParaRPr>
          </a:p>
          <a:p>
            <a:endParaRPr lang="en-US" sz="2000" dirty="0">
              <a:latin typeface="Book Antiqua" pitchFamily="18" charset="0"/>
            </a:endParaRPr>
          </a:p>
          <a:p>
            <a:r>
              <a:rPr lang="en-IN" sz="2000" dirty="0">
                <a:solidFill>
                  <a:prstClr val="black"/>
                </a:solidFill>
                <a:latin typeface="Book Antiqua" pitchFamily="18" charset="0"/>
              </a:rPr>
              <a:t>Subjects: Garment factory workers </a:t>
            </a:r>
            <a:r>
              <a:rPr lang="en-IN" sz="2000" dirty="0" smtClean="0">
                <a:solidFill>
                  <a:prstClr val="black"/>
                </a:solidFill>
                <a:latin typeface="Book Antiqua" pitchFamily="18" charset="0"/>
              </a:rPr>
              <a:t>recruited through advertisements in their residential areas</a:t>
            </a:r>
            <a:endParaRPr lang="en-IN" sz="2000" dirty="0">
              <a:solidFill>
                <a:prstClr val="black"/>
              </a:solidFill>
              <a:latin typeface="Book Antiqua" pitchFamily="18" charset="0"/>
            </a:endParaRPr>
          </a:p>
        </p:txBody>
      </p:sp>
      <p:sp>
        <p:nvSpPr>
          <p:cNvPr id="4" name="Slide Number Placeholder 3"/>
          <p:cNvSpPr>
            <a:spLocks noGrp="1"/>
          </p:cNvSpPr>
          <p:nvPr>
            <p:ph type="sldNum" sz="quarter" idx="12"/>
          </p:nvPr>
        </p:nvSpPr>
        <p:spPr/>
        <p:txBody>
          <a:bodyPr/>
          <a:lstStyle/>
          <a:p>
            <a:fld id="{47019741-6B21-4046-A7EE-C9568B4CC6AE}" type="slidenum">
              <a:rPr lang="en-IN" smtClean="0"/>
              <a:pPr/>
              <a:t>12</a:t>
            </a:fld>
            <a:endParaRPr lang="en-IN"/>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5B9BD5">
                    <a:lumMod val="75000"/>
                  </a:srgbClr>
                </a:solidFill>
                <a:latin typeface="Book Antiqua" pitchFamily="18" charset="0"/>
              </a:rPr>
              <a:t>Experiment</a:t>
            </a:r>
            <a:endParaRPr lang="en-IN" dirty="0">
              <a:solidFill>
                <a:schemeClr val="accent1"/>
              </a:solidFill>
              <a:latin typeface="Book Antiqua" pitchFamily="18" charset="0"/>
            </a:endParaRPr>
          </a:p>
        </p:txBody>
      </p:sp>
      <p:sp>
        <p:nvSpPr>
          <p:cNvPr id="3" name="Content Placeholder 2"/>
          <p:cNvSpPr>
            <a:spLocks noGrp="1"/>
          </p:cNvSpPr>
          <p:nvPr>
            <p:ph idx="1"/>
          </p:nvPr>
        </p:nvSpPr>
        <p:spPr>
          <a:xfrm>
            <a:off x="838200" y="1825624"/>
            <a:ext cx="10515600" cy="4651375"/>
          </a:xfrm>
        </p:spPr>
        <p:txBody>
          <a:bodyPr>
            <a:normAutofit/>
          </a:bodyPr>
          <a:lstStyle/>
          <a:p>
            <a:pPr lvl="0"/>
            <a:r>
              <a:rPr lang="en-IN" sz="1800" dirty="0">
                <a:latin typeface="Book Antiqua" panose="02040602050305030304" pitchFamily="18" charset="0"/>
              </a:rPr>
              <a:t>Subjects’ details on caste, </a:t>
            </a:r>
            <a:r>
              <a:rPr lang="en-IN" sz="1800" i="1" dirty="0" err="1">
                <a:latin typeface="Book Antiqua" pitchFamily="18" charset="0"/>
              </a:rPr>
              <a:t>jati</a:t>
            </a:r>
            <a:r>
              <a:rPr lang="en-IN" sz="1800" dirty="0">
                <a:latin typeface="Book Antiqua" pitchFamily="18" charset="0"/>
              </a:rPr>
              <a:t> and current residence </a:t>
            </a:r>
            <a:r>
              <a:rPr lang="en-IN" sz="1800" dirty="0" smtClean="0">
                <a:latin typeface="Book Antiqua" pitchFamily="18" charset="0"/>
              </a:rPr>
              <a:t>recorded during registration.</a:t>
            </a:r>
            <a:endParaRPr lang="en-IN" sz="1800" dirty="0">
              <a:latin typeface="Book Antiqua" pitchFamily="18" charset="0"/>
            </a:endParaRPr>
          </a:p>
          <a:p>
            <a:pPr marL="0" indent="0">
              <a:buNone/>
            </a:pPr>
            <a:endParaRPr lang="en-IN" sz="1800" dirty="0" smtClean="0">
              <a:latin typeface="Book Antiqua" pitchFamily="18" charset="0"/>
            </a:endParaRPr>
          </a:p>
          <a:p>
            <a:r>
              <a:rPr lang="en-US" sz="1800" dirty="0" smtClean="0">
                <a:latin typeface="Book Antiqua" pitchFamily="18" charset="0"/>
              </a:rPr>
              <a:t>Subjects randomly assigned into one of the following groups:</a:t>
            </a:r>
          </a:p>
          <a:p>
            <a:pPr lvl="1"/>
            <a:endParaRPr lang="en-US" sz="1400" dirty="0">
              <a:latin typeface="Book Antiqua" pitchFamily="18" charset="0"/>
            </a:endParaRPr>
          </a:p>
          <a:p>
            <a:pPr lvl="2"/>
            <a:r>
              <a:rPr lang="en-US" sz="1800" i="1" dirty="0" smtClean="0">
                <a:latin typeface="Book Antiqua" pitchFamily="18" charset="0"/>
              </a:rPr>
              <a:t>Homogeneous </a:t>
            </a:r>
            <a:r>
              <a:rPr lang="en-US" sz="1800" dirty="0" smtClean="0">
                <a:latin typeface="Book Antiqua" pitchFamily="18" charset="0"/>
              </a:rPr>
              <a:t>social identity: same caste group and same current residence</a:t>
            </a:r>
          </a:p>
          <a:p>
            <a:pPr lvl="2"/>
            <a:r>
              <a:rPr lang="en-US" sz="1800" i="1" dirty="0" smtClean="0">
                <a:latin typeface="Book Antiqua" pitchFamily="18" charset="0"/>
              </a:rPr>
              <a:t>Heterogeneous</a:t>
            </a:r>
            <a:r>
              <a:rPr lang="en-US" sz="1800" dirty="0" smtClean="0">
                <a:latin typeface="Book Antiqua" pitchFamily="18" charset="0"/>
              </a:rPr>
              <a:t> social identity: different caste group and different current residence</a:t>
            </a:r>
          </a:p>
          <a:p>
            <a:pPr marL="914400" lvl="2" indent="0">
              <a:buNone/>
            </a:pPr>
            <a:endParaRPr lang="en-IN" sz="1800" dirty="0" smtClean="0">
              <a:latin typeface="Book Antiqua" pitchFamily="18" charset="0"/>
            </a:endParaRPr>
          </a:p>
          <a:p>
            <a:pPr lvl="0"/>
            <a:r>
              <a:rPr lang="en-US" sz="1800" dirty="0" smtClean="0">
                <a:solidFill>
                  <a:prstClr val="black"/>
                </a:solidFill>
                <a:latin typeface="Book Antiqua" pitchFamily="18" charset="0"/>
              </a:rPr>
              <a:t>Each group </a:t>
            </a:r>
            <a:r>
              <a:rPr lang="en-US" sz="1800" dirty="0">
                <a:solidFill>
                  <a:prstClr val="black"/>
                </a:solidFill>
                <a:latin typeface="Book Antiqua" pitchFamily="18" charset="0"/>
              </a:rPr>
              <a:t>consisted of 4 subjects of same gender</a:t>
            </a:r>
          </a:p>
          <a:p>
            <a:pPr marL="0" indent="0">
              <a:buNone/>
            </a:pPr>
            <a:endParaRPr lang="en-IN" sz="1800" dirty="0" smtClean="0">
              <a:latin typeface="Book Antiqua" pitchFamily="18" charset="0"/>
            </a:endParaRPr>
          </a:p>
          <a:p>
            <a:r>
              <a:rPr lang="en-IN" sz="1800" dirty="0" smtClean="0">
                <a:latin typeface="Book Antiqua" pitchFamily="18" charset="0"/>
              </a:rPr>
              <a:t>Assigned individual task: Fill as many 20 cm. wires with beads of one of four assigned </a:t>
            </a:r>
            <a:r>
              <a:rPr lang="en-IN" sz="1800" dirty="0" err="1" smtClean="0">
                <a:latin typeface="Book Antiqua" pitchFamily="18" charset="0"/>
              </a:rPr>
              <a:t>colors</a:t>
            </a:r>
            <a:r>
              <a:rPr lang="en-IN" sz="1800" dirty="0" smtClean="0">
                <a:latin typeface="Book Antiqua" pitchFamily="18" charset="0"/>
              </a:rPr>
              <a:t> in 10 minutes</a:t>
            </a:r>
            <a:r>
              <a:rPr lang="en-US" dirty="0" smtClean="0"/>
              <a:t>.</a:t>
            </a:r>
          </a:p>
          <a:p>
            <a:endParaRPr lang="en-US" sz="1800" dirty="0">
              <a:latin typeface="Book Antiqua" pitchFamily="18" charset="0"/>
            </a:endParaRPr>
          </a:p>
          <a:p>
            <a:r>
              <a:rPr lang="en-US" sz="1800" dirty="0" smtClean="0">
                <a:latin typeface="Book Antiqua" pitchFamily="18" charset="0"/>
              </a:rPr>
              <a:t>Group output: Bracelets, each consisting of four colored strings. </a:t>
            </a:r>
            <a:endParaRPr lang="en-IN" sz="1800" dirty="0" smtClean="0">
              <a:latin typeface="Book Antiqua" pitchFamily="18" charset="0"/>
            </a:endParaRPr>
          </a:p>
        </p:txBody>
      </p:sp>
      <p:sp>
        <p:nvSpPr>
          <p:cNvPr id="4" name="Slide Number Placeholder 3"/>
          <p:cNvSpPr>
            <a:spLocks noGrp="1"/>
          </p:cNvSpPr>
          <p:nvPr>
            <p:ph type="sldNum" sz="quarter" idx="12"/>
          </p:nvPr>
        </p:nvSpPr>
        <p:spPr/>
        <p:txBody>
          <a:bodyPr/>
          <a:lstStyle/>
          <a:p>
            <a:fld id="{47019741-6B21-4046-A7EE-C9568B4CC6AE}" type="slidenum">
              <a:rPr lang="en-IN" smtClean="0"/>
              <a:pPr/>
              <a:t>13</a:t>
            </a:fld>
            <a:endParaRPr lang="en-I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5B9BD5">
                    <a:lumMod val="75000"/>
                  </a:srgbClr>
                </a:solidFill>
                <a:latin typeface="Book Antiqua" pitchFamily="18" charset="0"/>
              </a:rPr>
              <a:t>Experiment</a:t>
            </a:r>
            <a:endParaRPr lang="en-IN" dirty="0"/>
          </a:p>
        </p:txBody>
      </p:sp>
      <p:sp>
        <p:nvSpPr>
          <p:cNvPr id="3" name="Content Placeholder 2"/>
          <p:cNvSpPr>
            <a:spLocks noGrp="1"/>
          </p:cNvSpPr>
          <p:nvPr>
            <p:ph idx="1"/>
          </p:nvPr>
        </p:nvSpPr>
        <p:spPr/>
        <p:txBody>
          <a:bodyPr/>
          <a:lstStyle/>
          <a:p>
            <a:pPr marL="0" lvl="0" indent="0">
              <a:buNone/>
            </a:pPr>
            <a:endParaRPr lang="en-IN" dirty="0" smtClean="0">
              <a:latin typeface="Book Antiqua" pitchFamily="18" charset="0"/>
            </a:endParaRPr>
          </a:p>
          <a:p>
            <a:pPr marL="0" lvl="0" indent="0">
              <a:buNone/>
            </a:pPr>
            <a:r>
              <a:rPr lang="en-IN" dirty="0" smtClean="0">
                <a:latin typeface="Book Antiqua" pitchFamily="18" charset="0"/>
              </a:rPr>
              <a:t>Priming of </a:t>
            </a:r>
            <a:r>
              <a:rPr lang="en-IN" dirty="0">
                <a:latin typeface="Book Antiqua" pitchFamily="18" charset="0"/>
              </a:rPr>
              <a:t>group </a:t>
            </a:r>
            <a:r>
              <a:rPr lang="en-IN" dirty="0" smtClean="0">
                <a:latin typeface="Book Antiqua" pitchFamily="18" charset="0"/>
              </a:rPr>
              <a:t>social identity by </a:t>
            </a:r>
            <a:r>
              <a:rPr lang="en-IN" dirty="0">
                <a:latin typeface="Book Antiqua" pitchFamily="18" charset="0"/>
              </a:rPr>
              <a:t>announcing names &amp; </a:t>
            </a:r>
            <a:r>
              <a:rPr lang="en-IN" dirty="0" smtClean="0">
                <a:latin typeface="Book Antiqua" pitchFamily="18" charset="0"/>
              </a:rPr>
              <a:t>residence in all sessions: </a:t>
            </a:r>
            <a:endParaRPr lang="en-IN" dirty="0">
              <a:latin typeface="Book Antiqua" pitchFamily="18" charset="0"/>
            </a:endParaRPr>
          </a:p>
          <a:p>
            <a:pPr marL="0" indent="0">
              <a:buNone/>
            </a:pPr>
            <a:endParaRPr lang="en-US" b="1" dirty="0">
              <a:latin typeface="Calibri" panose="020F0502020204030204" pitchFamily="34" charset="0"/>
              <a:ea typeface="Calibri" panose="020F0502020204030204" pitchFamily="34" charset="0"/>
              <a:cs typeface="Arial Unicode MS" panose="020B0604020202020204" pitchFamily="34" charset="-128"/>
            </a:endParaRPr>
          </a:p>
          <a:p>
            <a:pPr marL="0" indent="0">
              <a:buNone/>
            </a:pPr>
            <a:r>
              <a:rPr lang="en-US" b="1" dirty="0" smtClean="0">
                <a:latin typeface="Calibri" panose="020F0502020204030204" pitchFamily="34" charset="0"/>
                <a:ea typeface="Calibri" panose="020F0502020204030204" pitchFamily="34" charset="0"/>
                <a:cs typeface="Arial Unicode MS" panose="020B0604020202020204" pitchFamily="34" charset="-128"/>
              </a:rPr>
              <a:t>“</a:t>
            </a:r>
            <a:r>
              <a:rPr lang="x-none" b="1" dirty="0" smtClean="0">
                <a:latin typeface="Calibri" panose="020F0502020204030204" pitchFamily="34" charset="0"/>
                <a:ea typeface="Calibri" panose="020F0502020204030204" pitchFamily="34" charset="0"/>
                <a:cs typeface="Arial Unicode MS" panose="020B0604020202020204" pitchFamily="34" charset="-128"/>
              </a:rPr>
              <a:t>अब </a:t>
            </a:r>
            <a:r>
              <a:rPr lang="x-none" b="1" dirty="0">
                <a:latin typeface="Calibri" panose="020F0502020204030204" pitchFamily="34" charset="0"/>
                <a:ea typeface="Calibri" panose="020F0502020204030204" pitchFamily="34" charset="0"/>
                <a:cs typeface="Arial Unicode MS" panose="020B0604020202020204" pitchFamily="34" charset="-128"/>
              </a:rPr>
              <a:t>मैं आप लोगो के नाम और आप की बस्ती का नाम </a:t>
            </a:r>
            <a:r>
              <a:rPr lang="x-none" b="1" dirty="0" smtClean="0">
                <a:latin typeface="Calibri" panose="020F0502020204030204" pitchFamily="34" charset="0"/>
                <a:ea typeface="Calibri" panose="020F0502020204030204" pitchFamily="34" charset="0"/>
                <a:cs typeface="Arial Unicode MS" panose="020B0604020202020204" pitchFamily="34" charset="-128"/>
              </a:rPr>
              <a:t>बोलूंगी</a:t>
            </a:r>
            <a:r>
              <a:rPr lang="x-none" b="1" dirty="0" smtClean="0">
                <a:latin typeface="Calibri" panose="020F0502020204030204" pitchFamily="34" charset="0"/>
                <a:ea typeface="Calibri" panose="020F0502020204030204" pitchFamily="34" charset="0"/>
              </a:rPr>
              <a:t>| </a:t>
            </a:r>
            <a:r>
              <a:rPr lang="x-none" b="1" dirty="0">
                <a:latin typeface="Calibri" panose="020F0502020204030204" pitchFamily="34" charset="0"/>
                <a:ea typeface="Calibri" panose="020F0502020204030204" pitchFamily="34" charset="0"/>
                <a:cs typeface="Arial Unicode MS" panose="020B0604020202020204" pitchFamily="34" charset="-128"/>
              </a:rPr>
              <a:t>जैसे </a:t>
            </a:r>
            <a:r>
              <a:rPr lang="en-US" b="1" dirty="0" smtClean="0">
                <a:latin typeface="Calibri" panose="020F0502020204030204" pitchFamily="34" charset="0"/>
                <a:ea typeface="Calibri" panose="020F0502020204030204" pitchFamily="34" charset="0"/>
                <a:cs typeface="Arial Unicode MS" panose="020B0604020202020204" pitchFamily="34" charset="-128"/>
              </a:rPr>
              <a:t>- </a:t>
            </a:r>
            <a:r>
              <a:rPr lang="x-none" b="1" dirty="0" smtClean="0">
                <a:latin typeface="Calibri" panose="020F0502020204030204" pitchFamily="34" charset="0"/>
                <a:ea typeface="Calibri" panose="020F0502020204030204" pitchFamily="34" charset="0"/>
                <a:cs typeface="Arial Unicode MS" panose="020B0604020202020204" pitchFamily="34" charset="-128"/>
              </a:rPr>
              <a:t>जैसे </a:t>
            </a:r>
            <a:r>
              <a:rPr lang="x-none" b="1" dirty="0">
                <a:latin typeface="Calibri" panose="020F0502020204030204" pitchFamily="34" charset="0"/>
                <a:ea typeface="Calibri" panose="020F0502020204030204" pitchFamily="34" charset="0"/>
                <a:cs typeface="Arial Unicode MS" panose="020B0604020202020204" pitchFamily="34" charset="-128"/>
              </a:rPr>
              <a:t>मैं आपका नाम लूं आप अपना हाथ उठायें</a:t>
            </a:r>
            <a:r>
              <a:rPr lang="x-none" b="1" dirty="0">
                <a:latin typeface="Calibri" panose="020F0502020204030204" pitchFamily="34" charset="0"/>
                <a:ea typeface="Calibri" panose="020F0502020204030204" pitchFamily="34" charset="0"/>
              </a:rPr>
              <a:t>| </a:t>
            </a:r>
            <a:r>
              <a:rPr lang="x-none" b="1" dirty="0">
                <a:latin typeface="Calibri" panose="020F0502020204030204" pitchFamily="34" charset="0"/>
                <a:ea typeface="Calibri" panose="020F0502020204030204" pitchFamily="34" charset="0"/>
                <a:cs typeface="Arial Unicode MS" panose="020B0604020202020204" pitchFamily="34" charset="-128"/>
              </a:rPr>
              <a:t>यदि इस जानकारी में कोई गलती </a:t>
            </a:r>
            <a:r>
              <a:rPr lang="x-none" b="1" dirty="0" smtClean="0">
                <a:latin typeface="Calibri" panose="020F0502020204030204" pitchFamily="34" charset="0"/>
                <a:ea typeface="Calibri" panose="020F0502020204030204" pitchFamily="34" charset="0"/>
                <a:cs typeface="Arial Unicode MS" panose="020B0604020202020204" pitchFamily="34" charset="-128"/>
              </a:rPr>
              <a:t>है</a:t>
            </a:r>
            <a:r>
              <a:rPr lang="en-US" b="1" dirty="0" smtClean="0">
                <a:latin typeface="Calibri" panose="020F0502020204030204" pitchFamily="34" charset="0"/>
                <a:ea typeface="Calibri" panose="020F0502020204030204" pitchFamily="34" charset="0"/>
                <a:cs typeface="Arial Unicode MS" panose="020B0604020202020204" pitchFamily="34" charset="-128"/>
              </a:rPr>
              <a:t> </a:t>
            </a:r>
            <a:r>
              <a:rPr lang="x-none" b="1" dirty="0" smtClean="0">
                <a:latin typeface="Calibri" panose="020F0502020204030204" pitchFamily="34" charset="0"/>
                <a:ea typeface="Calibri" panose="020F0502020204030204" pitchFamily="34" charset="0"/>
                <a:cs typeface="Arial Unicode MS" panose="020B0604020202020204" pitchFamily="34" charset="-128"/>
              </a:rPr>
              <a:t>तो </a:t>
            </a:r>
            <a:r>
              <a:rPr lang="x-none" b="1" dirty="0">
                <a:latin typeface="Calibri" panose="020F0502020204030204" pitchFamily="34" charset="0"/>
                <a:ea typeface="Calibri" panose="020F0502020204030204" pitchFamily="34" charset="0"/>
                <a:cs typeface="Arial Unicode MS" panose="020B0604020202020204" pitchFamily="34" charset="-128"/>
              </a:rPr>
              <a:t>आप हमे उसके बारे में बताएं</a:t>
            </a:r>
            <a:r>
              <a:rPr lang="x-none" b="1" dirty="0" smtClean="0">
                <a:latin typeface="Calibri" panose="020F0502020204030204" pitchFamily="34" charset="0"/>
                <a:ea typeface="Calibri" panose="020F0502020204030204" pitchFamily="34" charset="0"/>
              </a:rPr>
              <a:t>|</a:t>
            </a:r>
            <a:r>
              <a:rPr lang="en-US" b="1" dirty="0" smtClean="0">
                <a:latin typeface="Calibri" panose="020F0502020204030204" pitchFamily="34" charset="0"/>
                <a:ea typeface="Calibri" panose="020F0502020204030204" pitchFamily="34" charset="0"/>
              </a:rPr>
              <a:t>”</a:t>
            </a:r>
            <a:endParaRPr lang="en-IN" dirty="0"/>
          </a:p>
        </p:txBody>
      </p:sp>
      <p:sp>
        <p:nvSpPr>
          <p:cNvPr id="4" name="Slide Number Placeholder 3"/>
          <p:cNvSpPr>
            <a:spLocks noGrp="1"/>
          </p:cNvSpPr>
          <p:nvPr>
            <p:ph type="sldNum" sz="quarter" idx="12"/>
          </p:nvPr>
        </p:nvSpPr>
        <p:spPr/>
        <p:txBody>
          <a:bodyPr/>
          <a:lstStyle/>
          <a:p>
            <a:fld id="{47019741-6B21-4046-A7EE-C9568B4CC6AE}" type="slidenum">
              <a:rPr lang="en-IN" smtClean="0"/>
              <a:pPr/>
              <a:t>14</a:t>
            </a:fld>
            <a:endParaRPr lang="en-IN"/>
          </a:p>
        </p:txBody>
      </p:sp>
    </p:spTree>
    <p:extLst>
      <p:ext uri="{BB962C8B-B14F-4D97-AF65-F5344CB8AC3E}">
        <p14:creationId xmlns:p14="http://schemas.microsoft.com/office/powerpoint/2010/main" val="42931269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_0802.jpg"/>
          <p:cNvPicPr>
            <a:picLocks noChangeAspect="1"/>
          </p:cNvPicPr>
          <p:nvPr/>
        </p:nvPicPr>
        <p:blipFill>
          <a:blip r:embed="rId2" cstate="print"/>
          <a:stretch>
            <a:fillRect/>
          </a:stretch>
        </p:blipFill>
        <p:spPr>
          <a:xfrm>
            <a:off x="1256146" y="550430"/>
            <a:ext cx="4094594" cy="2700770"/>
          </a:xfrm>
          <a:prstGeom prst="rect">
            <a:avLst/>
          </a:prstGeom>
        </p:spPr>
      </p:pic>
      <p:pic>
        <p:nvPicPr>
          <p:cNvPr id="10" name="Picture 9" descr="DSC_0798.jpg"/>
          <p:cNvPicPr>
            <a:picLocks noChangeAspect="1"/>
          </p:cNvPicPr>
          <p:nvPr/>
        </p:nvPicPr>
        <p:blipFill>
          <a:blip r:embed="rId3" cstate="print"/>
          <a:stretch>
            <a:fillRect/>
          </a:stretch>
        </p:blipFill>
        <p:spPr>
          <a:xfrm>
            <a:off x="4350328" y="3727683"/>
            <a:ext cx="3990108" cy="2783953"/>
          </a:xfrm>
          <a:prstGeom prst="rect">
            <a:avLst/>
          </a:prstGeom>
        </p:spPr>
      </p:pic>
      <p:pic>
        <p:nvPicPr>
          <p:cNvPr id="11" name="Picture 10" descr="edit.jpg"/>
          <p:cNvPicPr>
            <a:picLocks noChangeAspect="1"/>
          </p:cNvPicPr>
          <p:nvPr/>
        </p:nvPicPr>
        <p:blipFill>
          <a:blip r:embed="rId4" cstate="print"/>
          <a:stretch>
            <a:fillRect/>
          </a:stretch>
        </p:blipFill>
        <p:spPr>
          <a:xfrm>
            <a:off x="7174986" y="503864"/>
            <a:ext cx="4021729" cy="2691629"/>
          </a:xfrm>
          <a:prstGeom prst="rect">
            <a:avLst/>
          </a:prstGeom>
        </p:spPr>
      </p:pic>
      <p:sp>
        <p:nvSpPr>
          <p:cNvPr id="5" name="Slide Number Placeholder 4"/>
          <p:cNvSpPr>
            <a:spLocks noGrp="1"/>
          </p:cNvSpPr>
          <p:nvPr>
            <p:ph type="sldNum" sz="quarter" idx="12"/>
          </p:nvPr>
        </p:nvSpPr>
        <p:spPr/>
        <p:txBody>
          <a:bodyPr/>
          <a:lstStyle/>
          <a:p>
            <a:fld id="{47019741-6B21-4046-A7EE-C9568B4CC6AE}" type="slidenum">
              <a:rPr lang="en-IN" smtClean="0"/>
              <a:pPr/>
              <a:t>15</a:t>
            </a:fld>
            <a:endParaRPr lang="en-I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Book Antiqua" panose="02040602050305030304" pitchFamily="18" charset="0"/>
              </a:rPr>
              <a:t>A finished bracelet</a:t>
            </a:r>
            <a:endParaRPr lang="en-IN" dirty="0">
              <a:solidFill>
                <a:srgbClr val="0070C0"/>
              </a:solidFill>
              <a:latin typeface="Book Antiqua" panose="02040602050305030304" pitchFamily="18" charset="0"/>
            </a:endParaRPr>
          </a:p>
        </p:txBody>
      </p:sp>
      <p:pic>
        <p:nvPicPr>
          <p:cNvPr id="4" name="Content Placeholder 3"/>
          <p:cNvPicPr>
            <a:picLocks noGrp="1" noChangeAspect="1"/>
          </p:cNvPicPr>
          <p:nvPr>
            <p:ph idx="1"/>
          </p:nvPr>
        </p:nvPicPr>
        <p:blipFill>
          <a:blip r:embed="rId2"/>
          <a:stretch>
            <a:fillRect/>
          </a:stretch>
        </p:blipFill>
        <p:spPr>
          <a:xfrm>
            <a:off x="3352800" y="1690689"/>
            <a:ext cx="4933950" cy="4510086"/>
          </a:xfrm>
          <a:prstGeom prst="rect">
            <a:avLst/>
          </a:prstGeom>
        </p:spPr>
      </p:pic>
      <p:sp>
        <p:nvSpPr>
          <p:cNvPr id="5" name="Slide Number Placeholder 4"/>
          <p:cNvSpPr>
            <a:spLocks noGrp="1"/>
          </p:cNvSpPr>
          <p:nvPr>
            <p:ph type="sldNum" sz="quarter" idx="12"/>
          </p:nvPr>
        </p:nvSpPr>
        <p:spPr/>
        <p:txBody>
          <a:bodyPr/>
          <a:lstStyle/>
          <a:p>
            <a:fld id="{47019741-6B21-4046-A7EE-C9568B4CC6AE}" type="slidenum">
              <a:rPr lang="en-IN" smtClean="0"/>
              <a:pPr/>
              <a:t>16</a:t>
            </a:fld>
            <a:endParaRPr lang="en-IN"/>
          </a:p>
        </p:txBody>
      </p:sp>
    </p:spTree>
    <p:extLst>
      <p:ext uri="{BB962C8B-B14F-4D97-AF65-F5344CB8AC3E}">
        <p14:creationId xmlns:p14="http://schemas.microsoft.com/office/powerpoint/2010/main" val="3747275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618" y="383598"/>
            <a:ext cx="10515600" cy="1325563"/>
          </a:xfrm>
        </p:spPr>
        <p:txBody>
          <a:bodyPr>
            <a:normAutofit/>
          </a:bodyPr>
          <a:lstStyle/>
          <a:p>
            <a:r>
              <a:rPr lang="en-IN" sz="3200" dirty="0" smtClean="0">
                <a:solidFill>
                  <a:srgbClr val="5B9BD5">
                    <a:lumMod val="75000"/>
                  </a:srgbClr>
                </a:solidFill>
                <a:latin typeface="Book Antiqua" pitchFamily="18" charset="0"/>
              </a:rPr>
              <a:t>Experiment: F</a:t>
            </a:r>
            <a:r>
              <a:rPr lang="en-IN" sz="3200" dirty="0" smtClean="0">
                <a:solidFill>
                  <a:schemeClr val="accent1">
                    <a:lumMod val="75000"/>
                  </a:schemeClr>
                </a:solidFill>
                <a:latin typeface="Book Antiqua" pitchFamily="18" charset="0"/>
              </a:rPr>
              <a:t>inancial incentives</a:t>
            </a:r>
            <a:endParaRPr lang="en-IN" sz="3200" dirty="0"/>
          </a:p>
        </p:txBody>
      </p:sp>
      <p:sp>
        <p:nvSpPr>
          <p:cNvPr id="3" name="TextBox 2"/>
          <p:cNvSpPr txBox="1"/>
          <p:nvPr/>
        </p:nvSpPr>
        <p:spPr>
          <a:xfrm>
            <a:off x="2299880" y="5185846"/>
            <a:ext cx="9244069" cy="738664"/>
          </a:xfrm>
          <a:prstGeom prst="rect">
            <a:avLst/>
          </a:prstGeom>
          <a:noFill/>
        </p:spPr>
        <p:txBody>
          <a:bodyPr wrap="none" rtlCol="0">
            <a:spAutoFit/>
          </a:bodyPr>
          <a:lstStyle/>
          <a:p>
            <a:r>
              <a:rPr lang="en-US" sz="1400" dirty="0" smtClean="0">
                <a:latin typeface="Book Antiqua" panose="02040602050305030304" pitchFamily="18" charset="0"/>
              </a:rPr>
              <a:t>Note: </a:t>
            </a:r>
            <a:r>
              <a:rPr lang="en-US" sz="1400" dirty="0" err="1" smtClean="0">
                <a:latin typeface="Book Antiqua" panose="02040602050305030304" pitchFamily="18" charset="0"/>
              </a:rPr>
              <a:t>Rs</a:t>
            </a:r>
            <a:r>
              <a:rPr lang="en-US" sz="1400" dirty="0" smtClean="0">
                <a:latin typeface="Book Antiqua" panose="02040602050305030304" pitchFamily="18" charset="0"/>
              </a:rPr>
              <a:t>. 200 participation fee;  100% or more of the daily wage of a garment factory worker. </a:t>
            </a:r>
          </a:p>
          <a:p>
            <a:r>
              <a:rPr lang="en-IN" sz="1400" dirty="0" smtClean="0">
                <a:latin typeface="Times New Roman" panose="02020603050405020304" pitchFamily="18" charset="0"/>
                <a:ea typeface="Calibri" panose="020F0502020204030204" pitchFamily="34" charset="0"/>
              </a:rPr>
              <a:t>In bonus with </a:t>
            </a:r>
            <a:r>
              <a:rPr lang="en-IN" sz="1400" dirty="0">
                <a:latin typeface="Times New Roman" panose="02020603050405020304" pitchFamily="18" charset="0"/>
                <a:ea typeface="Calibri" panose="020F0502020204030204" pitchFamily="34" charset="0"/>
              </a:rPr>
              <a:t>l</a:t>
            </a:r>
            <a:r>
              <a:rPr lang="en-IN" sz="1400" dirty="0" smtClean="0">
                <a:latin typeface="Times New Roman" panose="02020603050405020304" pitchFamily="18" charset="0"/>
                <a:ea typeface="Calibri" panose="020F0502020204030204" pitchFamily="34" charset="0"/>
              </a:rPr>
              <a:t>oss </a:t>
            </a:r>
            <a:r>
              <a:rPr lang="en-IN" sz="1400" dirty="0">
                <a:latin typeface="Times New Roman" panose="02020603050405020304" pitchFamily="18" charset="0"/>
                <a:ea typeface="Calibri" panose="020F0502020204030204" pitchFamily="34" charset="0"/>
              </a:rPr>
              <a:t>framing the payment schedule was given to subjects in reverse order, i.e. starting with 7 or more bracelets </a:t>
            </a:r>
            <a:endParaRPr lang="en-IN" sz="1400" dirty="0" smtClean="0">
              <a:latin typeface="Times New Roman" panose="02020603050405020304" pitchFamily="18" charset="0"/>
              <a:ea typeface="Calibri" panose="020F0502020204030204" pitchFamily="34" charset="0"/>
            </a:endParaRPr>
          </a:p>
          <a:p>
            <a:r>
              <a:rPr lang="en-IN" sz="1400" dirty="0" smtClean="0">
                <a:latin typeface="Times New Roman" panose="02020603050405020304" pitchFamily="18" charset="0"/>
                <a:ea typeface="Calibri" panose="020F0502020204030204" pitchFamily="34" charset="0"/>
              </a:rPr>
              <a:t>and </a:t>
            </a:r>
            <a:r>
              <a:rPr lang="en-IN" sz="1400" dirty="0">
                <a:latin typeface="Times New Roman" panose="02020603050405020304" pitchFamily="18" charset="0"/>
                <a:ea typeface="Calibri" panose="020F0502020204030204" pitchFamily="34" charset="0"/>
              </a:rPr>
              <a:t>moving down to 1 bracelet to produce a sense of ‘loss’ if they do not meet the threshold. </a:t>
            </a:r>
            <a:endParaRPr lang="en-IN" sz="1400" dirty="0">
              <a:latin typeface="Book Antiqua" panose="02040602050305030304" pitchFamily="18" charset="0"/>
            </a:endParaRPr>
          </a:p>
        </p:txBody>
      </p:sp>
      <p:sp>
        <p:nvSpPr>
          <p:cNvPr id="5" name="Slide Number Placeholder 4"/>
          <p:cNvSpPr>
            <a:spLocks noGrp="1"/>
          </p:cNvSpPr>
          <p:nvPr>
            <p:ph type="sldNum" sz="quarter" idx="12"/>
          </p:nvPr>
        </p:nvSpPr>
        <p:spPr/>
        <p:txBody>
          <a:bodyPr/>
          <a:lstStyle/>
          <a:p>
            <a:fld id="{47019741-6B21-4046-A7EE-C9568B4CC6AE}" type="slidenum">
              <a:rPr lang="en-IN" smtClean="0"/>
              <a:pPr/>
              <a:t>17</a:t>
            </a:fld>
            <a:endParaRPr lang="en-IN"/>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77851081"/>
              </p:ext>
            </p:extLst>
          </p:nvPr>
        </p:nvGraphicFramePr>
        <p:xfrm>
          <a:off x="3435409" y="2230450"/>
          <a:ext cx="5175192" cy="2803439"/>
        </p:xfrm>
        <a:graphic>
          <a:graphicData uri="http://schemas.openxmlformats.org/drawingml/2006/table">
            <a:tbl>
              <a:tblPr firstRow="1" firstCol="1" bandRow="1"/>
              <a:tblGrid>
                <a:gridCol w="1954892">
                  <a:extLst>
                    <a:ext uri="{9D8B030D-6E8A-4147-A177-3AD203B41FA5}">
                      <a16:colId xmlns:a16="http://schemas.microsoft.com/office/drawing/2014/main" xmlns="" val="1834770109"/>
                    </a:ext>
                  </a:extLst>
                </a:gridCol>
                <a:gridCol w="1610150">
                  <a:extLst>
                    <a:ext uri="{9D8B030D-6E8A-4147-A177-3AD203B41FA5}">
                      <a16:colId xmlns:a16="http://schemas.microsoft.com/office/drawing/2014/main" xmlns="" val="3810280142"/>
                    </a:ext>
                  </a:extLst>
                </a:gridCol>
                <a:gridCol w="1610150">
                  <a:extLst>
                    <a:ext uri="{9D8B030D-6E8A-4147-A177-3AD203B41FA5}">
                      <a16:colId xmlns:a16="http://schemas.microsoft.com/office/drawing/2014/main" xmlns="" val="3532740111"/>
                    </a:ext>
                  </a:extLst>
                </a:gridCol>
              </a:tblGrid>
              <a:tr h="254081">
                <a:tc rowSpan="2">
                  <a:txBody>
                    <a:bodyPr/>
                    <a:lstStyle/>
                    <a:p>
                      <a:pPr algn="ctr">
                        <a:lnSpc>
                          <a:spcPct val="107000"/>
                        </a:lnSpc>
                        <a:spcAft>
                          <a:spcPts val="800"/>
                        </a:spcAft>
                      </a:pPr>
                      <a:r>
                        <a:rPr lang="en-US" sz="1200" b="1">
                          <a:effectLst/>
                          <a:latin typeface="Times New Roman" panose="02020603050405020304" pitchFamily="18" charset="0"/>
                          <a:ea typeface="Calibri" panose="020F0502020204030204" pitchFamily="34" charset="0"/>
                          <a:cs typeface="Calibri" panose="020F0502020204030204" pitchFamily="34" charset="0"/>
                        </a:rPr>
                        <a:t>Number of bracelets produced by group</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1200" b="1">
                          <a:effectLst/>
                          <a:latin typeface="Times New Roman" panose="02020603050405020304" pitchFamily="18" charset="0"/>
                          <a:ea typeface="Calibri" panose="020F0502020204030204" pitchFamily="34" charset="0"/>
                          <a:cs typeface="Calibri" panose="020F0502020204030204" pitchFamily="34" charset="0"/>
                        </a:rPr>
                        <a:t>Subject payoff (Rs.)</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356973507"/>
                  </a:ext>
                </a:extLst>
              </a:tr>
              <a:tr h="516710">
                <a:tc vMerge="1">
                  <a:txBody>
                    <a:bodyPr/>
                    <a:lstStyle/>
                    <a:p>
                      <a:endParaRPr lang="en-IN"/>
                    </a:p>
                  </a:txBody>
                  <a:tcPr/>
                </a:tc>
                <a:tc>
                  <a:txBody>
                    <a:bodyPr/>
                    <a:lstStyle/>
                    <a:p>
                      <a:pPr algn="ctr">
                        <a:lnSpc>
                          <a:spcPct val="107000"/>
                        </a:lnSpc>
                        <a:spcAft>
                          <a:spcPts val="80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Piece rate</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dirty="0" smtClean="0">
                          <a:effectLst/>
                          <a:latin typeface="Times New Roman" panose="02020603050405020304" pitchFamily="18" charset="0"/>
                          <a:ea typeface="Calibri" panose="020F0502020204030204" pitchFamily="34" charset="0"/>
                          <a:cs typeface="Calibri" panose="020F0502020204030204" pitchFamily="34" charset="0"/>
                        </a:rPr>
                        <a:t>Bonus</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628125"/>
                  </a:ext>
                </a:extLst>
              </a:tr>
              <a:tr h="254081">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1</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100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100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922350870"/>
                  </a:ext>
                </a:extLst>
              </a:tr>
              <a:tr h="254081">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2</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200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200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extLst>
                  <a:ext uri="{0D108BD9-81ED-4DB2-BD59-A6C34878D82A}">
                    <a16:rowId xmlns:a16="http://schemas.microsoft.com/office/drawing/2014/main" xmlns="" val="3596247255"/>
                  </a:ext>
                </a:extLst>
              </a:tr>
              <a:tr h="254081">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3</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300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300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extLst>
                  <a:ext uri="{0D108BD9-81ED-4DB2-BD59-A6C34878D82A}">
                    <a16:rowId xmlns:a16="http://schemas.microsoft.com/office/drawing/2014/main" xmlns="" val="792083156"/>
                  </a:ext>
                </a:extLst>
              </a:tr>
              <a:tr h="254081">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4</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400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400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extLst>
                  <a:ext uri="{0D108BD9-81ED-4DB2-BD59-A6C34878D82A}">
                    <a16:rowId xmlns:a16="http://schemas.microsoft.com/office/drawing/2014/main" xmlns="" val="1228031723"/>
                  </a:ext>
                </a:extLst>
              </a:tr>
              <a:tr h="254081">
                <a:tc>
                  <a:txBody>
                    <a:bodyPr/>
                    <a:lstStyle/>
                    <a:p>
                      <a:pPr algn="ctr">
                        <a:lnSpc>
                          <a:spcPct val="107000"/>
                        </a:lnSpc>
                        <a:spcAft>
                          <a:spcPts val="800"/>
                        </a:spcAft>
                      </a:pPr>
                      <a:r>
                        <a:rPr lang="en-US" sz="1200" b="1">
                          <a:effectLst/>
                          <a:latin typeface="Times New Roman" panose="02020603050405020304" pitchFamily="18" charset="0"/>
                          <a:ea typeface="Calibri" panose="020F0502020204030204" pitchFamily="34" charset="0"/>
                          <a:cs typeface="Calibri" panose="020F0502020204030204" pitchFamily="34" charset="0"/>
                        </a:rPr>
                        <a:t>5</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b="1">
                          <a:effectLst/>
                          <a:latin typeface="Times New Roman" panose="02020603050405020304" pitchFamily="18" charset="0"/>
                          <a:ea typeface="Calibri" panose="020F0502020204030204" pitchFamily="34" charset="0"/>
                          <a:cs typeface="Calibri" panose="020F0502020204030204" pitchFamily="34" charset="0"/>
                        </a:rPr>
                        <a:t>500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b="1">
                          <a:effectLst/>
                          <a:latin typeface="Times New Roman" panose="02020603050405020304" pitchFamily="18" charset="0"/>
                          <a:ea typeface="Calibri" panose="020F0502020204030204" pitchFamily="34" charset="0"/>
                          <a:cs typeface="Calibri" panose="020F0502020204030204" pitchFamily="34" charset="0"/>
                        </a:rPr>
                        <a:t>500 + 150 =650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extLst>
                  <a:ext uri="{0D108BD9-81ED-4DB2-BD59-A6C34878D82A}">
                    <a16:rowId xmlns:a16="http://schemas.microsoft.com/office/drawing/2014/main" xmlns="" val="4172144433"/>
                  </a:ext>
                </a:extLst>
              </a:tr>
              <a:tr h="254081">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6</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600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600 + 150 =750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extLst>
                  <a:ext uri="{0D108BD9-81ED-4DB2-BD59-A6C34878D82A}">
                    <a16:rowId xmlns:a16="http://schemas.microsoft.com/office/drawing/2014/main" xmlns="" val="1137967785"/>
                  </a:ext>
                </a:extLst>
              </a:tr>
              <a:tr h="254081">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7</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700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700  + 150 =850</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a:noFill/>
                    </a:lnB>
                  </a:tcPr>
                </a:tc>
                <a:extLst>
                  <a:ext uri="{0D108BD9-81ED-4DB2-BD59-A6C34878D82A}">
                    <a16:rowId xmlns:a16="http://schemas.microsoft.com/office/drawing/2014/main" xmlns="" val="3330891681"/>
                  </a:ext>
                </a:extLst>
              </a:tr>
              <a:tr h="254081">
                <a:tc>
                  <a:txBody>
                    <a:bodyPr/>
                    <a:lstStyle/>
                    <a:p>
                      <a:pPr algn="ctr">
                        <a:lnSpc>
                          <a:spcPct val="107000"/>
                        </a:lnSpc>
                        <a:spcAft>
                          <a:spcPts val="800"/>
                        </a:spcAft>
                      </a:pPr>
                      <a:r>
                        <a:rPr lang="en-IN" sz="1200">
                          <a:effectLst/>
                          <a:latin typeface="Times New Roman" panose="02020603050405020304" pitchFamily="18" charset="0"/>
                          <a:ea typeface="Calibri" panose="020F0502020204030204" pitchFamily="34" charset="0"/>
                          <a:cs typeface="Calibri" panose="020F0502020204030204" pitchFamily="34" charset="0"/>
                        </a:rPr>
                        <a:t>….</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Calibri" panose="020F0502020204030204" pitchFamily="34" charset="0"/>
                        </a:rPr>
                        <a:t>…</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dirty="0">
                          <a:effectLst/>
                          <a:latin typeface="Times New Roman" panose="02020603050405020304" pitchFamily="18" charset="0"/>
                          <a:ea typeface="Calibri" panose="020F0502020204030204" pitchFamily="34" charset="0"/>
                          <a:cs typeface="Calibri" panose="020F0502020204030204" pitchFamily="34" charset="0"/>
                        </a:rPr>
                        <a:t>…</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6350" marB="0">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752835747"/>
                  </a:ext>
                </a:extLst>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Book Antiqua" pitchFamily="18" charset="0"/>
              </a:rPr>
              <a:t>Data</a:t>
            </a:r>
            <a:endParaRPr lang="en-IN" dirty="0">
              <a:solidFill>
                <a:schemeClr val="accent1">
                  <a:lumMod val="75000"/>
                </a:schemeClr>
              </a:solidFill>
              <a:latin typeface="Book Antiqua" pitchFamily="18" charset="0"/>
            </a:endParaRPr>
          </a:p>
        </p:txBody>
      </p:sp>
      <p:sp>
        <p:nvSpPr>
          <p:cNvPr id="5" name="Slide Number Placeholder 4"/>
          <p:cNvSpPr>
            <a:spLocks noGrp="1"/>
          </p:cNvSpPr>
          <p:nvPr>
            <p:ph type="sldNum" sz="quarter" idx="12"/>
          </p:nvPr>
        </p:nvSpPr>
        <p:spPr/>
        <p:txBody>
          <a:bodyPr/>
          <a:lstStyle/>
          <a:p>
            <a:fld id="{47019741-6B21-4046-A7EE-C9568B4CC6AE}" type="slidenum">
              <a:rPr lang="en-IN" smtClean="0"/>
              <a:pPr/>
              <a:t>18</a:t>
            </a:fld>
            <a:endParaRPr lang="en-IN"/>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0035931"/>
              </p:ext>
            </p:extLst>
          </p:nvPr>
        </p:nvGraphicFramePr>
        <p:xfrm>
          <a:off x="1504059" y="2492548"/>
          <a:ext cx="9596929" cy="2383104"/>
        </p:xfrm>
        <a:graphic>
          <a:graphicData uri="http://schemas.openxmlformats.org/drawingml/2006/table">
            <a:tbl>
              <a:tblPr firstRow="1" firstCol="1" bandRow="1"/>
              <a:tblGrid>
                <a:gridCol w="1435849">
                  <a:extLst>
                    <a:ext uri="{9D8B030D-6E8A-4147-A177-3AD203B41FA5}">
                      <a16:colId xmlns:a16="http://schemas.microsoft.com/office/drawing/2014/main" xmlns="" val="436733768"/>
                    </a:ext>
                  </a:extLst>
                </a:gridCol>
                <a:gridCol w="1430311">
                  <a:extLst>
                    <a:ext uri="{9D8B030D-6E8A-4147-A177-3AD203B41FA5}">
                      <a16:colId xmlns:a16="http://schemas.microsoft.com/office/drawing/2014/main" xmlns="" val="1435424797"/>
                    </a:ext>
                  </a:extLst>
                </a:gridCol>
                <a:gridCol w="1504134">
                  <a:extLst>
                    <a:ext uri="{9D8B030D-6E8A-4147-A177-3AD203B41FA5}">
                      <a16:colId xmlns:a16="http://schemas.microsoft.com/office/drawing/2014/main" xmlns="" val="3239745491"/>
                    </a:ext>
                  </a:extLst>
                </a:gridCol>
                <a:gridCol w="1746869">
                  <a:extLst>
                    <a:ext uri="{9D8B030D-6E8A-4147-A177-3AD203B41FA5}">
                      <a16:colId xmlns:a16="http://schemas.microsoft.com/office/drawing/2014/main" xmlns="" val="2994776730"/>
                    </a:ext>
                  </a:extLst>
                </a:gridCol>
                <a:gridCol w="1514232">
                  <a:extLst>
                    <a:ext uri="{9D8B030D-6E8A-4147-A177-3AD203B41FA5}">
                      <a16:colId xmlns:a16="http://schemas.microsoft.com/office/drawing/2014/main" xmlns="" val="360671178"/>
                    </a:ext>
                  </a:extLst>
                </a:gridCol>
                <a:gridCol w="932635">
                  <a:extLst>
                    <a:ext uri="{9D8B030D-6E8A-4147-A177-3AD203B41FA5}">
                      <a16:colId xmlns:a16="http://schemas.microsoft.com/office/drawing/2014/main" xmlns="" val="1345526900"/>
                    </a:ext>
                  </a:extLst>
                </a:gridCol>
                <a:gridCol w="1032899">
                  <a:extLst>
                    <a:ext uri="{9D8B030D-6E8A-4147-A177-3AD203B41FA5}">
                      <a16:colId xmlns:a16="http://schemas.microsoft.com/office/drawing/2014/main" xmlns="" val="3089707271"/>
                    </a:ext>
                  </a:extLst>
                </a:gridCol>
              </a:tblGrid>
              <a:tr h="238125">
                <a:tc gridSpan="6">
                  <a:txBody>
                    <a:bodyPr/>
                    <a:lstStyle/>
                    <a:p>
                      <a:pPr>
                        <a:lnSpc>
                          <a:spcPct val="107000"/>
                        </a:lnSpc>
                        <a:spcAft>
                          <a:spcPts val="0"/>
                        </a:spcAft>
                      </a:pPr>
                      <a:r>
                        <a:rPr lang="en-GB" sz="1600" b="1" dirty="0">
                          <a:effectLst/>
                          <a:latin typeface="Times New Roman" panose="02020603050405020304" pitchFamily="18" charset="0"/>
                          <a:ea typeface="Calibri" panose="020F0502020204030204" pitchFamily="34" charset="0"/>
                          <a:cs typeface="Mangal" panose="02040503050203030202" pitchFamily="18" charset="0"/>
                        </a:rPr>
                        <a:t>                                                           Number of sessions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a:lnSpc>
                          <a:spcPct val="107000"/>
                        </a:lnSpc>
                        <a:spcAft>
                          <a:spcPts val="0"/>
                        </a:spcAft>
                      </a:pPr>
                      <a:r>
                        <a:rPr lang="en-IN" sz="1600" b="1">
                          <a:effectLst/>
                          <a:latin typeface="Times New Roman" panose="02020603050405020304" pitchFamily="18" charset="0"/>
                          <a:ea typeface="Calibri" panose="020F0502020204030204" pitchFamily="34" charset="0"/>
                          <a:cs typeface="Mangal" panose="02040503050203030202" pitchFamily="18" charset="0"/>
                        </a:rPr>
                        <a:t>Number of Subjects</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0" marR="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06815806"/>
                  </a:ext>
                </a:extLst>
              </a:tr>
              <a:tr h="180340">
                <a:tc>
                  <a:txBody>
                    <a:bodyPr/>
                    <a:lstStyle/>
                    <a:p>
                      <a:pPr>
                        <a:lnSpc>
                          <a:spcPct val="107000"/>
                        </a:lnSpc>
                        <a:spcAft>
                          <a:spcPts val="0"/>
                        </a:spcAft>
                      </a:pPr>
                      <a:r>
                        <a:rPr lang="en-IN" sz="1600" b="1">
                          <a:effectLst/>
                          <a:latin typeface="Times New Roman" panose="02020603050405020304" pitchFamily="18" charset="0"/>
                          <a:ea typeface="Calibri" panose="020F0502020204030204" pitchFamily="34" charset="0"/>
                          <a:cs typeface="Mangal" panose="02040503050203030202" pitchFamily="18" charset="0"/>
                        </a:rPr>
                        <a:t>Incentive group</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smtClean="0">
                          <a:effectLst/>
                          <a:latin typeface="Times New Roman" panose="02020603050405020304" pitchFamily="18" charset="0"/>
                          <a:ea typeface="Calibri" panose="020F0502020204030204" pitchFamily="34" charset="0"/>
                          <a:cs typeface="Mangal" panose="02040503050203030202" pitchFamily="18" charset="0"/>
                        </a:rPr>
                        <a:t>Homogeneous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GB" sz="1600" b="1"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GB" sz="1600" b="1" dirty="0">
                          <a:effectLst/>
                          <a:latin typeface="Times New Roman" panose="02020603050405020304" pitchFamily="18" charset="0"/>
                          <a:ea typeface="Calibri" panose="020F0502020204030204" pitchFamily="34" charset="0"/>
                          <a:cs typeface="Mangal" panose="02040503050203030202" pitchFamily="18" charset="0"/>
                        </a:rPr>
                        <a:t>(Male)</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smtClean="0">
                          <a:effectLst/>
                          <a:latin typeface="Times New Roman" panose="02020603050405020304" pitchFamily="18" charset="0"/>
                          <a:ea typeface="Calibri" panose="020F0502020204030204" pitchFamily="34" charset="0"/>
                          <a:cs typeface="Mangal" panose="02040503050203030202" pitchFamily="18" charset="0"/>
                        </a:rPr>
                        <a:t>Heterogeneous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GB" sz="1600" b="1"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GB" sz="1600" b="1" dirty="0">
                          <a:effectLst/>
                          <a:latin typeface="Times New Roman" panose="02020603050405020304" pitchFamily="18" charset="0"/>
                          <a:ea typeface="Calibri" panose="020F0502020204030204" pitchFamily="34" charset="0"/>
                          <a:cs typeface="Mangal" panose="02040503050203030202" pitchFamily="18" charset="0"/>
                        </a:rPr>
                        <a:t>(Male)</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smtClean="0">
                          <a:effectLst/>
                          <a:latin typeface="Times New Roman" panose="02020603050405020304" pitchFamily="18" charset="0"/>
                          <a:ea typeface="Calibri" panose="020F0502020204030204" pitchFamily="34" charset="0"/>
                          <a:cs typeface="Mangal" panose="02040503050203030202" pitchFamily="18" charset="0"/>
                        </a:rPr>
                        <a:t>Homogeneous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GB" sz="1600" b="1"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GB" sz="1600" b="1" dirty="0" smtClean="0">
                          <a:effectLst/>
                          <a:latin typeface="Times New Roman" panose="02020603050405020304" pitchFamily="18" charset="0"/>
                          <a:ea typeface="Calibri" panose="020F0502020204030204" pitchFamily="34" charset="0"/>
                          <a:cs typeface="Mangal" panose="02040503050203030202" pitchFamily="18" charset="0"/>
                        </a:rPr>
                        <a:t>(Female</a:t>
                      </a:r>
                      <a:r>
                        <a:rPr lang="en-GB" sz="1600" b="1" dirty="0">
                          <a:effectLst/>
                          <a:latin typeface="Times New Roman" panose="02020603050405020304" pitchFamily="18" charset="0"/>
                          <a:ea typeface="Calibri" panose="020F0502020204030204" pitchFamily="34" charset="0"/>
                          <a:cs typeface="Mangal" panose="02040503050203030202" pitchFamily="18" charset="0"/>
                        </a:rPr>
                        <a:t>)</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smtClean="0">
                          <a:effectLst/>
                          <a:latin typeface="Times New Roman" panose="02020603050405020304" pitchFamily="18" charset="0"/>
                          <a:ea typeface="Calibri" panose="020F0502020204030204" pitchFamily="34" charset="0"/>
                          <a:cs typeface="Mangal" panose="02040503050203030202" pitchFamily="18" charset="0"/>
                        </a:rPr>
                        <a:t>Heterogeneous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GB" sz="1600" b="1"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0"/>
                        </a:spcAft>
                      </a:pPr>
                      <a:r>
                        <a:rPr lang="en-GB" sz="1600" b="1" dirty="0">
                          <a:effectLst/>
                          <a:latin typeface="Times New Roman" panose="02020603050405020304" pitchFamily="18" charset="0"/>
                          <a:ea typeface="Calibri" panose="020F0502020204030204" pitchFamily="34" charset="0"/>
                          <a:cs typeface="Mangal" panose="02040503050203030202" pitchFamily="18" charset="0"/>
                        </a:rPr>
                        <a:t>(Female)</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600" b="1" dirty="0">
                          <a:effectLst/>
                          <a:latin typeface="Times New Roman" panose="02020603050405020304" pitchFamily="18" charset="0"/>
                          <a:ea typeface="Calibri" panose="020F0502020204030204" pitchFamily="34" charset="0"/>
                          <a:cs typeface="Mangal" panose="02040503050203030202" pitchFamily="18" charset="0"/>
                        </a:rPr>
                        <a:t>All</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IN" sz="1600" dirty="0">
                        <a:effectLst/>
                        <a:latin typeface="Calibri" panose="020F0502020204030204" pitchFamily="34"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0437961"/>
                  </a:ext>
                </a:extLst>
              </a:tr>
              <a:tr h="180340">
                <a:tc>
                  <a:txBody>
                    <a:bodyPr/>
                    <a:lstStyle/>
                    <a:p>
                      <a:pP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Piece Rate</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dirty="0">
                          <a:effectLst/>
                          <a:latin typeface="Times New Roman" panose="02020603050405020304" pitchFamily="18" charset="0"/>
                          <a:ea typeface="Calibri" panose="020F0502020204030204" pitchFamily="34" charset="0"/>
                          <a:cs typeface="Mangal" panose="02040503050203030202" pitchFamily="18" charset="0"/>
                        </a:rPr>
                        <a:t>7</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dirty="0">
                          <a:effectLst/>
                          <a:latin typeface="Times New Roman" panose="02020603050405020304" pitchFamily="18" charset="0"/>
                          <a:ea typeface="Calibri" panose="020F0502020204030204" pitchFamily="34" charset="0"/>
                          <a:cs typeface="Mangal" panose="02040503050203030202" pitchFamily="18" charset="0"/>
                        </a:rPr>
                        <a:t>9</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6</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8</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30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00" dirty="0">
                          <a:effectLst/>
                          <a:latin typeface="Times New Roman" panose="02020603050405020304" pitchFamily="18" charset="0"/>
                          <a:ea typeface="Calibri" panose="020F0502020204030204" pitchFamily="34" charset="0"/>
                          <a:cs typeface="Mangal" panose="02040503050203030202" pitchFamily="18" charset="0"/>
                        </a:rPr>
                        <a:t>120</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708536242"/>
                  </a:ext>
                </a:extLst>
              </a:tr>
              <a:tr h="180340">
                <a:tc>
                  <a:txBody>
                    <a:bodyPr/>
                    <a:lstStyle/>
                    <a:p>
                      <a:pPr>
                        <a:lnSpc>
                          <a:spcPct val="107000"/>
                        </a:lnSpc>
                        <a:spcAft>
                          <a:spcPts val="0"/>
                        </a:spcAft>
                      </a:pPr>
                      <a:r>
                        <a:rPr lang="en-GB" sz="1600" dirty="0">
                          <a:effectLst/>
                          <a:latin typeface="Times New Roman" panose="02020603050405020304" pitchFamily="18" charset="0"/>
                          <a:ea typeface="Calibri" panose="020F0502020204030204" pitchFamily="34" charset="0"/>
                          <a:cs typeface="Mangal" panose="02040503050203030202" pitchFamily="18" charset="0"/>
                        </a:rPr>
                        <a:t>Bonus </a:t>
                      </a:r>
                      <a:r>
                        <a:rPr lang="en-GB" sz="1600" dirty="0" smtClean="0">
                          <a:effectLst/>
                          <a:latin typeface="Times New Roman" panose="02020603050405020304" pitchFamily="18" charset="0"/>
                          <a:ea typeface="Calibri" panose="020F0502020204030204" pitchFamily="34" charset="0"/>
                          <a:cs typeface="Mangal" panose="02040503050203030202" pitchFamily="18" charset="0"/>
                        </a:rPr>
                        <a:t>(Gains)</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a:noFill/>
                    </a:lnB>
                  </a:tcPr>
                </a:tc>
                <a:tc>
                  <a:txBody>
                    <a:bodyPr/>
                    <a:lstStyle/>
                    <a:p>
                      <a:pPr algn="ctr">
                        <a:lnSpc>
                          <a:spcPct val="107000"/>
                        </a:lnSpc>
                        <a:spcAft>
                          <a:spcPts val="0"/>
                        </a:spcAft>
                      </a:pPr>
                      <a:r>
                        <a:rPr lang="en-GB" sz="1600" dirty="0">
                          <a:effectLst/>
                          <a:latin typeface="Times New Roman" panose="02020603050405020304" pitchFamily="18" charset="0"/>
                          <a:ea typeface="Calibri" panose="020F0502020204030204" pitchFamily="34" charset="0"/>
                          <a:cs typeface="Mangal" panose="02040503050203030202" pitchFamily="18" charset="0"/>
                        </a:rPr>
                        <a:t>13</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a:noFill/>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12</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a:noFill/>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12</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a:noFill/>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14</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a:noFill/>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51</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a:noFill/>
                    </a:lnB>
                  </a:tcPr>
                </a:tc>
                <a:tc>
                  <a:txBody>
                    <a:bodyPr/>
                    <a:lstStyle/>
                    <a:p>
                      <a:pPr algn="ctr">
                        <a:lnSpc>
                          <a:spcPct val="107000"/>
                        </a:lnSpc>
                        <a:spcAft>
                          <a:spcPts val="0"/>
                        </a:spcAft>
                      </a:pPr>
                      <a:r>
                        <a:rPr lang="en-GB" sz="1600" dirty="0">
                          <a:effectLst/>
                          <a:latin typeface="Times New Roman" panose="02020603050405020304" pitchFamily="18" charset="0"/>
                          <a:ea typeface="Calibri" panose="020F0502020204030204" pitchFamily="34" charset="0"/>
                          <a:cs typeface="Mangal" panose="02040503050203030202" pitchFamily="18" charset="0"/>
                        </a:rPr>
                        <a:t>204</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a:noFill/>
                    </a:lnB>
                  </a:tcPr>
                </a:tc>
                <a:extLst>
                  <a:ext uri="{0D108BD9-81ED-4DB2-BD59-A6C34878D82A}">
                    <a16:rowId xmlns:a16="http://schemas.microsoft.com/office/drawing/2014/main" xmlns="" val="219594297"/>
                  </a:ext>
                </a:extLst>
              </a:tr>
              <a:tr h="180340">
                <a:tc>
                  <a:txBody>
                    <a:bodyPr/>
                    <a:lstStyle/>
                    <a:p>
                      <a:pPr>
                        <a:lnSpc>
                          <a:spcPct val="107000"/>
                        </a:lnSpc>
                        <a:spcAft>
                          <a:spcPts val="0"/>
                        </a:spcAft>
                      </a:pPr>
                      <a:r>
                        <a:rPr lang="en-GB" sz="1600" dirty="0" smtClean="0">
                          <a:effectLst/>
                          <a:latin typeface="Times New Roman" panose="02020603050405020304" pitchFamily="18" charset="0"/>
                          <a:ea typeface="Calibri" panose="020F0502020204030204" pitchFamily="34" charset="0"/>
                          <a:cs typeface="Mangal" panose="02040503050203030202" pitchFamily="18" charset="0"/>
                        </a:rPr>
                        <a:t>Bonus (Loss)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13</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13</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12</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12</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Times New Roman" panose="02020603050405020304" pitchFamily="18" charset="0"/>
                          <a:ea typeface="Calibri" panose="020F0502020204030204" pitchFamily="34" charset="0"/>
                          <a:cs typeface="Mangal" panose="02040503050203030202" pitchFamily="18" charset="0"/>
                        </a:rPr>
                        <a:t>50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Times New Roman" panose="02020603050405020304" pitchFamily="18" charset="0"/>
                          <a:ea typeface="Calibri" panose="020F0502020204030204" pitchFamily="34" charset="0"/>
                          <a:cs typeface="Mangal" panose="02040503050203030202" pitchFamily="18" charset="0"/>
                        </a:rPr>
                        <a:t>200</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8135419"/>
                  </a:ext>
                </a:extLst>
              </a:tr>
              <a:tr h="180340">
                <a:tc>
                  <a:txBody>
                    <a:bodyPr/>
                    <a:lstStyle/>
                    <a:p>
                      <a:pPr>
                        <a:lnSpc>
                          <a:spcPct val="107000"/>
                        </a:lnSpc>
                      </a:pPr>
                      <a:endParaRPr lang="en-IN" sz="1600">
                        <a:effectLst/>
                        <a:latin typeface="Calibri" panose="020F0502020204030204" pitchFamily="34"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a:effectLst/>
                          <a:latin typeface="Times New Roman" panose="02020603050405020304" pitchFamily="18" charset="0"/>
                          <a:ea typeface="Calibri" panose="020F0502020204030204" pitchFamily="34" charset="0"/>
                          <a:cs typeface="Mangal" panose="02040503050203030202" pitchFamily="18" charset="0"/>
                        </a:rPr>
                        <a:t>33</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a:effectLst/>
                          <a:latin typeface="Times New Roman" panose="02020603050405020304" pitchFamily="18" charset="0"/>
                          <a:ea typeface="Calibri" panose="020F0502020204030204" pitchFamily="34" charset="0"/>
                          <a:cs typeface="Mangal" panose="02040503050203030202" pitchFamily="18" charset="0"/>
                        </a:rPr>
                        <a:t>34</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a:effectLst/>
                          <a:latin typeface="Times New Roman" panose="02020603050405020304" pitchFamily="18" charset="0"/>
                          <a:ea typeface="Calibri" panose="020F0502020204030204" pitchFamily="34" charset="0"/>
                          <a:cs typeface="Mangal" panose="02040503050203030202" pitchFamily="18" charset="0"/>
                        </a:rPr>
                        <a:t>30</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a:effectLst/>
                          <a:latin typeface="Times New Roman" panose="02020603050405020304" pitchFamily="18" charset="0"/>
                          <a:ea typeface="Calibri" panose="020F0502020204030204" pitchFamily="34" charset="0"/>
                          <a:cs typeface="Mangal" panose="02040503050203030202" pitchFamily="18" charset="0"/>
                        </a:rPr>
                        <a:t>34</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a:effectLst/>
                          <a:latin typeface="Times New Roman" panose="02020603050405020304" pitchFamily="18" charset="0"/>
                          <a:ea typeface="Calibri" panose="020F0502020204030204" pitchFamily="34" charset="0"/>
                          <a:cs typeface="Mangal" panose="02040503050203030202" pitchFamily="18" charset="0"/>
                        </a:rPr>
                        <a:t>131</a:t>
                      </a:r>
                      <a:endParaRPr lang="en-IN"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600" dirty="0">
                          <a:effectLst/>
                          <a:latin typeface="Times New Roman" panose="02020603050405020304" pitchFamily="18" charset="0"/>
                          <a:ea typeface="Calibri" panose="020F0502020204030204" pitchFamily="34" charset="0"/>
                          <a:cs typeface="Mangal" panose="02040503050203030202" pitchFamily="18" charset="0"/>
                        </a:rPr>
                        <a:t>524</a:t>
                      </a:r>
                      <a:endParaRPr lang="en-IN"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6985"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539959913"/>
                  </a:ext>
                </a:extLst>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solidFill>
                  <a:schemeClr val="accent1">
                    <a:lumMod val="75000"/>
                  </a:schemeClr>
                </a:solidFill>
                <a:latin typeface="Book Antiqua" panose="02040602050305030304" pitchFamily="18" charset="0"/>
              </a:rPr>
              <a:t>Methodology</a:t>
            </a:r>
            <a:endParaRPr lang="en-IN" sz="3600" dirty="0">
              <a:solidFill>
                <a:schemeClr val="accent1">
                  <a:lumMod val="75000"/>
                </a:schemeClr>
              </a:solidFill>
              <a:latin typeface="Book Antiqua" panose="02040602050305030304" pitchFamily="18" charset="0"/>
            </a:endParaRPr>
          </a:p>
        </p:txBody>
      </p:sp>
      <p:sp>
        <p:nvSpPr>
          <p:cNvPr id="3" name="Content Placeholder 2"/>
          <p:cNvSpPr>
            <a:spLocks noGrp="1"/>
          </p:cNvSpPr>
          <p:nvPr>
            <p:ph idx="1"/>
          </p:nvPr>
        </p:nvSpPr>
        <p:spPr>
          <a:xfrm>
            <a:off x="384561" y="1811708"/>
            <a:ext cx="11477002" cy="4328309"/>
          </a:xfrm>
        </p:spPr>
        <p:txBody>
          <a:bodyPr>
            <a:normAutofit/>
          </a:bodyPr>
          <a:lstStyle/>
          <a:p>
            <a:pPr>
              <a:buNone/>
            </a:pPr>
            <a:r>
              <a:rPr lang="en-IN" sz="2400" b="1" i="1" dirty="0" smtClean="0">
                <a:latin typeface="Times New Roman" pitchFamily="18" charset="0"/>
                <a:cs typeface="Times New Roman" pitchFamily="18" charset="0"/>
              </a:rPr>
              <a:t>          </a:t>
            </a:r>
            <a:r>
              <a:rPr lang="en-IN" b="1" i="1" dirty="0"/>
              <a:t> </a:t>
            </a:r>
            <a:r>
              <a:rPr lang="en-IN" i="1" dirty="0"/>
              <a:t>Y</a:t>
            </a:r>
            <a:r>
              <a:rPr lang="en-IN" i="1" baseline="-25000" dirty="0"/>
              <a:t>is </a:t>
            </a:r>
            <a:r>
              <a:rPr lang="en-IN" i="1" dirty="0"/>
              <a:t>= </a:t>
            </a:r>
            <a:r>
              <a:rPr lang="el-GR" i="1" dirty="0"/>
              <a:t>α</a:t>
            </a:r>
            <a:r>
              <a:rPr lang="en-IN" i="1" baseline="-25000" dirty="0"/>
              <a:t>0 </a:t>
            </a:r>
            <a:r>
              <a:rPr lang="en-IN" i="1" dirty="0"/>
              <a:t>+ </a:t>
            </a:r>
            <a:r>
              <a:rPr lang="el-GR" i="1" dirty="0"/>
              <a:t>α</a:t>
            </a:r>
            <a:r>
              <a:rPr lang="en-IN" i="1" baseline="-25000" dirty="0"/>
              <a:t>1</a:t>
            </a:r>
            <a:r>
              <a:rPr lang="en-IN" i="1" dirty="0"/>
              <a:t> Socially Connected</a:t>
            </a:r>
            <a:r>
              <a:rPr lang="en-IN" i="1" baseline="-25000" dirty="0"/>
              <a:t>s </a:t>
            </a:r>
            <a:r>
              <a:rPr lang="en-IN" i="1" dirty="0"/>
              <a:t>+ </a:t>
            </a:r>
            <a:r>
              <a:rPr lang="el-GR" i="1" dirty="0"/>
              <a:t>α</a:t>
            </a:r>
            <a:r>
              <a:rPr lang="en-IN" i="1" baseline="-25000" dirty="0"/>
              <a:t>2 </a:t>
            </a:r>
            <a:r>
              <a:rPr lang="en-IN" b="1" dirty="0"/>
              <a:t>X</a:t>
            </a:r>
            <a:r>
              <a:rPr lang="en-IN" i="1" baseline="-25000" dirty="0"/>
              <a:t>s </a:t>
            </a:r>
            <a:r>
              <a:rPr lang="en-IN" i="1" dirty="0"/>
              <a:t>+ </a:t>
            </a:r>
            <a:r>
              <a:rPr lang="el-GR" i="1" dirty="0"/>
              <a:t>α</a:t>
            </a:r>
            <a:r>
              <a:rPr lang="en-IN" i="1" baseline="-25000" dirty="0"/>
              <a:t>3 </a:t>
            </a:r>
            <a:r>
              <a:rPr lang="en-IN" b="1" dirty="0"/>
              <a:t>Z</a:t>
            </a:r>
            <a:r>
              <a:rPr lang="en-IN" baseline="-25000" dirty="0"/>
              <a:t>i</a:t>
            </a:r>
            <a:r>
              <a:rPr lang="en-IN" i="1" baseline="-25000" dirty="0"/>
              <a:t> </a:t>
            </a:r>
            <a:r>
              <a:rPr lang="en-IN" i="1" dirty="0"/>
              <a:t>+</a:t>
            </a:r>
            <a:r>
              <a:rPr lang="el-GR" i="1" dirty="0"/>
              <a:t>ϵ</a:t>
            </a:r>
            <a:r>
              <a:rPr lang="en-IN" i="1" baseline="-25000" dirty="0"/>
              <a:t>i</a:t>
            </a:r>
            <a:r>
              <a:rPr lang="en-IN" baseline="-25000" dirty="0"/>
              <a:t> </a:t>
            </a:r>
            <a:endParaRPr lang="en-IN" baseline="-25000" dirty="0" smtClean="0"/>
          </a:p>
          <a:p>
            <a:pPr>
              <a:buNone/>
            </a:pPr>
            <a:r>
              <a:rPr lang="en-IN" sz="1800" i="1" dirty="0" smtClean="0">
                <a:latin typeface="Book Antiqua" panose="02040602050305030304" pitchFamily="18" charset="0"/>
                <a:cs typeface="Times New Roman" pitchFamily="18" charset="0"/>
              </a:rPr>
              <a:t>Y</a:t>
            </a:r>
            <a:r>
              <a:rPr lang="en-IN" sz="1800" i="1" baseline="-25000" dirty="0" smtClean="0">
                <a:latin typeface="Book Antiqua" panose="02040602050305030304" pitchFamily="18" charset="0"/>
                <a:cs typeface="Times New Roman" pitchFamily="18" charset="0"/>
              </a:rPr>
              <a:t>is                               </a:t>
            </a:r>
            <a:r>
              <a:rPr lang="en-IN" sz="1800" i="1" dirty="0" smtClean="0">
                <a:latin typeface="Book Antiqua" panose="02040602050305030304" pitchFamily="18" charset="0"/>
                <a:cs typeface="Times New Roman" pitchFamily="18" charset="0"/>
              </a:rPr>
              <a:t>= effort and co-ordination of subject i in session s</a:t>
            </a:r>
          </a:p>
          <a:p>
            <a:pPr>
              <a:buNone/>
            </a:pPr>
            <a:r>
              <a:rPr lang="en-IN" sz="1800" i="1" dirty="0" smtClean="0">
                <a:latin typeface="Book Antiqua" panose="02040602050305030304" pitchFamily="18" charset="0"/>
                <a:cs typeface="Times New Roman" pitchFamily="18" charset="0"/>
              </a:rPr>
              <a:t>Socially Connected</a:t>
            </a:r>
            <a:r>
              <a:rPr lang="en-IN" sz="1800" i="1" baseline="-25000" dirty="0" smtClean="0">
                <a:latin typeface="Book Antiqua" panose="02040602050305030304" pitchFamily="18" charset="0"/>
                <a:cs typeface="Times New Roman" pitchFamily="18" charset="0"/>
              </a:rPr>
              <a:t>s  </a:t>
            </a:r>
            <a:r>
              <a:rPr lang="en-IN" sz="1800" i="1" dirty="0" smtClean="0">
                <a:latin typeface="Book Antiqua" panose="02040602050305030304" pitchFamily="18" charset="0"/>
                <a:cs typeface="Times New Roman" pitchFamily="18" charset="0"/>
              </a:rPr>
              <a:t>=1 if group members have same caste identity    </a:t>
            </a:r>
          </a:p>
          <a:p>
            <a:pPr>
              <a:buNone/>
            </a:pPr>
            <a:r>
              <a:rPr lang="en-IN" sz="1800" b="1" i="1" dirty="0" err="1" smtClean="0">
                <a:latin typeface="Book Antiqua" panose="02040602050305030304" pitchFamily="18" charset="0"/>
                <a:cs typeface="Times New Roman" pitchFamily="18" charset="0"/>
              </a:rPr>
              <a:t>X</a:t>
            </a:r>
            <a:r>
              <a:rPr lang="en-IN" sz="1800" i="1" baseline="-25000" dirty="0" err="1" smtClean="0">
                <a:latin typeface="Book Antiqua" panose="02040602050305030304" pitchFamily="18" charset="0"/>
                <a:cs typeface="Times New Roman" pitchFamily="18" charset="0"/>
              </a:rPr>
              <a:t>s</a:t>
            </a:r>
            <a:r>
              <a:rPr lang="en-IN" sz="1800" i="1" baseline="-25000" dirty="0" smtClean="0">
                <a:latin typeface="Book Antiqua" panose="02040602050305030304" pitchFamily="18" charset="0"/>
                <a:cs typeface="Times New Roman" pitchFamily="18" charset="0"/>
              </a:rPr>
              <a:t>          	</a:t>
            </a:r>
            <a:r>
              <a:rPr lang="en-IN" sz="1800" i="1" dirty="0" smtClean="0">
                <a:latin typeface="Book Antiqua" panose="02040602050305030304" pitchFamily="18" charset="0"/>
                <a:cs typeface="Times New Roman" pitchFamily="18" charset="0"/>
              </a:rPr>
              <a:t>         = dummy for piece rate or bonus framing</a:t>
            </a:r>
          </a:p>
          <a:p>
            <a:pPr lvl="0">
              <a:buNone/>
            </a:pPr>
            <a:r>
              <a:rPr lang="en-IN" sz="1800" b="1" dirty="0" smtClean="0">
                <a:latin typeface="Book Antiqua" panose="02040602050305030304" pitchFamily="18" charset="0"/>
                <a:cs typeface="Times New Roman" pitchFamily="18" charset="0"/>
              </a:rPr>
              <a:t>Z</a:t>
            </a:r>
            <a:r>
              <a:rPr lang="en-IN" sz="1800" i="1" baseline="-25000" dirty="0" smtClean="0">
                <a:latin typeface="Book Antiqua" panose="02040602050305030304" pitchFamily="18" charset="0"/>
                <a:cs typeface="Times New Roman" pitchFamily="18" charset="0"/>
              </a:rPr>
              <a:t>i      </a:t>
            </a:r>
            <a:r>
              <a:rPr lang="en-IN" sz="1800" b="1" i="1" baseline="-25000" dirty="0" smtClean="0">
                <a:latin typeface="Book Antiqua" panose="02040602050305030304" pitchFamily="18" charset="0"/>
                <a:cs typeface="Times New Roman" pitchFamily="18" charset="0"/>
              </a:rPr>
              <a:t>                         </a:t>
            </a:r>
            <a:r>
              <a:rPr lang="en-IN" sz="1800" i="1" dirty="0" smtClean="0">
                <a:latin typeface="Book Antiqua" panose="02040602050305030304" pitchFamily="18" charset="0"/>
                <a:cs typeface="Times New Roman" pitchFamily="18" charset="0"/>
              </a:rPr>
              <a:t>= age, caste category, marital status, religion, native state, employment status, education</a:t>
            </a:r>
            <a:endParaRPr lang="en-IN" sz="1800" dirty="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47019741-6B21-4046-A7EE-C9568B4CC6AE}" type="slidenum">
              <a:rPr lang="en-IN" smtClean="0"/>
              <a:pPr/>
              <a:t>19</a:t>
            </a:fld>
            <a:endParaRPr lang="en-IN"/>
          </a:p>
        </p:txBody>
      </p:sp>
    </p:spTree>
    <p:extLst>
      <p:ext uri="{BB962C8B-B14F-4D97-AF65-F5344CB8AC3E}">
        <p14:creationId xmlns:p14="http://schemas.microsoft.com/office/powerpoint/2010/main" val="14616451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Social and economic Inequality in India: the caste system</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Legally abolished since 1950 but it continues to define hierarchy and status and is an important marker of economic inequality. Four hierarchical categories divided further into sub-castes. Endogamous. inter-caste marriages rare.</a:t>
            </a:r>
          </a:p>
          <a:p>
            <a:r>
              <a:rPr lang="en-US" dirty="0" smtClean="0"/>
              <a:t>Caste hierarchy is not fixed and changes form. However, there is consensus on which groups constitute the lowest level – </a:t>
            </a:r>
            <a:r>
              <a:rPr lang="en-US" dirty="0" err="1" smtClean="0"/>
              <a:t>Dalits</a:t>
            </a:r>
            <a:r>
              <a:rPr lang="en-US" dirty="0" smtClean="0"/>
              <a:t>/untouchables usually engaged in degrading work.</a:t>
            </a:r>
          </a:p>
          <a:p>
            <a:r>
              <a:rPr lang="en-US" dirty="0" smtClean="0"/>
              <a:t>Stigmatized social identity, groups are disproportionately poor, have limited access to assets, educational opportunities and decent employment relative to higher caste groups. </a:t>
            </a:r>
          </a:p>
        </p:txBody>
      </p:sp>
      <p:sp>
        <p:nvSpPr>
          <p:cNvPr id="4" name="Slide Number Placeholder 3"/>
          <p:cNvSpPr>
            <a:spLocks noGrp="1"/>
          </p:cNvSpPr>
          <p:nvPr>
            <p:ph type="sldNum" sz="quarter" idx="12"/>
          </p:nvPr>
        </p:nvSpPr>
        <p:spPr/>
        <p:txBody>
          <a:bodyPr/>
          <a:lstStyle/>
          <a:p>
            <a:fld id="{47019741-6B21-4046-A7EE-C9568B4CC6AE}" type="slidenum">
              <a:rPr lang="en-IN" smtClean="0"/>
              <a:pPr/>
              <a:t>2</a:t>
            </a:fld>
            <a:endParaRPr lang="en-IN"/>
          </a:p>
        </p:txBody>
      </p:sp>
    </p:spTree>
    <p:extLst>
      <p:ext uri="{BB962C8B-B14F-4D97-AF65-F5344CB8AC3E}">
        <p14:creationId xmlns:p14="http://schemas.microsoft.com/office/powerpoint/2010/main" val="35584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019741-6B21-4046-A7EE-C9568B4CC6AE}" type="slidenum">
              <a:rPr lang="en-IN" smtClean="0"/>
              <a:pPr/>
              <a:t>20</a:t>
            </a:fld>
            <a:endParaRPr lang="en-IN"/>
          </a:p>
        </p:txBody>
      </p:sp>
      <p:pic>
        <p:nvPicPr>
          <p:cNvPr id="5" name="Picture 4" descr="Table3.png"/>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939068" y="952500"/>
            <a:ext cx="9537700" cy="4940300"/>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30830380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7019741-6B21-4046-A7EE-C9568B4CC6AE}" type="slidenum">
              <a:rPr lang="en-IN" smtClean="0"/>
              <a:pPr/>
              <a:t>21</a:t>
            </a:fld>
            <a:endParaRPr lang="en-IN"/>
          </a:p>
        </p:txBody>
      </p:sp>
      <p:pic>
        <p:nvPicPr>
          <p:cNvPr id="3" name="Picture 2" descr="Table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079500"/>
            <a:ext cx="9385300" cy="4699000"/>
          </a:xfrm>
          <a:prstGeom prst="rect">
            <a:avLst/>
          </a:prstGeom>
        </p:spPr>
      </p:pic>
    </p:spTree>
    <p:extLst>
      <p:ext uri="{BB962C8B-B14F-4D97-AF65-F5344CB8AC3E}">
        <p14:creationId xmlns:p14="http://schemas.microsoft.com/office/powerpoint/2010/main" val="7502176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54276688"/>
              </p:ext>
            </p:extLst>
          </p:nvPr>
        </p:nvGraphicFramePr>
        <p:xfrm>
          <a:off x="2113340" y="1166206"/>
          <a:ext cx="8088412" cy="4351330"/>
        </p:xfrm>
        <a:graphic>
          <a:graphicData uri="http://schemas.openxmlformats.org/drawingml/2006/table">
            <a:tbl>
              <a:tblPr firstRow="1" firstCol="1" bandRow="1"/>
              <a:tblGrid>
                <a:gridCol w="1723380">
                  <a:extLst>
                    <a:ext uri="{9D8B030D-6E8A-4147-A177-3AD203B41FA5}">
                      <a16:colId xmlns:a16="http://schemas.microsoft.com/office/drawing/2014/main" xmlns="" val="2322614098"/>
                    </a:ext>
                  </a:extLst>
                </a:gridCol>
                <a:gridCol w="1050601">
                  <a:extLst>
                    <a:ext uri="{9D8B030D-6E8A-4147-A177-3AD203B41FA5}">
                      <a16:colId xmlns:a16="http://schemas.microsoft.com/office/drawing/2014/main" xmlns="" val="3081861955"/>
                    </a:ext>
                  </a:extLst>
                </a:gridCol>
                <a:gridCol w="889505">
                  <a:extLst>
                    <a:ext uri="{9D8B030D-6E8A-4147-A177-3AD203B41FA5}">
                      <a16:colId xmlns:a16="http://schemas.microsoft.com/office/drawing/2014/main" xmlns="" val="3719523073"/>
                    </a:ext>
                  </a:extLst>
                </a:gridCol>
                <a:gridCol w="1125355">
                  <a:extLst>
                    <a:ext uri="{9D8B030D-6E8A-4147-A177-3AD203B41FA5}">
                      <a16:colId xmlns:a16="http://schemas.microsoft.com/office/drawing/2014/main" xmlns="" val="3576188916"/>
                    </a:ext>
                  </a:extLst>
                </a:gridCol>
                <a:gridCol w="1099857">
                  <a:extLst>
                    <a:ext uri="{9D8B030D-6E8A-4147-A177-3AD203B41FA5}">
                      <a16:colId xmlns:a16="http://schemas.microsoft.com/office/drawing/2014/main" xmlns="" val="4062652436"/>
                    </a:ext>
                  </a:extLst>
                </a:gridCol>
                <a:gridCol w="1099857">
                  <a:extLst>
                    <a:ext uri="{9D8B030D-6E8A-4147-A177-3AD203B41FA5}">
                      <a16:colId xmlns:a16="http://schemas.microsoft.com/office/drawing/2014/main" xmlns="" val="2945305952"/>
                    </a:ext>
                  </a:extLst>
                </a:gridCol>
                <a:gridCol w="1099857">
                  <a:extLst>
                    <a:ext uri="{9D8B030D-6E8A-4147-A177-3AD203B41FA5}">
                      <a16:colId xmlns:a16="http://schemas.microsoft.com/office/drawing/2014/main" xmlns="" val="3169352492"/>
                    </a:ext>
                  </a:extLst>
                </a:gridCol>
              </a:tblGrid>
              <a:tr h="396366">
                <a:tc>
                  <a:txBody>
                    <a:bodyPr/>
                    <a:lstStyle/>
                    <a:p>
                      <a:pPr>
                        <a:lnSpc>
                          <a:spcPct val="107000"/>
                        </a:lnSpc>
                      </a:pPr>
                      <a:endParaRPr lang="en-IN" sz="1000" dirty="0">
                        <a:effectLst/>
                        <a:latin typeface="Calibri" panose="020F0502020204030204" pitchFamily="34" charset="0"/>
                      </a:endParaRPr>
                    </a:p>
                  </a:txBody>
                  <a:tcPr marL="52733" marR="52733" marT="6374"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b="1" dirty="0">
                          <a:effectLst/>
                          <a:latin typeface="Times New Roman" panose="02020603050405020304" pitchFamily="18" charset="0"/>
                          <a:ea typeface="Calibri" panose="020F0502020204030204" pitchFamily="34" charset="0"/>
                          <a:cs typeface="Calibri" panose="020F0502020204030204" pitchFamily="34" charset="0"/>
                        </a:rPr>
                        <a:t>Individual Output</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b="1" dirty="0">
                          <a:effectLst/>
                          <a:latin typeface="Times New Roman" panose="02020603050405020304" pitchFamily="18" charset="0"/>
                          <a:ea typeface="Calibri" panose="020F0502020204030204" pitchFamily="34" charset="0"/>
                          <a:cs typeface="Calibri" panose="020F0502020204030204" pitchFamily="34" charset="0"/>
                        </a:rPr>
                        <a:t>Payoff</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b="1" dirty="0">
                          <a:effectLst/>
                          <a:latin typeface="Times New Roman" panose="02020603050405020304" pitchFamily="18" charset="0"/>
                          <a:ea typeface="Calibri" panose="020F0502020204030204" pitchFamily="34" charset="0"/>
                          <a:cs typeface="Calibri" panose="020F0502020204030204" pitchFamily="34" charset="0"/>
                        </a:rPr>
                        <a:t>Group</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p>
                      <a:pPr indent="237490" algn="ctr">
                        <a:lnSpc>
                          <a:spcPct val="107000"/>
                        </a:lnSpc>
                        <a:spcAft>
                          <a:spcPts val="0"/>
                        </a:spcAft>
                      </a:pPr>
                      <a:r>
                        <a:rPr lang="en-US" sz="1000" b="1" dirty="0">
                          <a:effectLst/>
                          <a:latin typeface="Times New Roman" panose="02020603050405020304" pitchFamily="18" charset="0"/>
                          <a:ea typeface="Calibri" panose="020F0502020204030204" pitchFamily="34" charset="0"/>
                          <a:cs typeface="Calibri" panose="020F0502020204030204" pitchFamily="34" charset="0"/>
                        </a:rPr>
                        <a:t>Output</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b="1">
                          <a:effectLst/>
                          <a:latin typeface="Times New Roman" panose="02020603050405020304" pitchFamily="18" charset="0"/>
                          <a:ea typeface="Calibri" panose="020F0502020204030204" pitchFamily="34" charset="0"/>
                          <a:cs typeface="Calibri" panose="020F0502020204030204" pitchFamily="34" charset="0"/>
                        </a:rPr>
                        <a:t>Excess Individual Effort</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b="1">
                          <a:effectLst/>
                          <a:latin typeface="Times New Roman" panose="02020603050405020304" pitchFamily="18" charset="0"/>
                          <a:ea typeface="Calibri" panose="020F0502020204030204" pitchFamily="34" charset="0"/>
                          <a:cs typeface="Calibri" panose="020F0502020204030204" pitchFamily="34" charset="0"/>
                        </a:rPr>
                        <a:t>High Group Effort</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b="1">
                          <a:effectLst/>
                          <a:latin typeface="Times New Roman" panose="02020603050405020304" pitchFamily="18" charset="0"/>
                          <a:ea typeface="Calibri" panose="020F0502020204030204" pitchFamily="34" charset="0"/>
                          <a:cs typeface="Calibri" panose="020F0502020204030204" pitchFamily="34" charset="0"/>
                        </a:rPr>
                        <a:t>Group</a:t>
                      </a:r>
                      <a:endParaRPr lang="en-IN" sz="100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0"/>
                        </a:spcAft>
                      </a:pPr>
                      <a:r>
                        <a:rPr lang="en-IN" sz="1000" b="1">
                          <a:effectLst/>
                          <a:latin typeface="Times New Roman" panose="02020603050405020304" pitchFamily="18" charset="0"/>
                          <a:ea typeface="Calibri" panose="020F0502020204030204" pitchFamily="34" charset="0"/>
                          <a:cs typeface="Calibri" panose="020F0502020204030204" pitchFamily="34" charset="0"/>
                        </a:rPr>
                        <a:t>Dispersion</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8896152"/>
                  </a:ext>
                </a:extLst>
              </a:tr>
              <a:tr h="192388">
                <a:tc>
                  <a:txBody>
                    <a:bodyPr/>
                    <a:lstStyle/>
                    <a:p>
                      <a:pPr>
                        <a:lnSpc>
                          <a:spcPct val="107000"/>
                        </a:lnSpc>
                      </a:pPr>
                      <a:endParaRPr lang="en-IN" sz="1000">
                        <a:effectLst/>
                        <a:latin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000">
                          <a:effectLst/>
                          <a:latin typeface="Times New Roman" panose="02020603050405020304" pitchFamily="18" charset="0"/>
                          <a:ea typeface="Calibri" panose="020F0502020204030204" pitchFamily="34" charset="0"/>
                          <a:cs typeface="Calibri" panose="020F0502020204030204" pitchFamily="34" charset="0"/>
                        </a:rPr>
                        <a:t>(1)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(2)</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(3)</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(4)</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(5)</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9008124"/>
                  </a:ext>
                </a:extLst>
              </a:tr>
              <a:tr h="170078">
                <a:tc>
                  <a:txBody>
                    <a:bodyPr/>
                    <a:lstStyle/>
                    <a:p>
                      <a:pPr>
                        <a:lnSpc>
                          <a:spcPct val="107000"/>
                        </a:lnSpc>
                        <a:spcAft>
                          <a:spcPts val="0"/>
                        </a:spcAft>
                      </a:pPr>
                      <a:r>
                        <a:rPr lang="en-US" sz="1000" dirty="0" smtClean="0">
                          <a:effectLst/>
                          <a:latin typeface="Times New Roman" panose="02020603050405020304" pitchFamily="18" charset="0"/>
                          <a:ea typeface="Calibri" panose="020F0502020204030204" pitchFamily="34" charset="0"/>
                          <a:cs typeface="Times New Roman" panose="02020603050405020304" pitchFamily="18" charset="0"/>
                        </a:rPr>
                        <a:t>Homogeneous</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0.461***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101.1**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0.870***</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-0.409*</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0.050</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-0.234*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870337648"/>
                  </a:ext>
                </a:extLst>
              </a:tr>
              <a:tr h="170078">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(0.175)</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(39.04)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(0.221)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(0.208)</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(0.145)</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(0.123)</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184103748"/>
                  </a:ext>
                </a:extLst>
              </a:tr>
              <a:tr h="170078">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H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0.093</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14.66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0.115</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-0.0223</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0.026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-0.057</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913769110"/>
                  </a:ext>
                </a:extLst>
              </a:tr>
              <a:tr h="170078">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(0.216)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(14.83)</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(0.131)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(0.201)</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(0.034)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(0.067)</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664083915"/>
                  </a:ext>
                </a:extLst>
              </a:tr>
              <a:tr h="170078">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M</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0.319*</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16.59</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0.126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0.194</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0.021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-0.011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240671444"/>
                  </a:ext>
                </a:extLst>
              </a:tr>
              <a:tr h="170078">
                <a:tc>
                  <a:txBody>
                    <a:bodyPr/>
                    <a:lstStyle/>
                    <a:p>
                      <a:pPr>
                        <a:lnSpc>
                          <a:spcPct val="107000"/>
                        </a:lnSpc>
                        <a:spcAft>
                          <a:spcPts val="0"/>
                        </a:spcAft>
                      </a:pPr>
                      <a:r>
                        <a:rPr lang="en-US"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(0.174)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(16.16)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(0.138)</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(0.201)</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(0.032)</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(0.065)</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22852538"/>
                  </a:ext>
                </a:extLst>
              </a:tr>
              <a:tr h="170078">
                <a:tc>
                  <a:txBody>
                    <a:bodyPr/>
                    <a:lstStyle/>
                    <a:p>
                      <a:pP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H x </a:t>
                      </a:r>
                      <a:r>
                        <a:rPr lang="en-IN" sz="1000" dirty="0" smtClean="0">
                          <a:effectLst/>
                          <a:latin typeface="Times New Roman" panose="02020603050405020304" pitchFamily="18" charset="0"/>
                          <a:ea typeface="Calibri" panose="020F0502020204030204" pitchFamily="34" charset="0"/>
                          <a:cs typeface="Calibri" panose="020F0502020204030204" pitchFamily="34" charset="0"/>
                        </a:rPr>
                        <a:t>Homogeneous </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-0.406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-41.86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-0.599*</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0.193</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0.037</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-0.002</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165935602"/>
                  </a:ext>
                </a:extLst>
              </a:tr>
              <a:tr h="170078">
                <a:tc>
                  <a:txBody>
                    <a:bodyPr/>
                    <a:lstStyle/>
                    <a:p>
                      <a:pPr>
                        <a:lnSpc>
                          <a:spcPct val="107000"/>
                        </a:lnSpc>
                        <a:spcAft>
                          <a:spcPts val="0"/>
                        </a:spcAft>
                      </a:pPr>
                      <a:r>
                        <a:rPr lang="en-US"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(0.311)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(53.59)</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(0.335)</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(0.321)</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(0.193)</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(0.191)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707089831"/>
                  </a:ext>
                </a:extLst>
              </a:tr>
              <a:tr h="170078">
                <a:tc>
                  <a:txBody>
                    <a:bodyPr/>
                    <a:lstStyle/>
                    <a:p>
                      <a:pP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M x </a:t>
                      </a:r>
                      <a:r>
                        <a:rPr lang="en-IN" sz="1000" dirty="0" smtClean="0">
                          <a:effectLst/>
                          <a:latin typeface="Times New Roman" panose="02020603050405020304" pitchFamily="18" charset="0"/>
                          <a:ea typeface="Calibri" panose="020F0502020204030204" pitchFamily="34" charset="0"/>
                          <a:cs typeface="Calibri" panose="020F0502020204030204" pitchFamily="34" charset="0"/>
                        </a:rPr>
                        <a:t>Homogeneous</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-0.504**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-109.0**</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-0.903***</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0.399</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-0.034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0.193</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795417150"/>
                  </a:ext>
                </a:extLst>
              </a:tr>
              <a:tr h="170078">
                <a:tc>
                  <a:txBody>
                    <a:bodyPr/>
                    <a:lstStyle/>
                    <a:p>
                      <a:pPr>
                        <a:lnSpc>
                          <a:spcPct val="107000"/>
                        </a:lnSpc>
                        <a:spcAft>
                          <a:spcPts val="0"/>
                        </a:spcAft>
                      </a:pPr>
                      <a:r>
                        <a:rPr lang="en-US"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(0.214)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(45.73)</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(0.298)</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(0.282)</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(0.154)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(0.150)</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263227056"/>
                  </a:ext>
                </a:extLst>
              </a:tr>
              <a:tr h="170078">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Constant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5.404***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488.9***</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4.192***</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1.212***</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0.384*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0.795***</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468425643"/>
                  </a:ext>
                </a:extLst>
              </a:tr>
              <a:tr h="170078">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(0.336)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(72.61)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(0.482)</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(0.442)</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(0.220)</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(0.195)</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2058349"/>
                  </a:ext>
                </a:extLst>
              </a:tr>
              <a:tr h="190070">
                <a:tc>
                  <a:txBody>
                    <a:bodyPr/>
                    <a:lstStyle/>
                    <a:p>
                      <a:pPr>
                        <a:lnSpc>
                          <a:spcPct val="107000"/>
                        </a:lnSpc>
                        <a:spcAft>
                          <a:spcPts val="0"/>
                        </a:spcAft>
                      </a:pPr>
                      <a:r>
                        <a:rPr lang="en-IN" sz="1000" i="1" dirty="0" smtClean="0">
                          <a:effectLst/>
                          <a:latin typeface="Times New Roman" panose="02020603050405020304" pitchFamily="18" charset="0"/>
                          <a:ea typeface="Calibri" panose="020F0502020204030204" pitchFamily="34" charset="0"/>
                          <a:cs typeface="Calibri" panose="020F0502020204030204" pitchFamily="34" charset="0"/>
                        </a:rPr>
                        <a:t>Homogeneous group </a:t>
                      </a:r>
                      <a:r>
                        <a:rPr lang="en-IN" sz="1000" i="1" dirty="0">
                          <a:effectLst/>
                          <a:latin typeface="Times New Roman" panose="02020603050405020304" pitchFamily="18" charset="0"/>
                          <a:ea typeface="Calibri" panose="020F0502020204030204" pitchFamily="34" charset="0"/>
                          <a:cs typeface="Calibri" panose="020F0502020204030204" pitchFamily="34" charset="0"/>
                        </a:rPr>
                        <a:t>effect on </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 </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685903640"/>
                  </a:ext>
                </a:extLst>
              </a:tr>
              <a:tr h="190070">
                <a:tc>
                  <a:txBody>
                    <a:bodyPr/>
                    <a:lstStyle/>
                    <a:p>
                      <a:pP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L</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solidFill>
                      <a:srgbClr val="FFFF00"/>
                    </a:solidFill>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0.461***</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solidFill>
                      <a:srgbClr val="FFFF00"/>
                    </a:solidFill>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101.1**</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solidFill>
                      <a:srgbClr val="FFFF00"/>
                    </a:solidFill>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0.870***</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solidFill>
                      <a:srgbClr val="FFFF00"/>
                    </a:solidFill>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-0.409*</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solidFill>
                      <a:srgbClr val="FFFF00"/>
                    </a:solidFill>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0.050</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solidFill>
                      <a:srgbClr val="FFFF00"/>
                    </a:solidFill>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-0.234*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xmlns="" val="3097992167"/>
                  </a:ext>
                </a:extLst>
              </a:tr>
              <a:tr h="190070">
                <a:tc>
                  <a:txBody>
                    <a:bodyPr/>
                    <a:lstStyle/>
                    <a:p>
                      <a:pP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 </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solidFill>
                      <a:srgbClr val="FFFF00"/>
                    </a:solidFill>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(0.175)</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795" marR="5795" marT="5795" marB="0" anchor="b">
                    <a:lnL>
                      <a:noFill/>
                    </a:lnL>
                    <a:lnR>
                      <a:noFill/>
                    </a:lnR>
                    <a:lnT>
                      <a:noFill/>
                    </a:lnT>
                    <a:lnB>
                      <a:noFill/>
                    </a:lnB>
                    <a:solidFill>
                      <a:srgbClr val="FFFF00"/>
                    </a:solidFill>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(39.04)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solidFill>
                      <a:srgbClr val="FFFF00"/>
                    </a:solidFill>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(0.221)</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solidFill>
                      <a:srgbClr val="FFFF00"/>
                    </a:solidFill>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(0.208)</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solidFill>
                      <a:srgbClr val="FFFF00"/>
                    </a:solidFill>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(0.145)</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solidFill>
                      <a:srgbClr val="FFFF00"/>
                    </a:solidFill>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(0.123)</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xmlns="" val="2579021404"/>
                  </a:ext>
                </a:extLst>
              </a:tr>
              <a:tr h="190070">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M</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-0.043</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795" marR="5795" marT="5795" marB="0" anchor="b">
                    <a:lnL>
                      <a:noFill/>
                    </a:lnL>
                    <a:lnR>
                      <a:noFill/>
                    </a:lnR>
                    <a:lnT>
                      <a:noFill/>
                    </a:lnT>
                    <a:lnB>
                      <a:noFill/>
                    </a:lnB>
                  </a:tcPr>
                </a:tc>
                <a:tc>
                  <a:txBody>
                    <a:bodyPr/>
                    <a:lstStyle/>
                    <a:p>
                      <a:pPr algn="ct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-7.922</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-0.033</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-0.010</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dirty="0">
                          <a:effectLst/>
                          <a:latin typeface="Times New Roman" panose="02020603050405020304" pitchFamily="18" charset="0"/>
                          <a:ea typeface="Calibri" panose="020F0502020204030204" pitchFamily="34" charset="0"/>
                          <a:cs typeface="Calibri" panose="020F0502020204030204" pitchFamily="34" charset="0"/>
                        </a:rPr>
                        <a:t>0.162</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-0.042</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757094981"/>
                  </a:ext>
                </a:extLst>
              </a:tr>
              <a:tr h="190070">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(0.139)</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795" marR="5795" marT="5795"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(30.968)</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(0.238)</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(0.202)</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(0.082)</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(0.108)</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017573093"/>
                  </a:ext>
                </a:extLst>
              </a:tr>
              <a:tr h="190070">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H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0.054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795" marR="5795" marT="5795"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59.203</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0.271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-0.216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0.088</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-0.236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841405315"/>
                  </a:ext>
                </a:extLst>
              </a:tr>
              <a:tr h="190070">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(0.246)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795" marR="5795" marT="579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(43.071)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(0.306)</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(0.263)</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(0.140)</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(0.167)</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7122947"/>
                  </a:ext>
                </a:extLst>
              </a:tr>
              <a:tr h="190070">
                <a:tc>
                  <a:txBody>
                    <a:bodyPr/>
                    <a:lstStyle/>
                    <a:p>
                      <a:pP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N </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524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524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524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524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524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IN" sz="1000">
                          <a:effectLst/>
                          <a:latin typeface="Times New Roman" panose="02020603050405020304" pitchFamily="18" charset="0"/>
                          <a:ea typeface="Calibri" panose="020F0502020204030204" pitchFamily="34" charset="0"/>
                          <a:cs typeface="Calibri" panose="020F0502020204030204" pitchFamily="34" charset="0"/>
                        </a:rPr>
                        <a:t>524</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253944600"/>
                  </a:ext>
                </a:extLst>
              </a:tr>
              <a:tr h="201080">
                <a:tc>
                  <a:txBody>
                    <a:bodyPr/>
                    <a:lstStyle/>
                    <a:p>
                      <a:pPr>
                        <a:lnSpc>
                          <a:spcPct val="107000"/>
                        </a:lnSpc>
                        <a:spcAft>
                          <a:spcPts val="0"/>
                        </a:spcAft>
                      </a:pPr>
                      <a:r>
                        <a:rPr lang="en-US" sz="1000" dirty="0">
                          <a:effectLst/>
                          <a:latin typeface="Times New Roman" panose="02020603050405020304" pitchFamily="18" charset="0"/>
                          <a:ea typeface="Calibri" panose="020F0502020204030204" pitchFamily="34" charset="0"/>
                          <a:cs typeface="Calibri" panose="020F0502020204030204" pitchFamily="34" charset="0"/>
                        </a:rPr>
                        <a:t>R</a:t>
                      </a:r>
                      <a:r>
                        <a:rPr lang="en-US" sz="1000" baseline="30000" dirty="0">
                          <a:effectLst/>
                          <a:latin typeface="Times New Roman" panose="02020603050405020304" pitchFamily="18" charset="0"/>
                          <a:ea typeface="Calibri" panose="020F0502020204030204" pitchFamily="34" charset="0"/>
                          <a:cs typeface="Calibri" panose="020F0502020204030204" pitchFamily="34" charset="0"/>
                        </a:rPr>
                        <a:t>2</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0.148</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0.097</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0.081</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52733" marR="52733" marT="6374"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0.079</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0.087</a:t>
                      </a:r>
                      <a:endParaRPr lang="en-IN" sz="10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0.103</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258285687"/>
                  </a:ext>
                </a:extLst>
              </a:tr>
            </a:tbl>
          </a:graphicData>
        </a:graphic>
      </p:graphicFrame>
      <p:sp>
        <p:nvSpPr>
          <p:cNvPr id="4" name="Slide Number Placeholder 3"/>
          <p:cNvSpPr>
            <a:spLocks noGrp="1"/>
          </p:cNvSpPr>
          <p:nvPr>
            <p:ph type="sldNum" sz="quarter" idx="12"/>
          </p:nvPr>
        </p:nvSpPr>
        <p:spPr/>
        <p:txBody>
          <a:bodyPr/>
          <a:lstStyle/>
          <a:p>
            <a:fld id="{47019741-6B21-4046-A7EE-C9568B4CC6AE}" type="slidenum">
              <a:rPr lang="en-IN" smtClean="0"/>
              <a:pPr/>
              <a:t>22</a:t>
            </a:fld>
            <a:endParaRPr lang="en-IN"/>
          </a:p>
        </p:txBody>
      </p:sp>
      <p:sp>
        <p:nvSpPr>
          <p:cNvPr id="6" name="Rectangle 1"/>
          <p:cNvSpPr>
            <a:spLocks noChangeArrowheads="1"/>
          </p:cNvSpPr>
          <p:nvPr/>
        </p:nvSpPr>
        <p:spPr bwMode="auto">
          <a:xfrm>
            <a:off x="1571154" y="5543385"/>
            <a:ext cx="984436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Notes: Controls include age, dummy</a:t>
            </a:r>
            <a:r>
              <a:rPr kumimoji="0" lang="en-US" altLang="en-US" sz="11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for female,</a:t>
            </a:r>
            <a:r>
              <a:rPr kumimoji="0" lang="en-US" altLang="en-US"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married, Hindu, primary schooling complete, native state is Bihar, and currently employed and type of financial incentive.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Standard errors clustered at session level in parenthesis.  Significant at *10%, **5%  and ***1%.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itle 6"/>
          <p:cNvSpPr>
            <a:spLocks noGrp="1"/>
          </p:cNvSpPr>
          <p:nvPr>
            <p:ph type="title"/>
          </p:nvPr>
        </p:nvSpPr>
        <p:spPr>
          <a:xfrm>
            <a:off x="1989898" y="613312"/>
            <a:ext cx="8810425" cy="341632"/>
          </a:xfrm>
          <a:prstGeom prst="rect">
            <a:avLst/>
          </a:prstGeom>
        </p:spPr>
        <p:txBody>
          <a:bodyPr wrap="none">
            <a:spAutoFit/>
          </a:bodyPr>
          <a:lstStyle/>
          <a:p>
            <a:pPr lvl="0" algn="ctr"/>
            <a:r>
              <a:rPr lang="en-US" sz="1800" b="1" i="1" dirty="0" smtClean="0">
                <a:solidFill>
                  <a:schemeClr val="accent1">
                    <a:lumMod val="75000"/>
                  </a:schemeClr>
                </a:solidFill>
                <a:latin typeface="Book Antiqua" panose="02040602050305030304" pitchFamily="18" charset="0"/>
              </a:rPr>
              <a:t>Low caste are most responsive to being in homogenous group, irrespective of gender </a:t>
            </a:r>
            <a:endParaRPr lang="en-IN" sz="1800" b="1" i="1" dirty="0">
              <a:solidFill>
                <a:schemeClr val="accent1">
                  <a:lumMod val="75000"/>
                </a:schemeClr>
              </a:solidFill>
              <a:latin typeface="Book Antiqua" panose="02040602050305030304" pitchFamily="18" charset="0"/>
            </a:endParaRPr>
          </a:p>
        </p:txBody>
      </p:sp>
    </p:spTree>
    <p:extLst>
      <p:ext uri="{BB962C8B-B14F-4D97-AF65-F5344CB8AC3E}">
        <p14:creationId xmlns:p14="http://schemas.microsoft.com/office/powerpoint/2010/main" val="4419844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Interaction between social and financial incentives</a:t>
            </a:r>
            <a:endParaRPr lang="en-US" dirty="0"/>
          </a:p>
        </p:txBody>
      </p:sp>
      <p:sp>
        <p:nvSpPr>
          <p:cNvPr id="5" name="Content Placeholder 4"/>
          <p:cNvSpPr>
            <a:spLocks noGrp="1"/>
          </p:cNvSpPr>
          <p:nvPr>
            <p:ph idx="1"/>
          </p:nvPr>
        </p:nvSpPr>
        <p:spPr/>
        <p:txBody>
          <a:bodyPr/>
          <a:lstStyle/>
          <a:p>
            <a:pPr marL="0" indent="0">
              <a:buNone/>
            </a:pPr>
            <a:r>
              <a:rPr lang="en-IN" i="1" dirty="0"/>
              <a:t>Y</a:t>
            </a:r>
            <a:r>
              <a:rPr lang="en-IN" i="1" baseline="-25000" dirty="0"/>
              <a:t>is </a:t>
            </a:r>
            <a:r>
              <a:rPr lang="en-IN" i="1" dirty="0"/>
              <a:t>= </a:t>
            </a:r>
            <a:r>
              <a:rPr lang="el-GR" i="1" dirty="0"/>
              <a:t>α</a:t>
            </a:r>
            <a:r>
              <a:rPr lang="en-IN" i="1" baseline="-25000" dirty="0"/>
              <a:t>0 </a:t>
            </a:r>
            <a:r>
              <a:rPr lang="en-IN" i="1" dirty="0"/>
              <a:t>+ </a:t>
            </a:r>
            <a:r>
              <a:rPr lang="el-GR" i="1" dirty="0"/>
              <a:t>α</a:t>
            </a:r>
            <a:r>
              <a:rPr lang="en-IN" i="1" baseline="-25000" dirty="0"/>
              <a:t>1</a:t>
            </a:r>
            <a:r>
              <a:rPr lang="en-IN" i="1" dirty="0"/>
              <a:t> Socially Connected</a:t>
            </a:r>
            <a:r>
              <a:rPr lang="en-IN" i="1" baseline="-25000" dirty="0"/>
              <a:t>s </a:t>
            </a:r>
            <a:r>
              <a:rPr lang="en-IN" i="1" dirty="0"/>
              <a:t>+ </a:t>
            </a:r>
            <a:r>
              <a:rPr lang="el-GR" i="1" dirty="0"/>
              <a:t>α</a:t>
            </a:r>
            <a:r>
              <a:rPr lang="en-IN" i="1" baseline="-25000" dirty="0"/>
              <a:t>2 </a:t>
            </a:r>
            <a:r>
              <a:rPr lang="en-IN" i="1" dirty="0"/>
              <a:t>Bonus-Gain Framing</a:t>
            </a:r>
            <a:r>
              <a:rPr lang="en-IN" i="1" baseline="-25000" dirty="0"/>
              <a:t>s </a:t>
            </a:r>
            <a:r>
              <a:rPr lang="en-IN" i="1" dirty="0"/>
              <a:t>+ </a:t>
            </a:r>
            <a:r>
              <a:rPr lang="el-GR" i="1" dirty="0"/>
              <a:t>α</a:t>
            </a:r>
            <a:r>
              <a:rPr lang="en-IN" i="1" baseline="-25000" dirty="0"/>
              <a:t>3 </a:t>
            </a:r>
            <a:r>
              <a:rPr lang="en-IN" i="1" dirty="0"/>
              <a:t>Bonus-Loss Framing</a:t>
            </a:r>
            <a:r>
              <a:rPr lang="en-IN" i="1" baseline="-25000" dirty="0"/>
              <a:t>s</a:t>
            </a:r>
            <a:r>
              <a:rPr lang="en-IN" i="1" dirty="0"/>
              <a:t> </a:t>
            </a:r>
            <a:endParaRPr lang="en-IN" i="1" dirty="0" smtClean="0"/>
          </a:p>
          <a:p>
            <a:pPr marL="0" indent="0">
              <a:buNone/>
            </a:pPr>
            <a:r>
              <a:rPr lang="en-IN" i="1" dirty="0" smtClean="0"/>
              <a:t>+ </a:t>
            </a:r>
            <a:r>
              <a:rPr lang="en-GB" dirty="0" smtClean="0"/>
              <a:t> </a:t>
            </a:r>
            <a:r>
              <a:rPr lang="el-GR" i="1" dirty="0" smtClean="0"/>
              <a:t>α</a:t>
            </a:r>
            <a:r>
              <a:rPr lang="en-IN" i="1" baseline="-25000" dirty="0" smtClean="0"/>
              <a:t>4 </a:t>
            </a:r>
            <a:r>
              <a:rPr lang="en-IN" i="1" dirty="0"/>
              <a:t>Socially Connected</a:t>
            </a:r>
            <a:r>
              <a:rPr lang="en-IN" i="1" baseline="-25000" dirty="0"/>
              <a:t>s </a:t>
            </a:r>
            <a:r>
              <a:rPr lang="en-IN" i="1" dirty="0"/>
              <a:t>× Bonus-Gain Framing</a:t>
            </a:r>
            <a:r>
              <a:rPr lang="en-IN" i="1" baseline="-25000" dirty="0"/>
              <a:t>s </a:t>
            </a:r>
            <a:endParaRPr lang="en-IN" i="1" baseline="-25000" dirty="0" smtClean="0"/>
          </a:p>
          <a:p>
            <a:pPr marL="0" indent="0">
              <a:buNone/>
            </a:pPr>
            <a:r>
              <a:rPr lang="en-IN" i="1" dirty="0" smtClean="0"/>
              <a:t>+ </a:t>
            </a:r>
            <a:r>
              <a:rPr lang="el-GR" i="1" dirty="0" smtClean="0"/>
              <a:t>α</a:t>
            </a:r>
            <a:r>
              <a:rPr lang="en-IN" i="1" baseline="-25000" dirty="0" smtClean="0"/>
              <a:t>5</a:t>
            </a:r>
            <a:r>
              <a:rPr lang="en-IN" i="1" dirty="0" smtClean="0"/>
              <a:t>Socially </a:t>
            </a:r>
            <a:r>
              <a:rPr lang="en-IN" i="1" dirty="0"/>
              <a:t>Connected</a:t>
            </a:r>
            <a:r>
              <a:rPr lang="en-IN" i="1" baseline="-25000" dirty="0"/>
              <a:t>s </a:t>
            </a:r>
            <a:r>
              <a:rPr lang="en-IN" i="1" dirty="0"/>
              <a:t>× Bonus-Loss Framing</a:t>
            </a:r>
            <a:r>
              <a:rPr lang="en-IN" i="1" baseline="-25000" dirty="0"/>
              <a:t>s </a:t>
            </a:r>
            <a:r>
              <a:rPr lang="en-IN" i="1" dirty="0"/>
              <a:t>+ </a:t>
            </a:r>
            <a:r>
              <a:rPr lang="el-GR" i="1" dirty="0"/>
              <a:t>α</a:t>
            </a:r>
            <a:r>
              <a:rPr lang="en-IN" i="1" baseline="-25000" dirty="0"/>
              <a:t>6 </a:t>
            </a:r>
            <a:r>
              <a:rPr lang="en-IN" dirty="0"/>
              <a:t>X</a:t>
            </a:r>
            <a:r>
              <a:rPr lang="en-IN" i="1" baseline="-25000" dirty="0"/>
              <a:t>s </a:t>
            </a:r>
            <a:r>
              <a:rPr lang="en-IN" i="1" dirty="0"/>
              <a:t>+ </a:t>
            </a:r>
            <a:r>
              <a:rPr lang="el-GR" i="1" dirty="0"/>
              <a:t>α</a:t>
            </a:r>
            <a:r>
              <a:rPr lang="en-IN" i="1" baseline="-25000" dirty="0"/>
              <a:t>7 </a:t>
            </a:r>
            <a:r>
              <a:rPr lang="en-IN" dirty="0"/>
              <a:t>Z</a:t>
            </a:r>
            <a:r>
              <a:rPr lang="en-IN" baseline="-25000" dirty="0"/>
              <a:t>i</a:t>
            </a:r>
            <a:r>
              <a:rPr lang="en-IN" i="1" baseline="-25000" dirty="0"/>
              <a:t> </a:t>
            </a:r>
            <a:r>
              <a:rPr lang="en-IN" i="1" dirty="0"/>
              <a:t>+ </a:t>
            </a:r>
            <a:r>
              <a:rPr lang="el-GR" i="1" dirty="0"/>
              <a:t>ϵ</a:t>
            </a:r>
            <a:r>
              <a:rPr lang="en-IN" i="1" baseline="-25000" dirty="0"/>
              <a:t>i</a:t>
            </a:r>
            <a:r>
              <a:rPr lang="en-IN" baseline="-25000" dirty="0"/>
              <a:t> </a:t>
            </a:r>
            <a:r>
              <a:rPr lang="en-IN" dirty="0"/>
              <a:t> 	</a:t>
            </a:r>
            <a:r>
              <a:rPr lang="en-GB" dirty="0"/>
              <a:t> </a:t>
            </a:r>
            <a:endParaRPr lang="en-US" dirty="0"/>
          </a:p>
        </p:txBody>
      </p:sp>
      <p:sp>
        <p:nvSpPr>
          <p:cNvPr id="2" name="Slide Number Placeholder 1"/>
          <p:cNvSpPr>
            <a:spLocks noGrp="1"/>
          </p:cNvSpPr>
          <p:nvPr>
            <p:ph type="sldNum" sz="quarter" idx="12"/>
          </p:nvPr>
        </p:nvSpPr>
        <p:spPr/>
        <p:txBody>
          <a:bodyPr/>
          <a:lstStyle/>
          <a:p>
            <a:fld id="{47019741-6B21-4046-A7EE-C9568B4CC6AE}" type="slidenum">
              <a:rPr lang="en-IN" smtClean="0"/>
              <a:pPr/>
              <a:t>23</a:t>
            </a:fld>
            <a:endParaRPr lang="en-IN"/>
          </a:p>
        </p:txBody>
      </p:sp>
    </p:spTree>
    <p:extLst>
      <p:ext uri="{BB962C8B-B14F-4D97-AF65-F5344CB8AC3E}">
        <p14:creationId xmlns:p14="http://schemas.microsoft.com/office/powerpoint/2010/main" val="13552201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019741-6B21-4046-A7EE-C9568B4CC6AE}" type="slidenum">
              <a:rPr lang="en-IN" smtClean="0"/>
              <a:pPr/>
              <a:t>24</a:t>
            </a:fld>
            <a:endParaRPr lang="en-IN"/>
          </a:p>
        </p:txBody>
      </p:sp>
      <p:pic>
        <p:nvPicPr>
          <p:cNvPr id="5" name="Picture 4" descr="Table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533400"/>
            <a:ext cx="7683500" cy="5791200"/>
          </a:xfrm>
          <a:prstGeom prst="rect">
            <a:avLst/>
          </a:prstGeom>
        </p:spPr>
      </p:pic>
    </p:spTree>
    <p:extLst>
      <p:ext uri="{BB962C8B-B14F-4D97-AF65-F5344CB8AC3E}">
        <p14:creationId xmlns:p14="http://schemas.microsoft.com/office/powerpoint/2010/main" val="42699496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7019741-6B21-4046-A7EE-C9568B4CC6AE}" type="slidenum">
              <a:rPr lang="en-IN" smtClean="0"/>
              <a:pPr/>
              <a:t>25</a:t>
            </a:fld>
            <a:endParaRPr lang="en-IN"/>
          </a:p>
        </p:txBody>
      </p:sp>
      <p:pic>
        <p:nvPicPr>
          <p:cNvPr id="3" name="Picture 2" descr="Table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600" y="393700"/>
            <a:ext cx="8166100" cy="6070600"/>
          </a:xfrm>
          <a:prstGeom prst="rect">
            <a:avLst/>
          </a:prstGeom>
        </p:spPr>
      </p:pic>
    </p:spTree>
    <p:extLst>
      <p:ext uri="{BB962C8B-B14F-4D97-AF65-F5344CB8AC3E}">
        <p14:creationId xmlns:p14="http://schemas.microsoft.com/office/powerpoint/2010/main" val="10428521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019741-6B21-4046-A7EE-C9568B4CC6AE}" type="slidenum">
              <a:rPr lang="en-IN" smtClean="0"/>
              <a:pPr/>
              <a:t>26</a:t>
            </a:fld>
            <a:endParaRPr lang="en-IN"/>
          </a:p>
        </p:txBody>
      </p:sp>
      <p:pic>
        <p:nvPicPr>
          <p:cNvPr id="6" name="Picture 5" descr="Table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300" y="163286"/>
            <a:ext cx="9679602" cy="6150428"/>
          </a:xfrm>
          <a:prstGeom prst="rect">
            <a:avLst/>
          </a:prstGeom>
        </p:spPr>
      </p:pic>
    </p:spTree>
    <p:extLst>
      <p:ext uri="{BB962C8B-B14F-4D97-AF65-F5344CB8AC3E}">
        <p14:creationId xmlns:p14="http://schemas.microsoft.com/office/powerpoint/2010/main" val="20606006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7019741-6B21-4046-A7EE-C9568B4CC6AE}" type="slidenum">
              <a:rPr lang="en-IN" smtClean="0"/>
              <a:pPr/>
              <a:t>27</a:t>
            </a:fld>
            <a:endParaRPr lang="en-IN"/>
          </a:p>
        </p:txBody>
      </p:sp>
      <p:pic>
        <p:nvPicPr>
          <p:cNvPr id="3" name="Picture 2" descr="Table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46100"/>
            <a:ext cx="8382000" cy="5753100"/>
          </a:xfrm>
          <a:prstGeom prst="rect">
            <a:avLst/>
          </a:prstGeom>
        </p:spPr>
      </p:pic>
    </p:spTree>
    <p:extLst>
      <p:ext uri="{BB962C8B-B14F-4D97-AF65-F5344CB8AC3E}">
        <p14:creationId xmlns:p14="http://schemas.microsoft.com/office/powerpoint/2010/main" val="14536747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Book Antiqua" panose="02040602050305030304" pitchFamily="18" charset="0"/>
              </a:rPr>
              <a:t>Summary</a:t>
            </a:r>
            <a:endParaRPr lang="en-IN" dirty="0">
              <a:solidFill>
                <a:schemeClr val="accent1">
                  <a:lumMod val="75000"/>
                </a:schemeClr>
              </a:solidFill>
              <a:latin typeface="Book Antiqua" panose="02040602050305030304" pitchFamily="18" charset="0"/>
            </a:endParaRPr>
          </a:p>
        </p:txBody>
      </p:sp>
      <p:sp>
        <p:nvSpPr>
          <p:cNvPr id="3" name="Content Placeholder 2"/>
          <p:cNvSpPr>
            <a:spLocks noGrp="1"/>
          </p:cNvSpPr>
          <p:nvPr>
            <p:ph idx="1"/>
          </p:nvPr>
        </p:nvSpPr>
        <p:spPr>
          <a:xfrm>
            <a:off x="838200" y="2093720"/>
            <a:ext cx="10515600" cy="4083243"/>
          </a:xfrm>
        </p:spPr>
        <p:txBody>
          <a:bodyPr>
            <a:normAutofit/>
          </a:bodyPr>
          <a:lstStyle/>
          <a:p>
            <a:r>
              <a:rPr lang="en-US" dirty="0" smtClean="0">
                <a:latin typeface="Book Antiqua" panose="02040602050305030304" pitchFamily="18" charset="0"/>
              </a:rPr>
              <a:t>Males respond positively to being in-network through better within group co-ordination and higher group output.</a:t>
            </a:r>
          </a:p>
          <a:p>
            <a:pPr marL="0" indent="0">
              <a:buNone/>
            </a:pPr>
            <a:endParaRPr lang="en-US" dirty="0">
              <a:latin typeface="Book Antiqua" panose="02040602050305030304" pitchFamily="18" charset="0"/>
            </a:endParaRPr>
          </a:p>
          <a:p>
            <a:r>
              <a:rPr lang="en-US" dirty="0" smtClean="0">
                <a:latin typeface="Book Antiqua" panose="02040602050305030304" pitchFamily="18" charset="0"/>
              </a:rPr>
              <a:t>Low caste males and females, together, show the strongest positive response to being in–group.</a:t>
            </a:r>
            <a:endParaRPr lang="en-US" dirty="0">
              <a:latin typeface="Book Antiqua" panose="02040602050305030304" pitchFamily="18" charset="0"/>
            </a:endParaRPr>
          </a:p>
          <a:p>
            <a:endParaRPr lang="en-US" dirty="0" smtClean="0">
              <a:latin typeface="Book Antiqua" panose="02040602050305030304" pitchFamily="18" charset="0"/>
            </a:endParaRPr>
          </a:p>
          <a:p>
            <a:r>
              <a:rPr lang="en-US" dirty="0" smtClean="0">
                <a:latin typeface="Book Antiqua" panose="02040602050305030304" pitchFamily="18" charset="0"/>
              </a:rPr>
              <a:t>High powered incentives do not improve productivity over and above piece rates based on team performance. In some cases, loss framing reduces the productivity.</a:t>
            </a:r>
          </a:p>
          <a:p>
            <a:endParaRPr lang="en-US" dirty="0" smtClean="0">
              <a:latin typeface="Book Antiqua" panose="02040602050305030304" pitchFamily="18" charset="0"/>
            </a:endParaRPr>
          </a:p>
          <a:p>
            <a:endParaRPr lang="en-US" dirty="0">
              <a:latin typeface="Book Antiqua" panose="02040602050305030304" pitchFamily="18" charset="0"/>
            </a:endParaRPr>
          </a:p>
          <a:p>
            <a:pPr marL="457200" lvl="1" indent="0">
              <a:buNone/>
            </a:pPr>
            <a:endParaRPr lang="en-US" dirty="0" smtClean="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47019741-6B21-4046-A7EE-C9568B4CC6AE}" type="slidenum">
              <a:rPr lang="en-IN" smtClean="0"/>
              <a:pPr/>
              <a:t>28</a:t>
            </a:fld>
            <a:endParaRPr lang="en-I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latin typeface="Book Antiqua" panose="02040602050305030304" pitchFamily="18" charset="0"/>
              </a:rPr>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Interaction effects: Higher </a:t>
            </a:r>
            <a:r>
              <a:rPr lang="en-US" dirty="0" smtClean="0"/>
              <a:t>financial incentives help to improve coordination and reduce wasted effort </a:t>
            </a:r>
            <a:r>
              <a:rPr lang="en-US" dirty="0" smtClean="0"/>
              <a:t>for socially connected workers relative to unconnected workers, no significant  effect on output  (complementarity)</a:t>
            </a:r>
          </a:p>
          <a:p>
            <a:endParaRPr lang="en-US" dirty="0" smtClean="0"/>
          </a:p>
          <a:p>
            <a:r>
              <a:rPr lang="en-US" dirty="0" smtClean="0"/>
              <a:t>E</a:t>
            </a:r>
            <a:r>
              <a:rPr lang="en-US" dirty="0" smtClean="0"/>
              <a:t>specially  </a:t>
            </a:r>
            <a:r>
              <a:rPr lang="en-US" dirty="0" smtClean="0"/>
              <a:t>for low and M type workers- a network effect that helps to reduce inequalities.</a:t>
            </a:r>
          </a:p>
          <a:p>
            <a:endParaRPr lang="en-US" dirty="0" smtClean="0"/>
          </a:p>
          <a:p>
            <a:r>
              <a:rPr lang="en-US" dirty="0" smtClean="0"/>
              <a:t>H caste coordinate better </a:t>
            </a:r>
            <a:r>
              <a:rPr lang="en-US" dirty="0" smtClean="0"/>
              <a:t>in the </a:t>
            </a:r>
            <a:r>
              <a:rPr lang="en-US" i="1" dirty="0" err="1" smtClean="0"/>
              <a:t>heterogenou</a:t>
            </a:r>
            <a:r>
              <a:rPr lang="en-US" dirty="0" err="1" smtClean="0"/>
              <a:t>s</a:t>
            </a:r>
            <a:r>
              <a:rPr lang="en-US" dirty="0" smtClean="0"/>
              <a:t> group with </a:t>
            </a:r>
            <a:r>
              <a:rPr lang="en-US" dirty="0" smtClean="0"/>
              <a:t>higher powered </a:t>
            </a:r>
            <a:r>
              <a:rPr lang="en-US" dirty="0" smtClean="0"/>
              <a:t>incentives (substitutability).</a:t>
            </a:r>
          </a:p>
          <a:p>
            <a:r>
              <a:rPr lang="en-US" dirty="0" smtClean="0"/>
              <a:t>Suggests that affinity is higher in the L groups relative to others.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7019741-6B21-4046-A7EE-C9568B4CC6AE}" type="slidenum">
              <a:rPr lang="en-IN" smtClean="0"/>
              <a:pPr/>
              <a:t>29</a:t>
            </a:fld>
            <a:endParaRPr lang="en-IN"/>
          </a:p>
        </p:txBody>
      </p:sp>
    </p:spTree>
    <p:extLst>
      <p:ext uri="{BB962C8B-B14F-4D97-AF65-F5344CB8AC3E}">
        <p14:creationId xmlns:p14="http://schemas.microsoft.com/office/powerpoint/2010/main" val="18313310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Social and economic Inequality in India: the caste system</a:t>
            </a:r>
            <a:endParaRPr lang="en-US" dirty="0"/>
          </a:p>
        </p:txBody>
      </p:sp>
      <p:sp>
        <p:nvSpPr>
          <p:cNvPr id="3" name="Content Placeholder 2"/>
          <p:cNvSpPr>
            <a:spLocks noGrp="1"/>
          </p:cNvSpPr>
          <p:nvPr>
            <p:ph idx="1"/>
          </p:nvPr>
        </p:nvSpPr>
        <p:spPr/>
        <p:txBody>
          <a:bodyPr/>
          <a:lstStyle/>
          <a:p>
            <a:r>
              <a:rPr lang="en-US" dirty="0" smtClean="0"/>
              <a:t>In 2009, 45.6% of ST and 40.6% of SC as against 30% of OBC and 17.6% of high castes were under the poverty line (</a:t>
            </a:r>
            <a:r>
              <a:rPr lang="en-US" dirty="0" err="1" smtClean="0"/>
              <a:t>Panagriya</a:t>
            </a:r>
            <a:r>
              <a:rPr lang="en-US" dirty="0" smtClean="0"/>
              <a:t> and More, 2013).</a:t>
            </a:r>
          </a:p>
          <a:p>
            <a:endParaRPr lang="en-US" dirty="0" smtClean="0"/>
          </a:p>
          <a:p>
            <a:r>
              <a:rPr lang="en-US" dirty="0" err="1" smtClean="0"/>
              <a:t>Borooah</a:t>
            </a:r>
            <a:r>
              <a:rPr lang="en-US" dirty="0" smtClean="0"/>
              <a:t> (2005) estimates that at least 1/3</a:t>
            </a:r>
            <a:r>
              <a:rPr lang="en-US" baseline="30000" dirty="0" smtClean="0"/>
              <a:t>rd</a:t>
            </a:r>
            <a:r>
              <a:rPr lang="en-US" dirty="0" smtClean="0"/>
              <a:t> of the difference in incomes between households is attributable to discrimination against SC/ST households. </a:t>
            </a:r>
            <a:endParaRPr lang="en-US" dirty="0"/>
          </a:p>
        </p:txBody>
      </p:sp>
      <p:sp>
        <p:nvSpPr>
          <p:cNvPr id="4" name="Slide Number Placeholder 3"/>
          <p:cNvSpPr>
            <a:spLocks noGrp="1"/>
          </p:cNvSpPr>
          <p:nvPr>
            <p:ph type="sldNum" sz="quarter" idx="12"/>
          </p:nvPr>
        </p:nvSpPr>
        <p:spPr/>
        <p:txBody>
          <a:bodyPr/>
          <a:lstStyle/>
          <a:p>
            <a:fld id="{47019741-6B21-4046-A7EE-C9568B4CC6AE}" type="slidenum">
              <a:rPr lang="en-IN" smtClean="0"/>
              <a:pPr/>
              <a:t>3</a:t>
            </a:fld>
            <a:endParaRPr lang="en-IN"/>
          </a:p>
        </p:txBody>
      </p:sp>
    </p:spTree>
    <p:extLst>
      <p:ext uri="{BB962C8B-B14F-4D97-AF65-F5344CB8AC3E}">
        <p14:creationId xmlns:p14="http://schemas.microsoft.com/office/powerpoint/2010/main" val="2203598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Book Antiqua" panose="02040602050305030304" pitchFamily="18" charset="0"/>
              </a:rPr>
              <a:t>Mechanisms?</a:t>
            </a:r>
            <a:endParaRPr lang="en-US" dirty="0"/>
          </a:p>
        </p:txBody>
      </p:sp>
      <p:sp>
        <p:nvSpPr>
          <p:cNvPr id="3" name="Content Placeholder 2"/>
          <p:cNvSpPr>
            <a:spLocks noGrp="1"/>
          </p:cNvSpPr>
          <p:nvPr>
            <p:ph idx="1"/>
          </p:nvPr>
        </p:nvSpPr>
        <p:spPr/>
        <p:txBody>
          <a:bodyPr>
            <a:normAutofit/>
          </a:bodyPr>
          <a:lstStyle/>
          <a:p>
            <a:pPr marL="0" indent="0">
              <a:buNone/>
            </a:pPr>
            <a:r>
              <a:rPr lang="en-IN" dirty="0" smtClean="0">
                <a:latin typeface="Book Antiqua" pitchFamily="18" charset="0"/>
              </a:rPr>
              <a:t>(1) </a:t>
            </a:r>
            <a:r>
              <a:rPr lang="en-IN" dirty="0" smtClean="0">
                <a:latin typeface="Book Antiqua" pitchFamily="18" charset="0"/>
              </a:rPr>
              <a:t>Taste based discrimination: </a:t>
            </a:r>
            <a:r>
              <a:rPr lang="en-IN" dirty="0" smtClean="0">
                <a:latin typeface="Book Antiqua" pitchFamily="18" charset="0"/>
              </a:rPr>
              <a:t>altruism within caste encourages higher effort within a </a:t>
            </a:r>
            <a:r>
              <a:rPr lang="en-IN" dirty="0" smtClean="0">
                <a:latin typeface="Book Antiqua" pitchFamily="18" charset="0"/>
              </a:rPr>
              <a:t>team.  </a:t>
            </a:r>
            <a:r>
              <a:rPr lang="en-IN" dirty="0" smtClean="0">
                <a:latin typeface="Book Antiqua" pitchFamily="18" charset="0"/>
              </a:rPr>
              <a:t>Experimental set up rules out peer pressure or inequity aversion. </a:t>
            </a:r>
          </a:p>
          <a:p>
            <a:r>
              <a:rPr lang="en-IN" dirty="0" smtClean="0">
                <a:latin typeface="Book Antiqua" pitchFamily="18" charset="0"/>
              </a:rPr>
              <a:t>Statistical Discrimination: expectations on </a:t>
            </a:r>
            <a:r>
              <a:rPr lang="en-IN" dirty="0" smtClean="0">
                <a:latin typeface="Book Antiqua" pitchFamily="18" charset="0"/>
              </a:rPr>
              <a:t>ability </a:t>
            </a:r>
            <a:r>
              <a:rPr lang="en-IN" dirty="0" smtClean="0">
                <a:latin typeface="Book Antiqua" pitchFamily="18" charset="0"/>
              </a:rPr>
              <a:t>differ across caste </a:t>
            </a:r>
            <a:r>
              <a:rPr lang="en-IN" dirty="0" smtClean="0">
                <a:latin typeface="Book Antiqua" pitchFamily="18" charset="0"/>
              </a:rPr>
              <a:t>groups. </a:t>
            </a:r>
            <a:r>
              <a:rPr lang="en-IN" dirty="0" smtClean="0">
                <a:latin typeface="Book Antiqua" pitchFamily="18" charset="0"/>
              </a:rPr>
              <a:t>More accurate perceptions within </a:t>
            </a:r>
            <a:r>
              <a:rPr lang="en-IN" dirty="0" smtClean="0">
                <a:latin typeface="Book Antiqua" pitchFamily="18" charset="0"/>
              </a:rPr>
              <a:t>caste, together with self fulfilling beliefs on ability towards other castes.</a:t>
            </a:r>
            <a:endParaRPr lang="en-IN" dirty="0">
              <a:latin typeface="Book Antiqua" pitchFamily="18" charset="0"/>
            </a:endParaRPr>
          </a:p>
          <a:p>
            <a:pPr marL="0" indent="0">
              <a:buNone/>
            </a:pPr>
            <a:r>
              <a:rPr lang="en-IN" dirty="0" smtClean="0">
                <a:latin typeface="Book Antiqua" pitchFamily="18" charset="0"/>
              </a:rPr>
              <a:t>(2) In our setting in addition there are multiple equilibria and maybe shared norms on effort helps to coordinate on the better equilibrium.</a:t>
            </a:r>
            <a:endParaRPr lang="en-IN" dirty="0">
              <a:latin typeface="Book Antiqua" pitchFamily="18" charset="0"/>
            </a:endParaRPr>
          </a:p>
          <a:p>
            <a:endParaRPr lang="en-IN" dirty="0">
              <a:latin typeface="Book Antiqua" pitchFamily="18" charset="0"/>
            </a:endParaRPr>
          </a:p>
          <a:p>
            <a:endParaRPr lang="en-US" dirty="0"/>
          </a:p>
        </p:txBody>
      </p:sp>
      <p:sp>
        <p:nvSpPr>
          <p:cNvPr id="4" name="Slide Number Placeholder 3"/>
          <p:cNvSpPr>
            <a:spLocks noGrp="1"/>
          </p:cNvSpPr>
          <p:nvPr>
            <p:ph type="sldNum" sz="quarter" idx="12"/>
          </p:nvPr>
        </p:nvSpPr>
        <p:spPr/>
        <p:txBody>
          <a:bodyPr/>
          <a:lstStyle/>
          <a:p>
            <a:fld id="{47019741-6B21-4046-A7EE-C9568B4CC6AE}" type="slidenum">
              <a:rPr lang="en-IN" smtClean="0"/>
              <a:pPr/>
              <a:t>30</a:t>
            </a:fld>
            <a:endParaRPr lang="en-IN"/>
          </a:p>
        </p:txBody>
      </p:sp>
    </p:spTree>
    <p:extLst>
      <p:ext uri="{BB962C8B-B14F-4D97-AF65-F5344CB8AC3E}">
        <p14:creationId xmlns:p14="http://schemas.microsoft.com/office/powerpoint/2010/main" val="25316665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Book Antiqua" panose="02040602050305030304" pitchFamily="18" charset="0"/>
              </a:rPr>
              <a:t>Conclusion</a:t>
            </a:r>
            <a:endParaRPr lang="en-IN" dirty="0">
              <a:solidFill>
                <a:srgbClr val="0070C0"/>
              </a:solidFill>
              <a:latin typeface="Book Antiqua" panose="0204060205030503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Book Antiqua" panose="02040602050305030304" pitchFamily="18" charset="0"/>
              </a:rPr>
              <a:t>The organization of workers within a firm can have significant consequences for group productivity and inequality.</a:t>
            </a:r>
          </a:p>
          <a:p>
            <a:endParaRPr lang="en-US" dirty="0">
              <a:latin typeface="Book Antiqua" panose="02040602050305030304" pitchFamily="18" charset="0"/>
            </a:endParaRPr>
          </a:p>
          <a:p>
            <a:r>
              <a:rPr lang="en-US" dirty="0" smtClean="0">
                <a:latin typeface="Book Antiqua" panose="02040602050305030304" pitchFamily="18" charset="0"/>
              </a:rPr>
              <a:t>When production process requires coordination among workers, shared social identity can enhance group productivity due to altruism or beliefs on ability/effort and shared norms.</a:t>
            </a:r>
          </a:p>
          <a:p>
            <a:endParaRPr lang="en-US" dirty="0" smtClean="0">
              <a:latin typeface="Book Antiqua" panose="02040602050305030304" pitchFamily="18" charset="0"/>
            </a:endParaRPr>
          </a:p>
          <a:p>
            <a:r>
              <a:rPr lang="en-US" dirty="0" smtClean="0">
                <a:latin typeface="Book Antiqua" panose="02040602050305030304" pitchFamily="18" charset="0"/>
              </a:rPr>
              <a:t>This has important implications for inequality, our results suggest that castes with deep affinity will benefit the most from this kind of homogeneity in team composition at the factory.</a:t>
            </a:r>
          </a:p>
          <a:p>
            <a:pPr marL="0" indent="0">
              <a:buNone/>
            </a:pPr>
            <a:endParaRPr lang="en-US" dirty="0" smtClean="0">
              <a:latin typeface="Book Antiqua" panose="02040602050305030304" pitchFamily="18" charset="0"/>
            </a:endParaRPr>
          </a:p>
        </p:txBody>
      </p:sp>
      <p:sp>
        <p:nvSpPr>
          <p:cNvPr id="4" name="Slide Number Placeholder 3"/>
          <p:cNvSpPr>
            <a:spLocks noGrp="1"/>
          </p:cNvSpPr>
          <p:nvPr>
            <p:ph type="sldNum" sz="quarter" idx="12"/>
          </p:nvPr>
        </p:nvSpPr>
        <p:spPr/>
        <p:txBody>
          <a:bodyPr/>
          <a:lstStyle/>
          <a:p>
            <a:fld id="{47019741-6B21-4046-A7EE-C9568B4CC6AE}" type="slidenum">
              <a:rPr lang="en-IN" smtClean="0"/>
              <a:pPr/>
              <a:t>31</a:t>
            </a:fld>
            <a:endParaRPr lang="en-IN"/>
          </a:p>
        </p:txBody>
      </p:sp>
    </p:spTree>
    <p:extLst>
      <p:ext uri="{BB962C8B-B14F-4D97-AF65-F5344CB8AC3E}">
        <p14:creationId xmlns:p14="http://schemas.microsoft.com/office/powerpoint/2010/main" val="26960362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9BD5"/>
                </a:solidFill>
              </a:rPr>
              <a:t>Migration and caste networks in the urban workforce</a:t>
            </a:r>
            <a:endParaRPr lang="en-US" dirty="0">
              <a:solidFill>
                <a:srgbClr val="5B9BD5"/>
              </a:solidFill>
            </a:endParaRPr>
          </a:p>
        </p:txBody>
      </p:sp>
      <p:sp>
        <p:nvSpPr>
          <p:cNvPr id="3" name="Content Placeholder 2"/>
          <p:cNvSpPr>
            <a:spLocks noGrp="1"/>
          </p:cNvSpPr>
          <p:nvPr>
            <p:ph idx="1"/>
          </p:nvPr>
        </p:nvSpPr>
        <p:spPr/>
        <p:txBody>
          <a:bodyPr>
            <a:normAutofit/>
          </a:bodyPr>
          <a:lstStyle/>
          <a:p>
            <a:r>
              <a:rPr lang="en-US" dirty="0" smtClean="0"/>
              <a:t>With modernization, structural transformation – demand for urban </a:t>
            </a:r>
            <a:r>
              <a:rPr lang="en-US" dirty="0" err="1" smtClean="0"/>
              <a:t>labour</a:t>
            </a:r>
            <a:r>
              <a:rPr lang="en-US" dirty="0" smtClean="0"/>
              <a:t> force increased, leading to increased migration – more than 80% of workforce in NCR garment manufacturing is migrant </a:t>
            </a:r>
            <a:r>
              <a:rPr lang="en-US" dirty="0" err="1" smtClean="0"/>
              <a:t>labour</a:t>
            </a:r>
            <a:r>
              <a:rPr lang="en-US" dirty="0" smtClean="0"/>
              <a:t>. </a:t>
            </a:r>
            <a:endParaRPr lang="en-US" dirty="0"/>
          </a:p>
          <a:p>
            <a:endParaRPr lang="en-US" dirty="0" smtClean="0"/>
          </a:p>
          <a:p>
            <a:r>
              <a:rPr lang="en-US" dirty="0" smtClean="0"/>
              <a:t>Caste based recruitment and residential  location  – caste is the salient network (</a:t>
            </a:r>
            <a:r>
              <a:rPr lang="en-US" dirty="0" err="1" smtClean="0"/>
              <a:t>Munshi</a:t>
            </a:r>
            <a:r>
              <a:rPr lang="en-US" dirty="0" smtClean="0"/>
              <a:t>, 2016). </a:t>
            </a:r>
          </a:p>
          <a:p>
            <a:r>
              <a:rPr lang="en-US" dirty="0" smtClean="0"/>
              <a:t>A </a:t>
            </a:r>
            <a:r>
              <a:rPr lang="en-US" dirty="0"/>
              <a:t>natural question is to ask</a:t>
            </a:r>
            <a:r>
              <a:rPr lang="en-US" dirty="0" smtClean="0"/>
              <a:t>: do social networks mediated by caste help to improve productivity/wages/inequality and if so, how? </a:t>
            </a:r>
            <a:endParaRPr lang="en-US" dirty="0" smtClean="0"/>
          </a:p>
          <a:p>
            <a:r>
              <a:rPr lang="en-US" dirty="0" smtClean="0"/>
              <a:t>How do financial incentives affect outcomes?</a:t>
            </a:r>
            <a:endParaRPr lang="en-US" dirty="0" smtClean="0"/>
          </a:p>
        </p:txBody>
      </p:sp>
      <p:sp>
        <p:nvSpPr>
          <p:cNvPr id="4" name="Slide Number Placeholder 3"/>
          <p:cNvSpPr>
            <a:spLocks noGrp="1"/>
          </p:cNvSpPr>
          <p:nvPr>
            <p:ph type="sldNum" sz="quarter" idx="12"/>
          </p:nvPr>
        </p:nvSpPr>
        <p:spPr/>
        <p:txBody>
          <a:bodyPr/>
          <a:lstStyle/>
          <a:p>
            <a:fld id="{47019741-6B21-4046-A7EE-C9568B4CC6AE}" type="slidenum">
              <a:rPr lang="en-IN" smtClean="0"/>
              <a:pPr/>
              <a:t>4</a:t>
            </a:fld>
            <a:endParaRPr lang="en-IN"/>
          </a:p>
        </p:txBody>
      </p:sp>
    </p:spTree>
    <p:extLst>
      <p:ext uri="{BB962C8B-B14F-4D97-AF65-F5344CB8AC3E}">
        <p14:creationId xmlns:p14="http://schemas.microsoft.com/office/powerpoint/2010/main" val="176051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9BD5"/>
                </a:solidFill>
              </a:rPr>
              <a:t>Factory data from NCR India</a:t>
            </a:r>
            <a:endParaRPr lang="en-US" dirty="0">
              <a:solidFill>
                <a:srgbClr val="5B9BD5"/>
              </a:solidFill>
            </a:endParaRPr>
          </a:p>
        </p:txBody>
      </p:sp>
      <p:sp>
        <p:nvSpPr>
          <p:cNvPr id="3" name="Content Placeholder 2"/>
          <p:cNvSpPr>
            <a:spLocks noGrp="1"/>
          </p:cNvSpPr>
          <p:nvPr>
            <p:ph idx="1"/>
          </p:nvPr>
        </p:nvSpPr>
        <p:spPr>
          <a:xfrm>
            <a:off x="520700" y="1774825"/>
            <a:ext cx="10515600" cy="4351338"/>
          </a:xfrm>
        </p:spPr>
        <p:txBody>
          <a:bodyPr/>
          <a:lstStyle/>
          <a:p>
            <a:r>
              <a:rPr lang="en-US" dirty="0" smtClean="0"/>
              <a:t>We investigate these questions in the private sector – garment factories. </a:t>
            </a:r>
          </a:p>
          <a:p>
            <a:pPr marL="0" indent="0">
              <a:buNone/>
            </a:pPr>
            <a:endParaRPr lang="en-US" dirty="0"/>
          </a:p>
          <a:p>
            <a:pPr marL="0" indent="0">
              <a:buNone/>
            </a:pPr>
            <a:endParaRPr lang="en-US" dirty="0" smtClean="0"/>
          </a:p>
          <a:p>
            <a:r>
              <a:rPr lang="en-US" dirty="0" smtClean="0"/>
              <a:t>We </a:t>
            </a:r>
            <a:r>
              <a:rPr lang="en-US" dirty="0"/>
              <a:t>use factory data to show correlations: the higher the proportion of the same caste in the team, the higher is productivity. This is without financial incentives. </a:t>
            </a:r>
          </a:p>
          <a:p>
            <a:endParaRPr lang="en-US" dirty="0"/>
          </a:p>
        </p:txBody>
      </p:sp>
      <p:sp>
        <p:nvSpPr>
          <p:cNvPr id="4" name="Slide Number Placeholder 3"/>
          <p:cNvSpPr>
            <a:spLocks noGrp="1"/>
          </p:cNvSpPr>
          <p:nvPr>
            <p:ph type="sldNum" sz="quarter" idx="12"/>
          </p:nvPr>
        </p:nvSpPr>
        <p:spPr/>
        <p:txBody>
          <a:bodyPr/>
          <a:lstStyle/>
          <a:p>
            <a:fld id="{47019741-6B21-4046-A7EE-C9568B4CC6AE}" type="slidenum">
              <a:rPr lang="en-IN" smtClean="0"/>
              <a:pPr/>
              <a:t>5</a:t>
            </a:fld>
            <a:endParaRPr lang="en-IN"/>
          </a:p>
        </p:txBody>
      </p:sp>
    </p:spTree>
    <p:extLst>
      <p:ext uri="{BB962C8B-B14F-4D97-AF65-F5344CB8AC3E}">
        <p14:creationId xmlns:p14="http://schemas.microsoft.com/office/powerpoint/2010/main" val="36010515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019741-6B21-4046-A7EE-C9568B4CC6AE}" type="slidenum">
              <a:rPr lang="en-IN" smtClean="0"/>
              <a:pPr/>
              <a:t>6</a:t>
            </a:fld>
            <a:endParaRPr lang="en-IN" dirty="0"/>
          </a:p>
        </p:txBody>
      </p:sp>
      <p:sp>
        <p:nvSpPr>
          <p:cNvPr id="5" name="Title 6"/>
          <p:cNvSpPr>
            <a:spLocks noGrp="1"/>
          </p:cNvSpPr>
          <p:nvPr>
            <p:ph type="title"/>
          </p:nvPr>
        </p:nvSpPr>
        <p:spPr>
          <a:xfrm>
            <a:off x="2911655" y="1246909"/>
            <a:ext cx="6346609" cy="341632"/>
          </a:xfrm>
          <a:prstGeom prst="rect">
            <a:avLst/>
          </a:prstGeom>
        </p:spPr>
        <p:txBody>
          <a:bodyPr wrap="none">
            <a:spAutoFit/>
          </a:bodyPr>
          <a:lstStyle/>
          <a:p>
            <a:pPr lvl="0" algn="ctr"/>
            <a:r>
              <a:rPr lang="en-US" sz="1800" b="1" i="1" dirty="0" smtClean="0">
                <a:solidFill>
                  <a:schemeClr val="accent1">
                    <a:lumMod val="75000"/>
                  </a:schemeClr>
                </a:solidFill>
                <a:latin typeface="Book Antiqua" panose="02040602050305030304" pitchFamily="18" charset="0"/>
              </a:rPr>
              <a:t>Daily, worker level data on within firm worker productivity</a:t>
            </a:r>
            <a:endParaRPr lang="en-IN" sz="1800" b="1" i="1" dirty="0">
              <a:solidFill>
                <a:schemeClr val="accent1">
                  <a:lumMod val="75000"/>
                </a:schemeClr>
              </a:solidFill>
              <a:latin typeface="Book Antiqua" panose="0204060205030503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10772654"/>
              </p:ext>
            </p:extLst>
          </p:nvPr>
        </p:nvGraphicFramePr>
        <p:xfrm>
          <a:off x="2034609" y="1885445"/>
          <a:ext cx="8100702" cy="2815996"/>
        </p:xfrm>
        <a:graphic>
          <a:graphicData uri="http://schemas.openxmlformats.org/drawingml/2006/table">
            <a:tbl>
              <a:tblPr firstRow="1" firstCol="1" bandRow="1"/>
              <a:tblGrid>
                <a:gridCol w="3780948">
                  <a:extLst>
                    <a:ext uri="{9D8B030D-6E8A-4147-A177-3AD203B41FA5}">
                      <a16:colId xmlns:a16="http://schemas.microsoft.com/office/drawing/2014/main" xmlns="" val="2544761719"/>
                    </a:ext>
                  </a:extLst>
                </a:gridCol>
                <a:gridCol w="1453873">
                  <a:extLst>
                    <a:ext uri="{9D8B030D-6E8A-4147-A177-3AD203B41FA5}">
                      <a16:colId xmlns:a16="http://schemas.microsoft.com/office/drawing/2014/main" xmlns="" val="1081129783"/>
                    </a:ext>
                  </a:extLst>
                </a:gridCol>
                <a:gridCol w="975198">
                  <a:extLst>
                    <a:ext uri="{9D8B030D-6E8A-4147-A177-3AD203B41FA5}">
                      <a16:colId xmlns:a16="http://schemas.microsoft.com/office/drawing/2014/main" xmlns="" val="1769849525"/>
                    </a:ext>
                  </a:extLst>
                </a:gridCol>
                <a:gridCol w="1027558">
                  <a:extLst>
                    <a:ext uri="{9D8B030D-6E8A-4147-A177-3AD203B41FA5}">
                      <a16:colId xmlns:a16="http://schemas.microsoft.com/office/drawing/2014/main" xmlns="" val="2023840896"/>
                    </a:ext>
                  </a:extLst>
                </a:gridCol>
                <a:gridCol w="863125">
                  <a:extLst>
                    <a:ext uri="{9D8B030D-6E8A-4147-A177-3AD203B41FA5}">
                      <a16:colId xmlns:a16="http://schemas.microsoft.com/office/drawing/2014/main" xmlns="" val="2630658665"/>
                    </a:ext>
                  </a:extLst>
                </a:gridCol>
              </a:tblGrid>
              <a:tr h="434340">
                <a:tc>
                  <a:txBody>
                    <a:bodyPr/>
                    <a:lstStyle/>
                    <a:p>
                      <a:pPr>
                        <a:lnSpc>
                          <a:spcPct val="107000"/>
                        </a:lnSpc>
                      </a:pPr>
                      <a:endParaRPr lang="en-IN" sz="1200" dirty="0">
                        <a:effectLst/>
                        <a:latin typeface="Times New Roman" panose="02020603050405020304" pitchFamily="18" charset="0"/>
                        <a:cs typeface="Times New Roman" panose="02020603050405020304" pitchFamily="18" charset="0"/>
                      </a:endParaRP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Individual </a:t>
                      </a: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 worker efficiency</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Line level efficiency</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Individual </a:t>
                      </a: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 worker efficiency</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Line level efficiency</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0746968"/>
                  </a:ext>
                </a:extLst>
              </a:tr>
              <a:tr h="210820">
                <a:tc>
                  <a:txBody>
                    <a:bodyPr/>
                    <a:lstStyle/>
                    <a:p>
                      <a:pPr>
                        <a:lnSpc>
                          <a:spcPct val="107000"/>
                        </a:lnSpc>
                      </a:pPr>
                      <a:endParaRPr lang="en-IN" sz="1200">
                        <a:effectLst/>
                        <a:latin typeface="Times New Roman" panose="02020603050405020304" pitchFamily="18" charset="0"/>
                        <a:cs typeface="Times New Roman" panose="02020603050405020304" pitchFamily="18" charset="0"/>
                      </a:endParaRP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785" marR="57785" marT="698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5843114"/>
                  </a:ext>
                </a:extLst>
              </a:tr>
              <a:tr h="205740">
                <a:tc>
                  <a:txBody>
                    <a:bodyPr/>
                    <a:lstStyle/>
                    <a:p>
                      <a:pPr marL="85725" indent="0" algn="l" fontAlgn="b"/>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Proportion of workers of own caste category in the assembly line</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0.071**</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0.057***</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501483809"/>
                  </a:ext>
                </a:extLst>
              </a:tr>
              <a:tr h="180340">
                <a:tc>
                  <a:txBody>
                    <a:bodyPr/>
                    <a:lstStyle/>
                    <a:p>
                      <a:pPr algn="l" fontAlgn="b"/>
                      <a:endParaRPr lang="en-I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0.031)</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0.019)</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438421197"/>
                  </a:ext>
                </a:extLst>
              </a:tr>
              <a:tr h="176893">
                <a:tc>
                  <a:txBody>
                    <a:bodyPr/>
                    <a:lstStyle/>
                    <a:p>
                      <a:pPr marL="85725" indent="0"/>
                      <a:r>
                        <a:rPr lang="en-US" sz="1200" dirty="0" smtClean="0">
                          <a:latin typeface="Times New Roman" panose="02020603050405020304" pitchFamily="18" charset="0"/>
                          <a:cs typeface="Times New Roman" panose="02020603050405020304" pitchFamily="18" charset="0"/>
                        </a:rPr>
                        <a:t>Standard deviation of proportion of workers in own caste   category in a</a:t>
                      </a:r>
                      <a:r>
                        <a:rPr lang="en-US" sz="1200" baseline="0" dirty="0" smtClean="0">
                          <a:latin typeface="Times New Roman" panose="02020603050405020304" pitchFamily="18" charset="0"/>
                          <a:cs typeface="Times New Roman" panose="02020603050405020304" pitchFamily="18" charset="0"/>
                        </a:rPr>
                        <a:t>ssembly line across work days</a:t>
                      </a:r>
                      <a:endParaRPr lang="en-IN" sz="1200" dirty="0">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a:endParaRPr lang="en-IN" sz="1200">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a:endParaRPr lang="en-IN" sz="1200" dirty="0">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-0.164*</a:t>
                      </a: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-0.154*</a:t>
                      </a:r>
                    </a:p>
                  </a:txBody>
                  <a:tcPr marL="9525" marR="9525" marT="9525" marB="0" anchor="b">
                    <a:lnL>
                      <a:noFill/>
                    </a:lnL>
                    <a:lnR>
                      <a:noFill/>
                    </a:lnR>
                    <a:lnT>
                      <a:noFill/>
                    </a:lnT>
                    <a:lnB>
                      <a:noFill/>
                    </a:lnB>
                  </a:tcPr>
                </a:tc>
                <a:extLst>
                  <a:ext uri="{0D108BD9-81ED-4DB2-BD59-A6C34878D82A}">
                    <a16:rowId xmlns:a16="http://schemas.microsoft.com/office/drawing/2014/main" xmlns="" val="2563087827"/>
                  </a:ext>
                </a:extLst>
              </a:tr>
              <a:tr h="132330">
                <a:tc>
                  <a:txBody>
                    <a:bodyPr/>
                    <a:lstStyle/>
                    <a:p>
                      <a:endParaRPr lang="en-IN" sz="1200">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a:endParaRPr lang="en-IN" sz="1200" dirty="0">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a:endParaRPr lang="en-IN" sz="1200" dirty="0">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0.091)</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0.087)</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832198264"/>
                  </a:ext>
                </a:extLst>
              </a:tr>
              <a:tr h="180340">
                <a:tc>
                  <a:txBody>
                    <a:bodyPr/>
                    <a:lstStyle/>
                    <a:p>
                      <a:pPr algn="l" fontAlgn="b"/>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  Constant </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0.202***</a:t>
                      </a: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0.200***</a:t>
                      </a: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0.347***</a:t>
                      </a:r>
                    </a:p>
                  </a:txBody>
                  <a:tcPr marL="9525" marR="9525" marT="9525" marB="0" anchor="b">
                    <a:lnL>
                      <a:noFill/>
                    </a:lnL>
                    <a:lnR>
                      <a:noFill/>
                    </a:lnR>
                    <a:lnT>
                      <a:noFill/>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0.334***</a:t>
                      </a:r>
                    </a:p>
                  </a:txBody>
                  <a:tcPr marL="9525" marR="9525" marT="9525" marB="0" anchor="b">
                    <a:lnL>
                      <a:noFill/>
                    </a:lnL>
                    <a:lnR>
                      <a:noFill/>
                    </a:lnR>
                    <a:lnT>
                      <a:noFill/>
                    </a:lnT>
                    <a:lnB>
                      <a:noFill/>
                    </a:lnB>
                  </a:tcPr>
                </a:tc>
                <a:extLst>
                  <a:ext uri="{0D108BD9-81ED-4DB2-BD59-A6C34878D82A}">
                    <a16:rowId xmlns:a16="http://schemas.microsoft.com/office/drawing/2014/main" xmlns="" val="2694090452"/>
                  </a:ext>
                </a:extLst>
              </a:tr>
              <a:tr h="180340">
                <a:tc>
                  <a:txBody>
                    <a:bodyPr/>
                    <a:lstStyle/>
                    <a:p>
                      <a:pPr algn="l" fontAlgn="b"/>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0.044)</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0.022)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0.094)</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0.074)</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2281766"/>
                  </a:ext>
                </a:extLst>
              </a:tr>
              <a:tr h="1803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rPr>
                        <a:t>  R</a:t>
                      </a:r>
                      <a:r>
                        <a:rPr kumimoji="0" lang="en-US" sz="12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rPr>
                        <a:t>2</a:t>
                      </a:r>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0.0474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0.1850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IN" sz="1200" b="0" i="0" u="none" strike="noStrike" dirty="0">
                          <a:solidFill>
                            <a:srgbClr val="000000"/>
                          </a:solidFill>
                          <a:effectLst/>
                          <a:latin typeface="Times New Roman" panose="02020603050405020304" pitchFamily="18" charset="0"/>
                          <a:cs typeface="Times New Roman" panose="02020603050405020304" pitchFamily="18" charset="0"/>
                        </a:rPr>
                        <a:t>0.0485</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0.1940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3124813502"/>
                  </a:ext>
                </a:extLst>
              </a:tr>
              <a:tr h="285750">
                <a:tc>
                  <a:txBody>
                    <a:bodyPr/>
                    <a:lstStyle/>
                    <a:p>
                      <a:pPr algn="l" fontAlgn="b"/>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  N</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fontAlgn="b"/>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33,704</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fontAlgn="b"/>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33,704</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fontAlgn="b"/>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33,702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fontAlgn="b"/>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33,702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460505357"/>
                  </a:ext>
                </a:extLst>
              </a:tr>
            </a:tbl>
          </a:graphicData>
        </a:graphic>
      </p:graphicFrame>
      <p:sp>
        <p:nvSpPr>
          <p:cNvPr id="8" name="TextBox 7"/>
          <p:cNvSpPr txBox="1"/>
          <p:nvPr/>
        </p:nvSpPr>
        <p:spPr>
          <a:xfrm>
            <a:off x="1965533" y="4819828"/>
            <a:ext cx="7518252" cy="830997"/>
          </a:xfrm>
          <a:prstGeom prst="rect">
            <a:avLst/>
          </a:prstGeom>
          <a:noFill/>
        </p:spPr>
        <p:txBody>
          <a:bodyPr wrap="square" rtlCol="0">
            <a:spAutoFit/>
          </a:bodyPr>
          <a:lstStyle/>
          <a:p>
            <a:pPr lvl="0" eaLnBrk="0" fontAlgn="base" hangingPunct="0">
              <a:spcBef>
                <a:spcPct val="0"/>
              </a:spcBef>
              <a:spcAft>
                <a:spcPct val="0"/>
              </a:spcAft>
            </a:pPr>
            <a:r>
              <a:rPr lang="en-US" sz="1200" dirty="0" smtClean="0">
                <a:latin typeface="Times New Roman" panose="02020603050405020304" pitchFamily="18" charset="0"/>
                <a:cs typeface="Times New Roman" panose="02020603050405020304" pitchFamily="18" charset="0"/>
              </a:rPr>
              <a:t>Notes: Controls include factory floor fixed effects, worker’s individual characteristics. Robust standard errors, clustered at the assembly line level.</a:t>
            </a:r>
            <a:r>
              <a:rPr lang="en-US" altLang="en-US" sz="1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Significant at *10%, **5%  and ***1%</a:t>
            </a:r>
            <a:r>
              <a:rPr lang="en-US" altLang="en-US" sz="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Checked separately for stricter regressions: worker and line fixed effects and daily trends. A 1% increase in proportion implies 7% increase in efficiency.</a:t>
            </a:r>
            <a:endParaRPr lang="en-US" altLang="en-US" sz="1200" dirty="0">
              <a:solidFill>
                <a:prstClr val="black"/>
              </a:solidFill>
              <a:latin typeface="Arial" panose="020B0604020202020204" pitchFamily="34" charset="0"/>
            </a:endParaRPr>
          </a:p>
          <a:p>
            <a:endParaRPr lang="en-I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5498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Interaction between financial and social incentives?</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In the factory we see that diversity in the assembly line leads to lower productivity.</a:t>
            </a:r>
          </a:p>
          <a:p>
            <a:r>
              <a:rPr lang="en-US" dirty="0" smtClean="0"/>
              <a:t>To reduce the across caste inequality therefore it might be better to have homogeneous groups…</a:t>
            </a:r>
          </a:p>
          <a:p>
            <a:r>
              <a:rPr lang="en-US" dirty="0" smtClean="0"/>
              <a:t>Tension between benefits of integration in the long term and reducing social inequality.</a:t>
            </a:r>
          </a:p>
          <a:p>
            <a:r>
              <a:rPr lang="en-US" dirty="0" smtClean="0"/>
              <a:t>Can financial incentives substitute for social incentives to cooperate within an assembly line?</a:t>
            </a:r>
          </a:p>
          <a:p>
            <a:pPr marL="0" indent="0">
              <a:buNone/>
            </a:pPr>
            <a:endParaRPr lang="en-US" dirty="0"/>
          </a:p>
        </p:txBody>
      </p:sp>
      <p:sp>
        <p:nvSpPr>
          <p:cNvPr id="4" name="Slide Number Placeholder 3"/>
          <p:cNvSpPr>
            <a:spLocks noGrp="1"/>
          </p:cNvSpPr>
          <p:nvPr>
            <p:ph type="sldNum" sz="quarter" idx="12"/>
          </p:nvPr>
        </p:nvSpPr>
        <p:spPr/>
        <p:txBody>
          <a:bodyPr/>
          <a:lstStyle/>
          <a:p>
            <a:fld id="{47019741-6B21-4046-A7EE-C9568B4CC6AE}" type="slidenum">
              <a:rPr lang="en-IN" smtClean="0"/>
              <a:pPr/>
              <a:t>7</a:t>
            </a:fld>
            <a:endParaRPr lang="en-IN"/>
          </a:p>
        </p:txBody>
      </p:sp>
    </p:spTree>
    <p:extLst>
      <p:ext uri="{BB962C8B-B14F-4D97-AF65-F5344CB8AC3E}">
        <p14:creationId xmlns:p14="http://schemas.microsoft.com/office/powerpoint/2010/main" val="237173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9BD5"/>
                </a:solidFill>
              </a:rPr>
              <a:t>Experiment</a:t>
            </a:r>
            <a:endParaRPr lang="en-US" dirty="0">
              <a:solidFill>
                <a:srgbClr val="5B9BD5"/>
              </a:solidFill>
            </a:endParaRPr>
          </a:p>
        </p:txBody>
      </p:sp>
      <p:sp>
        <p:nvSpPr>
          <p:cNvPr id="3" name="Content Placeholder 2"/>
          <p:cNvSpPr>
            <a:spLocks noGrp="1"/>
          </p:cNvSpPr>
          <p:nvPr>
            <p:ph idx="1"/>
          </p:nvPr>
        </p:nvSpPr>
        <p:spPr/>
        <p:txBody>
          <a:bodyPr>
            <a:normAutofit lnSpcReduction="10000"/>
          </a:bodyPr>
          <a:lstStyle/>
          <a:p>
            <a:r>
              <a:rPr lang="en-US" dirty="0"/>
              <a:t>W</a:t>
            </a:r>
            <a:r>
              <a:rPr lang="en-US" dirty="0" smtClean="0"/>
              <a:t>e </a:t>
            </a:r>
            <a:r>
              <a:rPr lang="en-US" dirty="0" smtClean="0"/>
              <a:t>conduct a lab experiment using garment factory workers as recruits. </a:t>
            </a:r>
          </a:p>
          <a:p>
            <a:pPr marL="0" indent="0">
              <a:buNone/>
            </a:pPr>
            <a:endParaRPr lang="en-US" dirty="0" smtClean="0"/>
          </a:p>
          <a:p>
            <a:r>
              <a:rPr lang="en-US" dirty="0" smtClean="0"/>
              <a:t>We try to replicate the conditions of the assembly line in the factory but we give team incentives based on minimum output across workers in the team.</a:t>
            </a:r>
          </a:p>
          <a:p>
            <a:endParaRPr lang="en-US" dirty="0" smtClean="0"/>
          </a:p>
          <a:p>
            <a:r>
              <a:rPr lang="en-US" dirty="0" smtClean="0"/>
              <a:t>Look at homogenous groups: same caste, living in the same </a:t>
            </a:r>
            <a:r>
              <a:rPr lang="en-US" dirty="0" err="1" smtClean="0"/>
              <a:t>neighbourhoods</a:t>
            </a:r>
            <a:r>
              <a:rPr lang="en-US" dirty="0" smtClean="0"/>
              <a:t>, friends with each other </a:t>
            </a:r>
            <a:r>
              <a:rPr lang="en-US" dirty="0" err="1" smtClean="0"/>
              <a:t>vs</a:t>
            </a:r>
            <a:r>
              <a:rPr lang="en-US" dirty="0" smtClean="0"/>
              <a:t>  </a:t>
            </a:r>
            <a:r>
              <a:rPr lang="en-US" dirty="0" err="1" smtClean="0"/>
              <a:t>heterogenous</a:t>
            </a:r>
            <a:r>
              <a:rPr lang="en-US" dirty="0" smtClean="0"/>
              <a:t> groups with mixed caste groups, no locational proximity, no friends.</a:t>
            </a:r>
          </a:p>
          <a:p>
            <a:endParaRPr lang="en-US" dirty="0" smtClean="0"/>
          </a:p>
        </p:txBody>
      </p:sp>
      <p:sp>
        <p:nvSpPr>
          <p:cNvPr id="4" name="Slide Number Placeholder 3"/>
          <p:cNvSpPr>
            <a:spLocks noGrp="1"/>
          </p:cNvSpPr>
          <p:nvPr>
            <p:ph type="sldNum" sz="quarter" idx="12"/>
          </p:nvPr>
        </p:nvSpPr>
        <p:spPr/>
        <p:txBody>
          <a:bodyPr/>
          <a:lstStyle/>
          <a:p>
            <a:fld id="{47019741-6B21-4046-A7EE-C9568B4CC6AE}" type="slidenum">
              <a:rPr lang="en-IN" smtClean="0"/>
              <a:pPr/>
              <a:t>8</a:t>
            </a:fld>
            <a:endParaRPr lang="en-IN"/>
          </a:p>
        </p:txBody>
      </p:sp>
    </p:spTree>
    <p:extLst>
      <p:ext uri="{BB962C8B-B14F-4D97-AF65-F5344CB8AC3E}">
        <p14:creationId xmlns:p14="http://schemas.microsoft.com/office/powerpoint/2010/main" val="34446260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Results</a:t>
            </a:r>
            <a:endParaRPr lang="en-US" dirty="0">
              <a:solidFill>
                <a:schemeClr val="accent1"/>
              </a:solidFill>
            </a:endParaRPr>
          </a:p>
        </p:txBody>
      </p:sp>
      <p:sp>
        <p:nvSpPr>
          <p:cNvPr id="3" name="Content Placeholder 2"/>
          <p:cNvSpPr>
            <a:spLocks noGrp="1"/>
          </p:cNvSpPr>
          <p:nvPr>
            <p:ph idx="1"/>
          </p:nvPr>
        </p:nvSpPr>
        <p:spPr/>
        <p:txBody>
          <a:bodyPr>
            <a:normAutofit fontScale="92500"/>
          </a:bodyPr>
          <a:lstStyle/>
          <a:p>
            <a:r>
              <a:rPr lang="en-US" dirty="0" smtClean="0">
                <a:solidFill>
                  <a:srgbClr val="000000"/>
                </a:solidFill>
              </a:rPr>
              <a:t>Being in a socially connected (same caste) group increases group output by 15%. Wasted effort is 30% lower for socially connected groups.</a:t>
            </a:r>
            <a:endParaRPr lang="en-US" dirty="0">
              <a:solidFill>
                <a:srgbClr val="000000"/>
              </a:solidFill>
            </a:endParaRPr>
          </a:p>
          <a:p>
            <a:r>
              <a:rPr lang="en-US" dirty="0">
                <a:solidFill>
                  <a:srgbClr val="000000"/>
                </a:solidFill>
              </a:rPr>
              <a:t>This result is  driven by </a:t>
            </a:r>
            <a:r>
              <a:rPr lang="en-US" dirty="0" smtClean="0">
                <a:solidFill>
                  <a:srgbClr val="000000"/>
                </a:solidFill>
              </a:rPr>
              <a:t>low caste </a:t>
            </a:r>
            <a:r>
              <a:rPr lang="en-US" dirty="0">
                <a:solidFill>
                  <a:srgbClr val="000000"/>
                </a:solidFill>
              </a:rPr>
              <a:t>workers</a:t>
            </a:r>
            <a:r>
              <a:rPr lang="en-US" dirty="0" smtClean="0">
                <a:solidFill>
                  <a:srgbClr val="000000"/>
                </a:solidFill>
              </a:rPr>
              <a:t>.</a:t>
            </a:r>
          </a:p>
          <a:p>
            <a:pPr lvl="1"/>
            <a:r>
              <a:rPr lang="en-US" dirty="0" smtClean="0">
                <a:solidFill>
                  <a:srgbClr val="000000"/>
                </a:solidFill>
              </a:rPr>
              <a:t>Closer connections to each other – other caste groups are more heterogeneous.</a:t>
            </a:r>
          </a:p>
          <a:p>
            <a:pPr lvl="1"/>
            <a:r>
              <a:rPr lang="en-US" dirty="0" smtClean="0">
                <a:solidFill>
                  <a:srgbClr val="000000"/>
                </a:solidFill>
              </a:rPr>
              <a:t>Shared identity of victimhood. This explanation is less likely as caste identity was not primed in our design.</a:t>
            </a:r>
            <a:endParaRPr lang="en-US" dirty="0">
              <a:solidFill>
                <a:srgbClr val="000000"/>
              </a:solidFill>
            </a:endParaRPr>
          </a:p>
          <a:p>
            <a:r>
              <a:rPr lang="en-US" dirty="0" smtClean="0"/>
              <a:t>Interaction between financial incentives and social connections: the bonus framing generates significantly more effort when groups are socially connected</a:t>
            </a:r>
            <a:r>
              <a:rPr lang="en-US" dirty="0"/>
              <a:t> </a:t>
            </a:r>
            <a:r>
              <a:rPr lang="en-US" dirty="0" err="1" smtClean="0"/>
              <a:t>vs</a:t>
            </a:r>
            <a:r>
              <a:rPr lang="en-US" dirty="0" smtClean="0"/>
              <a:t> </a:t>
            </a:r>
            <a:r>
              <a:rPr lang="en-US" dirty="0" smtClean="0"/>
              <a:t>unconnected: complementarity, not substitutability!</a:t>
            </a:r>
          </a:p>
          <a:p>
            <a:endParaRPr lang="en-US" dirty="0"/>
          </a:p>
        </p:txBody>
      </p:sp>
      <p:sp>
        <p:nvSpPr>
          <p:cNvPr id="4" name="Slide Number Placeholder 3"/>
          <p:cNvSpPr>
            <a:spLocks noGrp="1"/>
          </p:cNvSpPr>
          <p:nvPr>
            <p:ph type="sldNum" sz="quarter" idx="12"/>
          </p:nvPr>
        </p:nvSpPr>
        <p:spPr/>
        <p:txBody>
          <a:bodyPr/>
          <a:lstStyle/>
          <a:p>
            <a:fld id="{47019741-6B21-4046-A7EE-C9568B4CC6AE}" type="slidenum">
              <a:rPr lang="en-IN" smtClean="0"/>
              <a:pPr/>
              <a:t>9</a:t>
            </a:fld>
            <a:endParaRPr lang="en-IN"/>
          </a:p>
        </p:txBody>
      </p:sp>
    </p:spTree>
    <p:extLst>
      <p:ext uri="{BB962C8B-B14F-4D97-AF65-F5344CB8AC3E}">
        <p14:creationId xmlns:p14="http://schemas.microsoft.com/office/powerpoint/2010/main" val="24782576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14214</TotalTime>
  <Words>2107</Words>
  <Application>Microsoft Macintosh PowerPoint</Application>
  <PresentationFormat>Custom</PresentationFormat>
  <Paragraphs>419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Caste identity, Social Connections and Financial Incentives in the Workplace  A Quasi Field Experiment in India’s Manufacturing Sector</vt:lpstr>
      <vt:lpstr>Social and economic Inequality in India: the caste system</vt:lpstr>
      <vt:lpstr>Social and economic Inequality in India: the caste system</vt:lpstr>
      <vt:lpstr>Migration and caste networks in the urban workforce</vt:lpstr>
      <vt:lpstr>Factory data from NCR India</vt:lpstr>
      <vt:lpstr>Daily, worker level data on within firm worker productivity</vt:lpstr>
      <vt:lpstr>Interaction between financial and social incentives?</vt:lpstr>
      <vt:lpstr>Experiment</vt:lpstr>
      <vt:lpstr>Results</vt:lpstr>
      <vt:lpstr>Main message for the workshop</vt:lpstr>
      <vt:lpstr>Inequality Trends in Caste</vt:lpstr>
      <vt:lpstr>Experiment</vt:lpstr>
      <vt:lpstr>Experiment</vt:lpstr>
      <vt:lpstr>Experiment</vt:lpstr>
      <vt:lpstr>PowerPoint Presentation</vt:lpstr>
      <vt:lpstr>A finished bracelet</vt:lpstr>
      <vt:lpstr>Experiment: Financial incentives</vt:lpstr>
      <vt:lpstr>Data</vt:lpstr>
      <vt:lpstr>Methodology</vt:lpstr>
      <vt:lpstr>PowerPoint Presentation</vt:lpstr>
      <vt:lpstr>PowerPoint Presentation</vt:lpstr>
      <vt:lpstr>Low caste are most responsive to being in homogenous group, irrespective of gender </vt:lpstr>
      <vt:lpstr>Interaction between social and financial incentives</vt:lpstr>
      <vt:lpstr>PowerPoint Presentation</vt:lpstr>
      <vt:lpstr>PowerPoint Presentation</vt:lpstr>
      <vt:lpstr>PowerPoint Presentation</vt:lpstr>
      <vt:lpstr>PowerPoint Presentation</vt:lpstr>
      <vt:lpstr>Summary</vt:lpstr>
      <vt:lpstr>Summary</vt:lpstr>
      <vt:lpstr>Mechanisms?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Farzana Afridi</dc:creator>
  <cp:lastModifiedBy>amrita dhillon</cp:lastModifiedBy>
  <cp:revision>694</cp:revision>
  <dcterms:created xsi:type="dcterms:W3CDTF">2016-11-09T07:58:06Z</dcterms:created>
  <dcterms:modified xsi:type="dcterms:W3CDTF">2017-11-03T14:00:37Z</dcterms:modified>
</cp:coreProperties>
</file>