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3" r:id="rId3"/>
    <p:sldId id="262" r:id="rId4"/>
    <p:sldId id="264" r:id="rId5"/>
    <p:sldId id="265" r:id="rId6"/>
    <p:sldId id="263" r:id="rId7"/>
    <p:sldId id="272" r:id="rId8"/>
    <p:sldId id="273" r:id="rId9"/>
    <p:sldId id="274" r:id="rId10"/>
    <p:sldId id="321" r:id="rId11"/>
    <p:sldId id="286" r:id="rId12"/>
    <p:sldId id="288" r:id="rId13"/>
    <p:sldId id="320" r:id="rId14"/>
    <p:sldId id="289" r:id="rId15"/>
    <p:sldId id="304" r:id="rId16"/>
    <p:sldId id="308" r:id="rId17"/>
    <p:sldId id="305" r:id="rId18"/>
    <p:sldId id="306" r:id="rId19"/>
    <p:sldId id="307" r:id="rId20"/>
    <p:sldId id="291" r:id="rId21"/>
    <p:sldId id="299" r:id="rId22"/>
    <p:sldId id="309" r:id="rId23"/>
    <p:sldId id="310" r:id="rId24"/>
    <p:sldId id="311" r:id="rId25"/>
    <p:sldId id="312" r:id="rId26"/>
    <p:sldId id="314" r:id="rId27"/>
    <p:sldId id="315" r:id="rId28"/>
    <p:sldId id="316" r:id="rId29"/>
    <p:sldId id="280" r:id="rId30"/>
    <p:sldId id="318" r:id="rId31"/>
    <p:sldId id="331" r:id="rId32"/>
    <p:sldId id="330" r:id="rId33"/>
    <p:sldId id="328" r:id="rId34"/>
    <p:sldId id="332" r:id="rId35"/>
    <p:sldId id="336" r:id="rId36"/>
    <p:sldId id="337" r:id="rId37"/>
    <p:sldId id="278" r:id="rId38"/>
    <p:sldId id="276" r:id="rId39"/>
    <p:sldId id="277" r:id="rId40"/>
    <p:sldId id="279" r:id="rId41"/>
    <p:sldId id="327" r:id="rId42"/>
    <p:sldId id="335" r:id="rId43"/>
    <p:sldId id="340" r:id="rId44"/>
    <p:sldId id="342" r:id="rId45"/>
    <p:sldId id="345" r:id="rId46"/>
    <p:sldId id="343" r:id="rId47"/>
    <p:sldId id="344" r:id="rId48"/>
    <p:sldId id="346" r:id="rId49"/>
    <p:sldId id="334" r:id="rId50"/>
    <p:sldId id="333" r:id="rId51"/>
    <p:sldId id="339" r:id="rId52"/>
    <p:sldId id="347" r:id="rId53"/>
    <p:sldId id="326" r:id="rId54"/>
    <p:sldId id="322" r:id="rId55"/>
    <p:sldId id="348" r:id="rId56"/>
    <p:sldId id="324" r:id="rId57"/>
    <p:sldId id="325"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D60239-4B04-44A0-BE38-85453B63B4FE}">
          <p14:sldIdLst>
            <p14:sldId id="256"/>
          </p14:sldIdLst>
        </p14:section>
        <p14:section name="Introduction" id="{C13FF3FB-22EC-4009-ADE9-B7F3D940EE63}">
          <p14:sldIdLst>
            <p14:sldId id="283"/>
            <p14:sldId id="262"/>
            <p14:sldId id="264"/>
            <p14:sldId id="265"/>
            <p14:sldId id="263"/>
            <p14:sldId id="272"/>
            <p14:sldId id="273"/>
          </p14:sldIdLst>
        </p14:section>
        <p14:section name="Tax Policy on Giving" id="{D2395B34-272B-4FF7-B89E-E5DA6C893E3D}">
          <p14:sldIdLst>
            <p14:sldId id="274"/>
            <p14:sldId id="321"/>
            <p14:sldId id="286"/>
            <p14:sldId id="288"/>
            <p14:sldId id="320"/>
            <p14:sldId id="289"/>
          </p14:sldIdLst>
        </p14:section>
        <p14:section name="Who Uses Donor Advised Funds" id="{4202C81B-4677-47CF-B7FD-18D5C6260D44}">
          <p14:sldIdLst>
            <p14:sldId id="304"/>
            <p14:sldId id="308"/>
            <p14:sldId id="305"/>
            <p14:sldId id="306"/>
            <p14:sldId id="307"/>
            <p14:sldId id="291"/>
            <p14:sldId id="299"/>
            <p14:sldId id="309"/>
            <p14:sldId id="310"/>
            <p14:sldId id="311"/>
            <p14:sldId id="312"/>
            <p14:sldId id="314"/>
            <p14:sldId id="315"/>
            <p14:sldId id="316"/>
            <p14:sldId id="280"/>
            <p14:sldId id="318"/>
            <p14:sldId id="331"/>
            <p14:sldId id="330"/>
            <p14:sldId id="328"/>
            <p14:sldId id="332"/>
          </p14:sldIdLst>
        </p14:section>
        <p14:section name="2013 Tax Change" id="{43F061B6-46FA-4BBB-8CC6-B5A5DD6F443A}">
          <p14:sldIdLst>
            <p14:sldId id="336"/>
            <p14:sldId id="337"/>
            <p14:sldId id="278"/>
            <p14:sldId id="276"/>
            <p14:sldId id="277"/>
            <p14:sldId id="279"/>
            <p14:sldId id="327"/>
            <p14:sldId id="335"/>
            <p14:sldId id="340"/>
            <p14:sldId id="342"/>
            <p14:sldId id="345"/>
            <p14:sldId id="343"/>
            <p14:sldId id="344"/>
            <p14:sldId id="346"/>
            <p14:sldId id="334"/>
            <p14:sldId id="333"/>
            <p14:sldId id="339"/>
            <p14:sldId id="347"/>
            <p14:sldId id="326"/>
            <p14:sldId id="322"/>
            <p14:sldId id="348"/>
            <p14:sldId id="324"/>
            <p14:sldId id="32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756"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andreoni\Dropbox\01%20CURRENT\DAFs\DATA%20Giving%20USA\part%20NIH%20Crowdout.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andreoni\Dropbox\01%20CURRENT\DAFs\DAFS%20TeX\TPEAndreoni\Six%20Tables.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andreoni\Dropbox\01%20CURRENT\DAFs\DAFS%20TeX\TPEAndreoni\Six%20Table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z="3200" dirty="0"/>
              <a:t>The Rapid Recent Growth of Fidelity Charitable</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Fidelity Charitable</c:v>
                </c:pt>
              </c:strCache>
            </c:strRef>
          </c:tx>
          <c:spPr>
            <a:ln w="38100" cap="rnd">
              <a:solidFill>
                <a:schemeClr val="accent5">
                  <a:lumMod val="60000"/>
                  <a:lumOff val="40000"/>
                </a:schemeClr>
              </a:solidFill>
              <a:round/>
            </a:ln>
            <a:effectLst/>
          </c:spPr>
          <c:marker>
            <c:symbol val="none"/>
          </c:marker>
          <c:cat>
            <c:numRef>
              <c:f>Sheet1!$A$2:$A$25</c:f>
              <c:numCache>
                <c:formatCode>General</c:formatCode>
                <c:ptCount val="24"/>
                <c:pt idx="2">
                  <c:v>1995</c:v>
                </c:pt>
                <c:pt idx="7">
                  <c:v>2000</c:v>
                </c:pt>
                <c:pt idx="12">
                  <c:v>2005</c:v>
                </c:pt>
                <c:pt idx="17">
                  <c:v>2010</c:v>
                </c:pt>
                <c:pt idx="22">
                  <c:v>2015</c:v>
                </c:pt>
              </c:numCache>
            </c:numRef>
          </c:cat>
          <c:val>
            <c:numRef>
              <c:f>Sheet1!$B$2:$B$25</c:f>
              <c:numCache>
                <c:formatCode>"$"#,##0.000_);[Red]\("$"#,##0.000\)</c:formatCode>
                <c:ptCount val="24"/>
                <c:pt idx="0">
                  <c:v>1.9865490999999999E-2</c:v>
                </c:pt>
                <c:pt idx="1">
                  <c:v>6.0893624E-2</c:v>
                </c:pt>
                <c:pt idx="2">
                  <c:v>0.101921756</c:v>
                </c:pt>
                <c:pt idx="3">
                  <c:v>0.18567487899999999</c:v>
                </c:pt>
                <c:pt idx="4">
                  <c:v>0.29818621899999997</c:v>
                </c:pt>
                <c:pt idx="5">
                  <c:v>0.45617618500000001</c:v>
                </c:pt>
                <c:pt idx="6">
                  <c:v>0.57191452899999995</c:v>
                </c:pt>
                <c:pt idx="7">
                  <c:v>0.57342658199999996</c:v>
                </c:pt>
                <c:pt idx="8">
                  <c:v>1.0877483560000001</c:v>
                </c:pt>
                <c:pt idx="9">
                  <c:v>1.05578883</c:v>
                </c:pt>
                <c:pt idx="10">
                  <c:v>0.735454143</c:v>
                </c:pt>
                <c:pt idx="11">
                  <c:v>0.61877297799999997</c:v>
                </c:pt>
                <c:pt idx="12">
                  <c:v>0.68307738299999998</c:v>
                </c:pt>
                <c:pt idx="13">
                  <c:v>0.89136498900000005</c:v>
                </c:pt>
                <c:pt idx="14">
                  <c:v>1.150322396</c:v>
                </c:pt>
                <c:pt idx="15">
                  <c:v>1.5304573669999999</c:v>
                </c:pt>
                <c:pt idx="16">
                  <c:v>1.594934259</c:v>
                </c:pt>
                <c:pt idx="17">
                  <c:v>0.95269702899999997</c:v>
                </c:pt>
                <c:pt idx="18">
                  <c:v>1.3212341540000001</c:v>
                </c:pt>
                <c:pt idx="19">
                  <c:v>1.7352343859999999</c:v>
                </c:pt>
                <c:pt idx="20">
                  <c:v>3.2814604470000002</c:v>
                </c:pt>
                <c:pt idx="21">
                  <c:v>3.6718944210000002</c:v>
                </c:pt>
                <c:pt idx="22">
                  <c:v>3.8494304220000002</c:v>
                </c:pt>
                <c:pt idx="23">
                  <c:v>4.6079820759999999</c:v>
                </c:pt>
              </c:numCache>
            </c:numRef>
          </c:val>
          <c:smooth val="0"/>
          <c:extLst>
            <c:ext xmlns:c16="http://schemas.microsoft.com/office/drawing/2014/chart" uri="{C3380CC4-5D6E-409C-BE32-E72D297353CC}">
              <c16:uniqueId val="{00000000-4BD2-4C36-B9A6-9176AFDE3E9C}"/>
            </c:ext>
          </c:extLst>
        </c:ser>
        <c:ser>
          <c:idx val="1"/>
          <c:order val="1"/>
          <c:tx>
            <c:strRef>
              <c:f>Sheet1!$C$1</c:f>
              <c:strCache>
                <c:ptCount val="1"/>
                <c:pt idx="0">
                  <c:v>United Way</c:v>
                </c:pt>
              </c:strCache>
            </c:strRef>
          </c:tx>
          <c:spPr>
            <a:ln w="38100" cap="rnd">
              <a:solidFill>
                <a:schemeClr val="accent2"/>
              </a:solidFill>
              <a:round/>
            </a:ln>
            <a:effectLst/>
          </c:spPr>
          <c:marker>
            <c:symbol val="none"/>
          </c:marker>
          <c:cat>
            <c:numRef>
              <c:f>Sheet1!$A$2:$A$25</c:f>
              <c:numCache>
                <c:formatCode>General</c:formatCode>
                <c:ptCount val="24"/>
                <c:pt idx="2">
                  <c:v>1995</c:v>
                </c:pt>
                <c:pt idx="7">
                  <c:v>2000</c:v>
                </c:pt>
                <c:pt idx="12">
                  <c:v>2005</c:v>
                </c:pt>
                <c:pt idx="17">
                  <c:v>2010</c:v>
                </c:pt>
                <c:pt idx="22">
                  <c:v>2015</c:v>
                </c:pt>
              </c:numCache>
            </c:numRef>
          </c:cat>
          <c:val>
            <c:numRef>
              <c:f>Sheet1!$C$2:$C$25</c:f>
              <c:numCache>
                <c:formatCode>"$"#,##0.000_);[Red]\("$"#,##0.000\)</c:formatCode>
                <c:ptCount val="24"/>
                <c:pt idx="0">
                  <c:v>3.2162114490000002</c:v>
                </c:pt>
                <c:pt idx="1">
                  <c:v>3.223617199</c:v>
                </c:pt>
                <c:pt idx="2">
                  <c:v>3.256414092</c:v>
                </c:pt>
                <c:pt idx="3">
                  <c:v>3.330471593</c:v>
                </c:pt>
                <c:pt idx="4">
                  <c:v>3.4362680220000001</c:v>
                </c:pt>
                <c:pt idx="5">
                  <c:v>3.599194523</c:v>
                </c:pt>
                <c:pt idx="6">
                  <c:v>3.784338274</c:v>
                </c:pt>
                <c:pt idx="7">
                  <c:v>3.987467418</c:v>
                </c:pt>
                <c:pt idx="8">
                  <c:v>4.0830542789999997</c:v>
                </c:pt>
                <c:pt idx="9">
                  <c:v>4.1036133850000001</c:v>
                </c:pt>
                <c:pt idx="10">
                  <c:v>3.9316426529999999</c:v>
                </c:pt>
                <c:pt idx="11">
                  <c:v>3.8452062570000001</c:v>
                </c:pt>
                <c:pt idx="12">
                  <c:v>3.8842404670000001</c:v>
                </c:pt>
                <c:pt idx="13">
                  <c:v>3.2902689500000002</c:v>
                </c:pt>
                <c:pt idx="14">
                  <c:v>4.1435892460000003</c:v>
                </c:pt>
                <c:pt idx="15">
                  <c:v>4.2364647949999998</c:v>
                </c:pt>
                <c:pt idx="16">
                  <c:v>4.023362895</c:v>
                </c:pt>
                <c:pt idx="17">
                  <c:v>3.8420184860000002</c:v>
                </c:pt>
                <c:pt idx="18">
                  <c:v>3.8589045249999998</c:v>
                </c:pt>
                <c:pt idx="19">
                  <c:v>3.903601412</c:v>
                </c:pt>
                <c:pt idx="20">
                  <c:v>3.9263019849999998</c:v>
                </c:pt>
                <c:pt idx="21">
                  <c:v>3.8701328269999999</c:v>
                </c:pt>
                <c:pt idx="22">
                  <c:v>3.8729170289999999</c:v>
                </c:pt>
                <c:pt idx="23">
                  <c:v>3.7083317560000002</c:v>
                </c:pt>
              </c:numCache>
            </c:numRef>
          </c:val>
          <c:smooth val="0"/>
          <c:extLst>
            <c:ext xmlns:c16="http://schemas.microsoft.com/office/drawing/2014/chart" uri="{C3380CC4-5D6E-409C-BE32-E72D297353CC}">
              <c16:uniqueId val="{00000001-4BD2-4C36-B9A6-9176AFDE3E9C}"/>
            </c:ext>
          </c:extLst>
        </c:ser>
        <c:dLbls>
          <c:showLegendKey val="0"/>
          <c:showVal val="0"/>
          <c:showCatName val="0"/>
          <c:showSerName val="0"/>
          <c:showPercent val="0"/>
          <c:showBubbleSize val="0"/>
        </c:dLbls>
        <c:smooth val="0"/>
        <c:axId val="1117224096"/>
        <c:axId val="1117209952"/>
      </c:lineChart>
      <c:catAx>
        <c:axId val="1117224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17209952"/>
        <c:crosses val="autoZero"/>
        <c:auto val="1"/>
        <c:lblAlgn val="ctr"/>
        <c:lblOffset val="100"/>
        <c:noMultiLvlLbl val="0"/>
      </c:catAx>
      <c:valAx>
        <c:axId val="111720995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0_);[Red]\(&quot;$&quot;#,##0.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17224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baseline="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aseline="0"/>
              <a:t>Percent Changes in Number of DAF Accounts</a:t>
            </a:r>
          </a:p>
        </c:rich>
      </c:tx>
      <c:layout>
        <c:manualLayout>
          <c:xMode val="edge"/>
          <c:yMode val="edge"/>
          <c:x val="0.17041053425803257"/>
          <c:y val="3.5951494723683988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Sheet1!$F$37</c:f>
              <c:strCache>
                <c:ptCount val="1"/>
                <c:pt idx="0">
                  <c:v>Change in Number of Accounts</c:v>
                </c:pt>
              </c:strCache>
            </c:strRef>
          </c:tx>
          <c:spPr>
            <a:solidFill>
              <a:schemeClr val="accent1"/>
            </a:solidFill>
            <a:ln>
              <a:noFill/>
            </a:ln>
            <a:effectLst/>
          </c:spPr>
          <c:invertIfNegative val="0"/>
          <c:cat>
            <c:numRef>
              <c:f>Sheet1!$E$38:$E$45</c:f>
              <c:numCache>
                <c:formatCode>General</c:formatCode>
                <c:ptCount val="7"/>
                <c:pt idx="0">
                  <c:v>2009</c:v>
                </c:pt>
                <c:pt idx="1">
                  <c:v>2010</c:v>
                </c:pt>
                <c:pt idx="2">
                  <c:v>2011</c:v>
                </c:pt>
                <c:pt idx="3">
                  <c:v>2012</c:v>
                </c:pt>
                <c:pt idx="4">
                  <c:v>2013</c:v>
                </c:pt>
                <c:pt idx="5">
                  <c:v>2014</c:v>
                </c:pt>
                <c:pt idx="6">
                  <c:v>2015</c:v>
                </c:pt>
              </c:numCache>
            </c:numRef>
          </c:cat>
          <c:val>
            <c:numRef>
              <c:f>Sheet1!$F$38:$F$45</c:f>
              <c:numCache>
                <c:formatCode>0.0%</c:formatCode>
                <c:ptCount val="7"/>
                <c:pt idx="0">
                  <c:v>3.1527117730635441E-2</c:v>
                </c:pt>
                <c:pt idx="1">
                  <c:v>4.6142154883754068E-2</c:v>
                </c:pt>
                <c:pt idx="2">
                  <c:v>6.1609007536547716E-2</c:v>
                </c:pt>
                <c:pt idx="3">
                  <c:v>0.13334473762990207</c:v>
                </c:pt>
                <c:pt idx="4">
                  <c:v>0.12843854948869854</c:v>
                </c:pt>
                <c:pt idx="5">
                  <c:v>0.16853509893913174</c:v>
                </c:pt>
                <c:pt idx="6">
                  <c:v>8.2179726568368638E-2</c:v>
                </c:pt>
              </c:numCache>
            </c:numRef>
          </c:val>
          <c:extLst>
            <c:ext xmlns:c16="http://schemas.microsoft.com/office/drawing/2014/chart" uri="{C3380CC4-5D6E-409C-BE32-E72D297353CC}">
              <c16:uniqueId val="{00000000-4C30-468D-9FBC-14A34F6C0C59}"/>
            </c:ext>
          </c:extLst>
        </c:ser>
        <c:dLbls>
          <c:showLegendKey val="0"/>
          <c:showVal val="0"/>
          <c:showCatName val="0"/>
          <c:showSerName val="0"/>
          <c:showPercent val="0"/>
          <c:showBubbleSize val="0"/>
        </c:dLbls>
        <c:gapWidth val="150"/>
        <c:axId val="1274459632"/>
        <c:axId val="1274457136"/>
        <c:extLst>
          <c:ext xmlns:c15="http://schemas.microsoft.com/office/drawing/2012/chart" uri="{02D57815-91ED-43cb-92C2-25804820EDAC}">
            <c15:filteredBarSeries>
              <c15:ser>
                <c:idx val="1"/>
                <c:order val="1"/>
                <c:tx>
                  <c:strRef>
                    <c:extLst>
                      <c:ext uri="{02D57815-91ED-43cb-92C2-25804820EDAC}">
                        <c15:formulaRef>
                          <c15:sqref>Sheet1!$G$37</c15:sqref>
                        </c15:formulaRef>
                      </c:ext>
                    </c:extLst>
                    <c:strCache>
                      <c:ptCount val="1"/>
                      <c:pt idx="0">
                        <c:v>Change in Deductions</c:v>
                      </c:pt>
                    </c:strCache>
                  </c:strRef>
                </c:tx>
                <c:spPr>
                  <a:solidFill>
                    <a:schemeClr val="accent2"/>
                  </a:solidFill>
                  <a:ln>
                    <a:noFill/>
                  </a:ln>
                  <a:effectLst/>
                </c:spPr>
                <c:invertIfNegative val="0"/>
                <c:cat>
                  <c:numRef>
                    <c:extLst>
                      <c:ext uri="{02D57815-91ED-43cb-92C2-25804820EDAC}">
                        <c15:formulaRef>
                          <c15:sqref>Sheet1!$E$38:$E$45</c15:sqref>
                        </c15:formulaRef>
                      </c:ext>
                    </c:extLst>
                    <c:numCache>
                      <c:formatCode>General</c:formatCode>
                      <c:ptCount val="7"/>
                      <c:pt idx="0">
                        <c:v>2009</c:v>
                      </c:pt>
                      <c:pt idx="1">
                        <c:v>2010</c:v>
                      </c:pt>
                      <c:pt idx="2">
                        <c:v>2011</c:v>
                      </c:pt>
                      <c:pt idx="3">
                        <c:v>2012</c:v>
                      </c:pt>
                      <c:pt idx="4">
                        <c:v>2013</c:v>
                      </c:pt>
                      <c:pt idx="5">
                        <c:v>2014</c:v>
                      </c:pt>
                      <c:pt idx="6">
                        <c:v>2015</c:v>
                      </c:pt>
                    </c:numCache>
                  </c:numRef>
                </c:cat>
                <c:val>
                  <c:numRef>
                    <c:extLst>
                      <c:ext uri="{02D57815-91ED-43cb-92C2-25804820EDAC}">
                        <c15:formulaRef>
                          <c15:sqref>Sheet1!$G$38:$G$45</c15:sqref>
                        </c15:formulaRef>
                      </c:ext>
                    </c:extLst>
                    <c:numCache>
                      <c:formatCode>0.0%</c:formatCode>
                      <c:ptCount val="7"/>
                      <c:pt idx="0">
                        <c:v>0.25152218445764357</c:v>
                      </c:pt>
                      <c:pt idx="1">
                        <c:v>0.16136566428201499</c:v>
                      </c:pt>
                      <c:pt idx="2">
                        <c:v>0.28959882223159711</c:v>
                      </c:pt>
                      <c:pt idx="3">
                        <c:v>0.21922461624329967</c:v>
                      </c:pt>
                      <c:pt idx="4">
                        <c:v>-9.6307717892300748E-2</c:v>
                      </c:pt>
                      <c:pt idx="5">
                        <c:v>0.10429373128644666</c:v>
                      </c:pt>
                      <c:pt idx="6">
                        <c:v>-0.13608302655192314</c:v>
                      </c:pt>
                    </c:numCache>
                  </c:numRef>
                </c:val>
                <c:extLst>
                  <c:ext xmlns:c16="http://schemas.microsoft.com/office/drawing/2014/chart" uri="{C3380CC4-5D6E-409C-BE32-E72D297353CC}">
                    <c16:uniqueId val="{00000001-4C30-468D-9FBC-14A34F6C0C59}"/>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Sheet1!$H$37</c15:sqref>
                        </c15:formulaRef>
                      </c:ext>
                    </c:extLst>
                    <c:strCache>
                      <c:ptCount val="1"/>
                      <c:pt idx="0">
                        <c:v>Change in Grants</c:v>
                      </c:pt>
                    </c:strCache>
                  </c:strRef>
                </c:tx>
                <c:spPr>
                  <a:solidFill>
                    <a:schemeClr val="accent3"/>
                  </a:solidFill>
                  <a:ln>
                    <a:noFill/>
                  </a:ln>
                  <a:effectLst/>
                </c:spPr>
                <c:invertIfNegative val="0"/>
                <c:cat>
                  <c:numRef>
                    <c:extLst xmlns:c15="http://schemas.microsoft.com/office/drawing/2012/chart">
                      <c:ext xmlns:c15="http://schemas.microsoft.com/office/drawing/2012/chart" uri="{02D57815-91ED-43cb-92C2-25804820EDAC}">
                        <c15:formulaRef>
                          <c15:sqref>Sheet1!$E$38:$E$45</c15:sqref>
                        </c15:formulaRef>
                      </c:ext>
                    </c:extLst>
                    <c:numCache>
                      <c:formatCode>General</c:formatCode>
                      <c:ptCount val="7"/>
                      <c:pt idx="0">
                        <c:v>2009</c:v>
                      </c:pt>
                      <c:pt idx="1">
                        <c:v>2010</c:v>
                      </c:pt>
                      <c:pt idx="2">
                        <c:v>2011</c:v>
                      </c:pt>
                      <c:pt idx="3">
                        <c:v>2012</c:v>
                      </c:pt>
                      <c:pt idx="4">
                        <c:v>2013</c:v>
                      </c:pt>
                      <c:pt idx="5">
                        <c:v>2014</c:v>
                      </c:pt>
                      <c:pt idx="6">
                        <c:v>2015</c:v>
                      </c:pt>
                    </c:numCache>
                  </c:numRef>
                </c:cat>
                <c:val>
                  <c:numRef>
                    <c:extLst xmlns:c15="http://schemas.microsoft.com/office/drawing/2012/chart">
                      <c:ext xmlns:c15="http://schemas.microsoft.com/office/drawing/2012/chart" uri="{02D57815-91ED-43cb-92C2-25804820EDAC}">
                        <c15:formulaRef>
                          <c15:sqref>Sheet1!$H$38:$H$45</c15:sqref>
                        </c15:formulaRef>
                      </c:ext>
                    </c:extLst>
                    <c:numCache>
                      <c:formatCode>0.0%</c:formatCode>
                      <c:ptCount val="7"/>
                      <c:pt idx="0">
                        <c:v>0.13496333399203728</c:v>
                      </c:pt>
                      <c:pt idx="1">
                        <c:v>1.759345702327191E-3</c:v>
                      </c:pt>
                      <c:pt idx="2">
                        <c:v>-2.1520362017023949E-2</c:v>
                      </c:pt>
                      <c:pt idx="3">
                        <c:v>7.2668415225363325E-2</c:v>
                      </c:pt>
                      <c:pt idx="4">
                        <c:v>0.10766136241453744</c:v>
                      </c:pt>
                      <c:pt idx="5">
                        <c:v>8.1798188045472661E-2</c:v>
                      </c:pt>
                      <c:pt idx="6">
                        <c:v>5.5952961092449412E-2</c:v>
                      </c:pt>
                    </c:numCache>
                  </c:numRef>
                </c:val>
                <c:extLst xmlns:c15="http://schemas.microsoft.com/office/drawing/2012/chart">
                  <c:ext xmlns:c16="http://schemas.microsoft.com/office/drawing/2014/chart" uri="{C3380CC4-5D6E-409C-BE32-E72D297353CC}">
                    <c16:uniqueId val="{00000002-4C30-468D-9FBC-14A34F6C0C59}"/>
                  </c:ext>
                </c:extLst>
              </c15:ser>
            </c15:filteredBarSeries>
          </c:ext>
        </c:extLst>
      </c:barChart>
      <c:catAx>
        <c:axId val="127445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74457136"/>
        <c:crosses val="autoZero"/>
        <c:auto val="1"/>
        <c:lblAlgn val="ctr"/>
        <c:lblOffset val="100"/>
        <c:noMultiLvlLbl val="0"/>
      </c:catAx>
      <c:valAx>
        <c:axId val="12744571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74459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t>Parkinson's Research NIH and MJ Fox</a:t>
            </a:r>
          </a:p>
        </c:rich>
      </c:tx>
      <c:layout>
        <c:manualLayout>
          <c:xMode val="edge"/>
          <c:yMode val="edge"/>
          <c:x val="0.21381955380577428"/>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Parkinsons!$A$72</c:f>
              <c:strCache>
                <c:ptCount val="1"/>
                <c:pt idx="0">
                  <c:v>NIH for Parknsons</c:v>
                </c:pt>
              </c:strCache>
            </c:strRef>
          </c:tx>
          <c:spPr>
            <a:ln w="28575" cap="rnd">
              <a:solidFill>
                <a:schemeClr val="accent1"/>
              </a:solidFill>
              <a:round/>
            </a:ln>
            <a:effectLst/>
          </c:spPr>
          <c:marker>
            <c:symbol val="none"/>
          </c:marker>
          <c:cat>
            <c:numRef>
              <c:f>Parkinsons!$B$70:$J$70</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Parkinsons!$B$72:$J$72</c:f>
              <c:numCache>
                <c:formatCode>General</c:formatCode>
                <c:ptCount val="9"/>
                <c:pt idx="0">
                  <c:v>152</c:v>
                </c:pt>
                <c:pt idx="1">
                  <c:v>162</c:v>
                </c:pt>
                <c:pt idx="2">
                  <c:v>154</c:v>
                </c:pt>
                <c:pt idx="3">
                  <c:v>151</c:v>
                </c:pt>
                <c:pt idx="4">
                  <c:v>154</c:v>
                </c:pt>
                <c:pt idx="5">
                  <c:v>135</c:v>
                </c:pt>
                <c:pt idx="6">
                  <c:v>139</c:v>
                </c:pt>
                <c:pt idx="7">
                  <c:v>146</c:v>
                </c:pt>
                <c:pt idx="8">
                  <c:v>161</c:v>
                </c:pt>
              </c:numCache>
            </c:numRef>
          </c:val>
          <c:smooth val="0"/>
          <c:extLst>
            <c:ext xmlns:c16="http://schemas.microsoft.com/office/drawing/2014/chart" uri="{C3380CC4-5D6E-409C-BE32-E72D297353CC}">
              <c16:uniqueId val="{00000000-A8C5-4D44-9188-31C5F0206561}"/>
            </c:ext>
          </c:extLst>
        </c:ser>
        <c:ser>
          <c:idx val="1"/>
          <c:order val="1"/>
          <c:tx>
            <c:strRef>
              <c:f>Parkinsons!$A$73</c:f>
              <c:strCache>
                <c:ptCount val="1"/>
                <c:pt idx="0">
                  <c:v>MJ Fox</c:v>
                </c:pt>
              </c:strCache>
            </c:strRef>
          </c:tx>
          <c:spPr>
            <a:ln w="28575" cap="rnd">
              <a:solidFill>
                <a:srgbClr val="00B050"/>
              </a:solidFill>
              <a:round/>
            </a:ln>
            <a:effectLst/>
          </c:spPr>
          <c:marker>
            <c:symbol val="none"/>
          </c:marker>
          <c:cat>
            <c:numRef>
              <c:f>Parkinsons!$B$70:$J$70</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Parkinsons!$B$73:$J$73</c:f>
              <c:numCache>
                <c:formatCode>General</c:formatCode>
                <c:ptCount val="9"/>
                <c:pt idx="0">
                  <c:v>41</c:v>
                </c:pt>
                <c:pt idx="1">
                  <c:v>44</c:v>
                </c:pt>
                <c:pt idx="2">
                  <c:v>60</c:v>
                </c:pt>
                <c:pt idx="3">
                  <c:v>68</c:v>
                </c:pt>
                <c:pt idx="4">
                  <c:v>71</c:v>
                </c:pt>
                <c:pt idx="5">
                  <c:v>85</c:v>
                </c:pt>
                <c:pt idx="6">
                  <c:v>85</c:v>
                </c:pt>
                <c:pt idx="7">
                  <c:v>98</c:v>
                </c:pt>
                <c:pt idx="8">
                  <c:v>104</c:v>
                </c:pt>
              </c:numCache>
            </c:numRef>
          </c:val>
          <c:smooth val="0"/>
          <c:extLst>
            <c:ext xmlns:c16="http://schemas.microsoft.com/office/drawing/2014/chart" uri="{C3380CC4-5D6E-409C-BE32-E72D297353CC}">
              <c16:uniqueId val="{00000001-A8C5-4D44-9188-31C5F0206561}"/>
            </c:ext>
          </c:extLst>
        </c:ser>
        <c:ser>
          <c:idx val="2"/>
          <c:order val="2"/>
          <c:tx>
            <c:strRef>
              <c:f>Parkinsons!$A$74</c:f>
              <c:strCache>
                <c:ptCount val="1"/>
                <c:pt idx="0">
                  <c:v>All PD research</c:v>
                </c:pt>
              </c:strCache>
            </c:strRef>
          </c:tx>
          <c:spPr>
            <a:ln w="28575" cap="rnd">
              <a:solidFill>
                <a:srgbClr val="FF0000"/>
              </a:solidFill>
              <a:round/>
            </a:ln>
            <a:effectLst/>
          </c:spPr>
          <c:marker>
            <c:symbol val="none"/>
          </c:marker>
          <c:cat>
            <c:numRef>
              <c:f>Parkinsons!$B$70:$J$70</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Parkinsons!$B$74:$J$74</c:f>
              <c:numCache>
                <c:formatCode>General</c:formatCode>
                <c:ptCount val="9"/>
                <c:pt idx="0">
                  <c:v>193</c:v>
                </c:pt>
                <c:pt idx="1">
                  <c:v>206</c:v>
                </c:pt>
                <c:pt idx="2">
                  <c:v>214</c:v>
                </c:pt>
                <c:pt idx="3">
                  <c:v>219</c:v>
                </c:pt>
                <c:pt idx="4">
                  <c:v>225</c:v>
                </c:pt>
                <c:pt idx="5">
                  <c:v>220</c:v>
                </c:pt>
                <c:pt idx="6">
                  <c:v>224</c:v>
                </c:pt>
                <c:pt idx="7">
                  <c:v>244</c:v>
                </c:pt>
                <c:pt idx="8">
                  <c:v>265</c:v>
                </c:pt>
              </c:numCache>
            </c:numRef>
          </c:val>
          <c:smooth val="0"/>
          <c:extLst>
            <c:ext xmlns:c16="http://schemas.microsoft.com/office/drawing/2014/chart" uri="{C3380CC4-5D6E-409C-BE32-E72D297353CC}">
              <c16:uniqueId val="{00000002-A8C5-4D44-9188-31C5F0206561}"/>
            </c:ext>
          </c:extLst>
        </c:ser>
        <c:dLbls>
          <c:showLegendKey val="0"/>
          <c:showVal val="0"/>
          <c:showCatName val="0"/>
          <c:showSerName val="0"/>
          <c:showPercent val="0"/>
          <c:showBubbleSize val="0"/>
        </c:dLbls>
        <c:smooth val="0"/>
        <c:axId val="2071704384"/>
        <c:axId val="2071701056"/>
      </c:lineChart>
      <c:catAx>
        <c:axId val="2071704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071701056"/>
        <c:crosses val="autoZero"/>
        <c:auto val="1"/>
        <c:lblAlgn val="ctr"/>
        <c:lblOffset val="100"/>
        <c:noMultiLvlLbl val="0"/>
      </c:catAx>
      <c:valAx>
        <c:axId val="2071701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1704384"/>
        <c:crosses val="autoZero"/>
        <c:crossBetween val="between"/>
      </c:valAx>
      <c:spPr>
        <a:noFill/>
        <a:ln>
          <a:solidFill>
            <a:srgbClr val="00B050"/>
          </a:solid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z="3200" dirty="0"/>
              <a:t>The Rapid Recent Growth of Fidelity Charitable</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Fidelity Charitable</c:v>
                </c:pt>
              </c:strCache>
            </c:strRef>
          </c:tx>
          <c:spPr>
            <a:ln w="38100" cap="rnd">
              <a:solidFill>
                <a:schemeClr val="accent5">
                  <a:lumMod val="60000"/>
                  <a:lumOff val="40000"/>
                </a:schemeClr>
              </a:solidFill>
              <a:round/>
            </a:ln>
            <a:effectLst/>
          </c:spPr>
          <c:marker>
            <c:symbol val="none"/>
          </c:marker>
          <c:cat>
            <c:numRef>
              <c:f>Sheet1!$A$2:$A$25</c:f>
              <c:numCache>
                <c:formatCode>General</c:formatCode>
                <c:ptCount val="24"/>
                <c:pt idx="2">
                  <c:v>1995</c:v>
                </c:pt>
                <c:pt idx="7">
                  <c:v>2000</c:v>
                </c:pt>
                <c:pt idx="12">
                  <c:v>2005</c:v>
                </c:pt>
                <c:pt idx="17">
                  <c:v>2010</c:v>
                </c:pt>
                <c:pt idx="22">
                  <c:v>2015</c:v>
                </c:pt>
              </c:numCache>
            </c:numRef>
          </c:cat>
          <c:val>
            <c:numRef>
              <c:f>Sheet1!$B$2:$B$25</c:f>
              <c:numCache>
                <c:formatCode>"$"#,##0.000_);[Red]\("$"#,##0.000\)</c:formatCode>
                <c:ptCount val="24"/>
                <c:pt idx="0">
                  <c:v>1.9865490999999999E-2</c:v>
                </c:pt>
                <c:pt idx="1">
                  <c:v>6.0893624E-2</c:v>
                </c:pt>
                <c:pt idx="2">
                  <c:v>0.101921756</c:v>
                </c:pt>
                <c:pt idx="3">
                  <c:v>0.18567487899999999</c:v>
                </c:pt>
                <c:pt idx="4">
                  <c:v>0.29818621899999997</c:v>
                </c:pt>
                <c:pt idx="5">
                  <c:v>0.45617618500000001</c:v>
                </c:pt>
                <c:pt idx="6">
                  <c:v>0.57191452899999995</c:v>
                </c:pt>
                <c:pt idx="7">
                  <c:v>0.57342658199999996</c:v>
                </c:pt>
                <c:pt idx="8">
                  <c:v>1.0877483560000001</c:v>
                </c:pt>
                <c:pt idx="9">
                  <c:v>1.05578883</c:v>
                </c:pt>
                <c:pt idx="10">
                  <c:v>0.735454143</c:v>
                </c:pt>
                <c:pt idx="11">
                  <c:v>0.61877297799999997</c:v>
                </c:pt>
                <c:pt idx="12">
                  <c:v>0.68307738299999998</c:v>
                </c:pt>
                <c:pt idx="13">
                  <c:v>0.89136498900000005</c:v>
                </c:pt>
                <c:pt idx="14">
                  <c:v>1.150322396</c:v>
                </c:pt>
                <c:pt idx="15">
                  <c:v>1.5304573669999999</c:v>
                </c:pt>
                <c:pt idx="16">
                  <c:v>1.594934259</c:v>
                </c:pt>
                <c:pt idx="17">
                  <c:v>0.95269702899999997</c:v>
                </c:pt>
                <c:pt idx="18">
                  <c:v>1.3212341540000001</c:v>
                </c:pt>
                <c:pt idx="19">
                  <c:v>1.7352343859999999</c:v>
                </c:pt>
                <c:pt idx="20">
                  <c:v>3.2814604470000002</c:v>
                </c:pt>
                <c:pt idx="21">
                  <c:v>3.6718944210000002</c:v>
                </c:pt>
                <c:pt idx="22">
                  <c:v>3.8494304220000002</c:v>
                </c:pt>
                <c:pt idx="23">
                  <c:v>4.6079820759999999</c:v>
                </c:pt>
              </c:numCache>
            </c:numRef>
          </c:val>
          <c:smooth val="0"/>
          <c:extLst>
            <c:ext xmlns:c16="http://schemas.microsoft.com/office/drawing/2014/chart" uri="{C3380CC4-5D6E-409C-BE32-E72D297353CC}">
              <c16:uniqueId val="{00000000-4BD2-4C36-B9A6-9176AFDE3E9C}"/>
            </c:ext>
          </c:extLst>
        </c:ser>
        <c:ser>
          <c:idx val="1"/>
          <c:order val="1"/>
          <c:tx>
            <c:strRef>
              <c:f>Sheet1!$C$1</c:f>
              <c:strCache>
                <c:ptCount val="1"/>
                <c:pt idx="0">
                  <c:v>United Way</c:v>
                </c:pt>
              </c:strCache>
            </c:strRef>
          </c:tx>
          <c:spPr>
            <a:ln w="38100" cap="rnd">
              <a:solidFill>
                <a:schemeClr val="accent2"/>
              </a:solidFill>
              <a:round/>
            </a:ln>
            <a:effectLst/>
          </c:spPr>
          <c:marker>
            <c:symbol val="none"/>
          </c:marker>
          <c:cat>
            <c:numRef>
              <c:f>Sheet1!$A$2:$A$25</c:f>
              <c:numCache>
                <c:formatCode>General</c:formatCode>
                <c:ptCount val="24"/>
                <c:pt idx="2">
                  <c:v>1995</c:v>
                </c:pt>
                <c:pt idx="7">
                  <c:v>2000</c:v>
                </c:pt>
                <c:pt idx="12">
                  <c:v>2005</c:v>
                </c:pt>
                <c:pt idx="17">
                  <c:v>2010</c:v>
                </c:pt>
                <c:pt idx="22">
                  <c:v>2015</c:v>
                </c:pt>
              </c:numCache>
            </c:numRef>
          </c:cat>
          <c:val>
            <c:numRef>
              <c:f>Sheet1!$C$2:$C$25</c:f>
              <c:numCache>
                <c:formatCode>"$"#,##0.000_);[Red]\("$"#,##0.000\)</c:formatCode>
                <c:ptCount val="24"/>
                <c:pt idx="0">
                  <c:v>3.2162114490000002</c:v>
                </c:pt>
                <c:pt idx="1">
                  <c:v>3.223617199</c:v>
                </c:pt>
                <c:pt idx="2">
                  <c:v>3.256414092</c:v>
                </c:pt>
                <c:pt idx="3">
                  <c:v>3.330471593</c:v>
                </c:pt>
                <c:pt idx="4">
                  <c:v>3.4362680220000001</c:v>
                </c:pt>
                <c:pt idx="5">
                  <c:v>3.599194523</c:v>
                </c:pt>
                <c:pt idx="6">
                  <c:v>3.784338274</c:v>
                </c:pt>
                <c:pt idx="7">
                  <c:v>3.987467418</c:v>
                </c:pt>
                <c:pt idx="8">
                  <c:v>4.0830542789999997</c:v>
                </c:pt>
                <c:pt idx="9">
                  <c:v>4.1036133850000001</c:v>
                </c:pt>
                <c:pt idx="10">
                  <c:v>3.9316426529999999</c:v>
                </c:pt>
                <c:pt idx="11">
                  <c:v>3.8452062570000001</c:v>
                </c:pt>
                <c:pt idx="12">
                  <c:v>3.8842404670000001</c:v>
                </c:pt>
                <c:pt idx="13">
                  <c:v>3.2902689500000002</c:v>
                </c:pt>
                <c:pt idx="14">
                  <c:v>4.1435892460000003</c:v>
                </c:pt>
                <c:pt idx="15">
                  <c:v>4.2364647949999998</c:v>
                </c:pt>
                <c:pt idx="16">
                  <c:v>4.023362895</c:v>
                </c:pt>
                <c:pt idx="17">
                  <c:v>3.8420184860000002</c:v>
                </c:pt>
                <c:pt idx="18">
                  <c:v>3.8589045249999998</c:v>
                </c:pt>
                <c:pt idx="19">
                  <c:v>3.903601412</c:v>
                </c:pt>
                <c:pt idx="20">
                  <c:v>3.9263019849999998</c:v>
                </c:pt>
                <c:pt idx="21">
                  <c:v>3.8701328269999999</c:v>
                </c:pt>
                <c:pt idx="22">
                  <c:v>3.8729170289999999</c:v>
                </c:pt>
                <c:pt idx="23">
                  <c:v>3.7083317560000002</c:v>
                </c:pt>
              </c:numCache>
            </c:numRef>
          </c:val>
          <c:smooth val="0"/>
          <c:extLst>
            <c:ext xmlns:c16="http://schemas.microsoft.com/office/drawing/2014/chart" uri="{C3380CC4-5D6E-409C-BE32-E72D297353CC}">
              <c16:uniqueId val="{00000001-4BD2-4C36-B9A6-9176AFDE3E9C}"/>
            </c:ext>
          </c:extLst>
        </c:ser>
        <c:dLbls>
          <c:showLegendKey val="0"/>
          <c:showVal val="0"/>
          <c:showCatName val="0"/>
          <c:showSerName val="0"/>
          <c:showPercent val="0"/>
          <c:showBubbleSize val="0"/>
        </c:dLbls>
        <c:smooth val="0"/>
        <c:axId val="1117224096"/>
        <c:axId val="1117209952"/>
      </c:lineChart>
      <c:catAx>
        <c:axId val="1117224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17209952"/>
        <c:crosses val="autoZero"/>
        <c:auto val="1"/>
        <c:lblAlgn val="ctr"/>
        <c:lblOffset val="100"/>
        <c:noMultiLvlLbl val="0"/>
      </c:catAx>
      <c:valAx>
        <c:axId val="111720995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0_);[Red]\(&quot;$&quot;#,##0.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17224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baseline="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Average Annual DAF</a:t>
            </a:r>
            <a:r>
              <a:rPr lang="en-US" baseline="0" dirty="0"/>
              <a:t> Contribution</a:t>
            </a:r>
          </a:p>
          <a:p>
            <a:pPr>
              <a:defRPr/>
            </a:pPr>
            <a:r>
              <a:rPr lang="en-US" baseline="0" dirty="0"/>
              <a:t> as a Percent of all </a:t>
            </a:r>
            <a:r>
              <a:rPr lang="en-US" dirty="0"/>
              <a:t> Giving</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802392010863139"/>
          <c:y val="0.14943938033156062"/>
          <c:w val="0.85856186080188257"/>
          <c:h val="0.78797954123137925"/>
        </c:manualLayout>
      </c:layout>
      <c:lineChart>
        <c:grouping val="standard"/>
        <c:varyColors val="0"/>
        <c:ser>
          <c:idx val="0"/>
          <c:order val="0"/>
          <c:tx>
            <c:strRef>
              <c:f>Sheet1!$B$1</c:f>
              <c:strCache>
                <c:ptCount val="1"/>
                <c:pt idx="0">
                  <c:v>DAF Contributions as % of all IRS Contribution Deductions</c:v>
                </c:pt>
              </c:strCache>
            </c:strRef>
          </c:tx>
          <c:spPr>
            <a:ln w="28575" cap="rnd">
              <a:solidFill>
                <a:schemeClr val="accent1"/>
              </a:solidFill>
              <a:round/>
            </a:ln>
            <a:effectLst/>
          </c:spPr>
          <c:marker>
            <c:symbol val="none"/>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Sheet1!$B$2:$B$9</c:f>
              <c:numCache>
                <c:formatCode>0.00%</c:formatCode>
                <c:ptCount val="8"/>
                <c:pt idx="0">
                  <c:v>5.1101708885103576E-2</c:v>
                </c:pt>
                <c:pt idx="1">
                  <c:v>5.4526729470338861E-2</c:v>
                </c:pt>
                <c:pt idx="2">
                  <c:v>4.4113670968935439E-2</c:v>
                </c:pt>
                <c:pt idx="3">
                  <c:v>6.1387958768301484E-2</c:v>
                </c:pt>
                <c:pt idx="4">
                  <c:v>6.4518938828331082E-2</c:v>
                </c:pt>
                <c:pt idx="5">
                  <c:v>7.4841742567910471E-2</c:v>
                </c:pt>
                <c:pt idx="6">
                  <c:v>9.4557587930873627E-2</c:v>
                </c:pt>
                <c:pt idx="7">
                  <c:v>0.10025087807325639</c:v>
                </c:pt>
              </c:numCache>
            </c:numRef>
          </c:val>
          <c:smooth val="0"/>
          <c:extLst>
            <c:ext xmlns:c16="http://schemas.microsoft.com/office/drawing/2014/chart" uri="{C3380CC4-5D6E-409C-BE32-E72D297353CC}">
              <c16:uniqueId val="{00000000-552C-4CB4-9864-AFE51A1E8F17}"/>
            </c:ext>
          </c:extLst>
        </c:ser>
        <c:ser>
          <c:idx val="1"/>
          <c:order val="1"/>
          <c:tx>
            <c:strRef>
              <c:f>Sheet1!$C$1</c:f>
              <c:strCache>
                <c:ptCount val="1"/>
                <c:pt idx="0">
                  <c:v>All DAF Holders at % of US Tax Returns with Contributions Deductions</c:v>
                </c:pt>
              </c:strCache>
            </c:strRef>
          </c:tx>
          <c:spPr>
            <a:ln w="28575" cap="rnd">
              <a:solidFill>
                <a:schemeClr val="accent2"/>
              </a:solidFill>
              <a:round/>
            </a:ln>
            <a:effectLst/>
          </c:spPr>
          <c:marker>
            <c:symbol val="none"/>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Sheet1!$C$2:$C$9</c:f>
              <c:numCache>
                <c:formatCode>0.00%</c:formatCode>
                <c:ptCount val="8"/>
                <c:pt idx="0">
                  <c:v>4.1522656450806742E-3</c:v>
                </c:pt>
                <c:pt idx="1">
                  <c:v>4.7468625155423988E-3</c:v>
                </c:pt>
                <c:pt idx="2">
                  <c:v>5.3452589485109281E-3</c:v>
                </c:pt>
                <c:pt idx="3">
                  <c:v>5.6109967794380732E-3</c:v>
                </c:pt>
                <c:pt idx="4">
                  <c:v>5.7698048857121077E-3</c:v>
                </c:pt>
                <c:pt idx="5">
                  <c:v>6.1636641902305762E-3</c:v>
                </c:pt>
                <c:pt idx="6">
                  <c:v>6.2666054913021853E-3</c:v>
                </c:pt>
                <c:pt idx="7">
                  <c:v>7.4057439657806302E-3</c:v>
                </c:pt>
              </c:numCache>
            </c:numRef>
          </c:val>
          <c:smooth val="0"/>
          <c:extLst>
            <c:ext xmlns:c16="http://schemas.microsoft.com/office/drawing/2014/chart" uri="{C3380CC4-5D6E-409C-BE32-E72D297353CC}">
              <c16:uniqueId val="{00000001-552C-4CB4-9864-AFE51A1E8F17}"/>
            </c:ext>
          </c:extLst>
        </c:ser>
        <c:dLbls>
          <c:showLegendKey val="0"/>
          <c:showVal val="0"/>
          <c:showCatName val="0"/>
          <c:showSerName val="0"/>
          <c:showPercent val="0"/>
          <c:showBubbleSize val="0"/>
        </c:dLbls>
        <c:smooth val="0"/>
        <c:axId val="1184925008"/>
        <c:axId val="1184927088"/>
      </c:lineChart>
      <c:catAx>
        <c:axId val="1184925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4927088"/>
        <c:crosses val="autoZero"/>
        <c:auto val="1"/>
        <c:lblAlgn val="ctr"/>
        <c:lblOffset val="100"/>
        <c:noMultiLvlLbl val="0"/>
      </c:catAx>
      <c:valAx>
        <c:axId val="1184927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4925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Average Annual Giving</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238983130331323"/>
          <c:y val="0.12135489134995781"/>
          <c:w val="0.87362640551164616"/>
          <c:h val="0.80577630100573361"/>
        </c:manualLayout>
      </c:layout>
      <c:lineChart>
        <c:grouping val="standard"/>
        <c:varyColors val="0"/>
        <c:ser>
          <c:idx val="0"/>
          <c:order val="0"/>
          <c:tx>
            <c:strRef>
              <c:f>Sheet1!$B$1</c:f>
              <c:strCache>
                <c:ptCount val="1"/>
                <c:pt idx="0">
                  <c:v>Average Annual Contributions to a DAF</c:v>
                </c:pt>
              </c:strCache>
            </c:strRef>
          </c:tx>
          <c:spPr>
            <a:ln w="28575" cap="rnd">
              <a:solidFill>
                <a:schemeClr val="accent1"/>
              </a:solidFill>
              <a:round/>
            </a:ln>
            <a:effectLst/>
          </c:spPr>
          <c:marker>
            <c:symbol val="none"/>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Sheet1!$B$2:$B$9</c:f>
              <c:numCache>
                <c:formatCode>General</c:formatCode>
                <c:ptCount val="8"/>
                <c:pt idx="0">
                  <c:v>61347.669778026982</c:v>
                </c:pt>
                <c:pt idx="1">
                  <c:v>53264.371505104245</c:v>
                </c:pt>
                <c:pt idx="2">
                  <c:v>37286.504690882852</c:v>
                </c:pt>
                <c:pt idx="3">
                  <c:v>50714.890108698011</c:v>
                </c:pt>
                <c:pt idx="4">
                  <c:v>53904.292590628866</c:v>
                </c:pt>
                <c:pt idx="5">
                  <c:v>68130.425268072067</c:v>
                </c:pt>
                <c:pt idx="6">
                  <c:v>77279.475414541812</c:v>
                </c:pt>
                <c:pt idx="7">
                  <c:v>82429.143116465202</c:v>
                </c:pt>
              </c:numCache>
            </c:numRef>
          </c:val>
          <c:smooth val="0"/>
          <c:extLst>
            <c:ext xmlns:c16="http://schemas.microsoft.com/office/drawing/2014/chart" uri="{C3380CC4-5D6E-409C-BE32-E72D297353CC}">
              <c16:uniqueId val="{00000000-552C-4CB4-9864-AFE51A1E8F17}"/>
            </c:ext>
          </c:extLst>
        </c:ser>
        <c:ser>
          <c:idx val="1"/>
          <c:order val="1"/>
          <c:tx>
            <c:strRef>
              <c:f>Sheet1!$C$1</c:f>
              <c:strCache>
                <c:ptCount val="1"/>
                <c:pt idx="0">
                  <c:v>Average Annual Grants from a DAF</c:v>
                </c:pt>
              </c:strCache>
            </c:strRef>
          </c:tx>
          <c:spPr>
            <a:ln w="28575" cap="rnd">
              <a:solidFill>
                <a:schemeClr val="accent2"/>
              </a:solidFill>
              <a:round/>
            </a:ln>
            <a:effectLst/>
          </c:spPr>
          <c:marker>
            <c:symbol val="none"/>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Sheet1!$C$2:$C$9</c:f>
              <c:numCache>
                <c:formatCode>General</c:formatCode>
                <c:ptCount val="8"/>
                <c:pt idx="0">
                  <c:v>39117.385138032259</c:v>
                </c:pt>
                <c:pt idx="1">
                  <c:v>39809.408598832255</c:v>
                </c:pt>
                <c:pt idx="2">
                  <c:v>36685.109453933124</c:v>
                </c:pt>
                <c:pt idx="3">
                  <c:v>39270.139506628191</c:v>
                </c:pt>
                <c:pt idx="4">
                  <c:v>42312.53053883501</c:v>
                </c:pt>
                <c:pt idx="5">
                  <c:v>41578.525056532213</c:v>
                </c:pt>
                <c:pt idx="6">
                  <c:v>44448.032580273328</c:v>
                </c:pt>
                <c:pt idx="7">
                  <c:v>51239.737612937824</c:v>
                </c:pt>
              </c:numCache>
            </c:numRef>
          </c:val>
          <c:smooth val="0"/>
          <c:extLst>
            <c:ext xmlns:c16="http://schemas.microsoft.com/office/drawing/2014/chart" uri="{C3380CC4-5D6E-409C-BE32-E72D297353CC}">
              <c16:uniqueId val="{00000001-552C-4CB4-9864-AFE51A1E8F17}"/>
            </c:ext>
          </c:extLst>
        </c:ser>
        <c:ser>
          <c:idx val="2"/>
          <c:order val="2"/>
          <c:tx>
            <c:strRef>
              <c:f>Sheet1!$D$1</c:f>
              <c:strCache>
                <c:ptCount val="1"/>
                <c:pt idx="0">
                  <c:v>Average Charitable Deduction Claimed in the US</c:v>
                </c:pt>
              </c:strCache>
            </c:strRef>
          </c:tx>
          <c:spPr>
            <a:ln w="28575" cap="rnd">
              <a:solidFill>
                <a:schemeClr val="accent3"/>
              </a:solidFill>
              <a:round/>
            </a:ln>
            <a:effectLst/>
          </c:spPr>
          <c:marker>
            <c:symbol val="none"/>
          </c:marker>
          <c:cat>
            <c:numRef>
              <c:f>Sheet1!$A$2:$A$9</c:f>
              <c:numCache>
                <c:formatCode>General</c:formatCode>
                <c:ptCount val="8"/>
                <c:pt idx="0">
                  <c:v>2007</c:v>
                </c:pt>
                <c:pt idx="1">
                  <c:v>2008</c:v>
                </c:pt>
                <c:pt idx="2">
                  <c:v>2009</c:v>
                </c:pt>
                <c:pt idx="3">
                  <c:v>2010</c:v>
                </c:pt>
                <c:pt idx="4">
                  <c:v>2011</c:v>
                </c:pt>
                <c:pt idx="5">
                  <c:v>2012</c:v>
                </c:pt>
                <c:pt idx="6">
                  <c:v>2013</c:v>
                </c:pt>
                <c:pt idx="7">
                  <c:v>2014</c:v>
                </c:pt>
              </c:numCache>
            </c:numRef>
          </c:cat>
          <c:val>
            <c:numRef>
              <c:f>Sheet1!$D$2:$D$9</c:f>
              <c:numCache>
                <c:formatCode>General</c:formatCode>
                <c:ptCount val="8"/>
                <c:pt idx="0">
                  <c:v>4984.8004534993361</c:v>
                </c:pt>
                <c:pt idx="1">
                  <c:v>4636.9670612473055</c:v>
                </c:pt>
                <c:pt idx="2">
                  <c:v>4518.0103691208624</c:v>
                </c:pt>
                <c:pt idx="3">
                  <c:v>4635.4544242705351</c:v>
                </c:pt>
                <c:pt idx="4">
                  <c:v>4820.5574424868519</c:v>
                </c:pt>
                <c:pt idx="5">
                  <c:v>5610.9471543765058</c:v>
                </c:pt>
                <c:pt idx="6">
                  <c:v>5121.5348825495957</c:v>
                </c:pt>
                <c:pt idx="7">
                  <c:v>6089.214787656585</c:v>
                </c:pt>
              </c:numCache>
            </c:numRef>
          </c:val>
          <c:smooth val="0"/>
          <c:extLst>
            <c:ext xmlns:c16="http://schemas.microsoft.com/office/drawing/2014/chart" uri="{C3380CC4-5D6E-409C-BE32-E72D297353CC}">
              <c16:uniqueId val="{00000002-552C-4CB4-9864-AFE51A1E8F17}"/>
            </c:ext>
          </c:extLst>
        </c:ser>
        <c:dLbls>
          <c:showLegendKey val="0"/>
          <c:showVal val="0"/>
          <c:showCatName val="0"/>
          <c:showSerName val="0"/>
          <c:showPercent val="0"/>
          <c:showBubbleSize val="0"/>
        </c:dLbls>
        <c:smooth val="0"/>
        <c:axId val="1184925008"/>
        <c:axId val="1184927088"/>
      </c:lineChart>
      <c:catAx>
        <c:axId val="1184925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4927088"/>
        <c:crosses val="autoZero"/>
        <c:auto val="1"/>
        <c:lblAlgn val="ctr"/>
        <c:lblOffset val="100"/>
        <c:noMultiLvlLbl val="0"/>
      </c:catAx>
      <c:valAx>
        <c:axId val="1184927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80" b="0" i="0" u="none" strike="noStrike" kern="1200" baseline="0">
                <a:solidFill>
                  <a:schemeClr val="tx1">
                    <a:lumMod val="65000"/>
                    <a:lumOff val="35000"/>
                  </a:schemeClr>
                </a:solidFill>
                <a:latin typeface="+mn-lt"/>
                <a:ea typeface="+mn-ea"/>
                <a:cs typeface="+mn-cs"/>
              </a:defRPr>
            </a:pPr>
            <a:endParaRPr lang="en-US"/>
          </a:p>
        </c:txPr>
        <c:crossAx val="1184925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Percent of Contributions that are Non-cash</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DAFs</c:v>
                </c:pt>
              </c:strCache>
            </c:strRef>
          </c:tx>
          <c:spPr>
            <a:ln w="38100" cap="rnd">
              <a:solidFill>
                <a:schemeClr val="accent1"/>
              </a:solidFill>
              <a:round/>
            </a:ln>
            <a:effectLst/>
          </c:spPr>
          <c:marker>
            <c:symbol val="none"/>
          </c:marker>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Sheet1!$B$2:$B$8</c:f>
              <c:numCache>
                <c:formatCode>0.0%</c:formatCode>
                <c:ptCount val="7"/>
                <c:pt idx="0">
                  <c:v>0.40607284688556627</c:v>
                </c:pt>
                <c:pt idx="1">
                  <c:v>0.5995627152215397</c:v>
                </c:pt>
                <c:pt idx="2">
                  <c:v>0.55075219427319499</c:v>
                </c:pt>
                <c:pt idx="3">
                  <c:v>0.65486428670028007</c:v>
                </c:pt>
                <c:pt idx="4">
                  <c:v>0.53826399007810866</c:v>
                </c:pt>
                <c:pt idx="5">
                  <c:v>0.66651592954970729</c:v>
                </c:pt>
                <c:pt idx="6">
                  <c:v>0.60933447777423799</c:v>
                </c:pt>
              </c:numCache>
            </c:numRef>
          </c:val>
          <c:smooth val="0"/>
          <c:extLst>
            <c:ext xmlns:c16="http://schemas.microsoft.com/office/drawing/2014/chart" uri="{C3380CC4-5D6E-409C-BE32-E72D297353CC}">
              <c16:uniqueId val="{00000000-BC5B-48E4-B46A-594429D73801}"/>
            </c:ext>
          </c:extLst>
        </c:ser>
        <c:ser>
          <c:idx val="1"/>
          <c:order val="1"/>
          <c:tx>
            <c:strRef>
              <c:f>Sheet1!$C$1</c:f>
              <c:strCache>
                <c:ptCount val="1"/>
                <c:pt idx="0">
                  <c:v>SOI High Income</c:v>
                </c:pt>
              </c:strCache>
            </c:strRef>
          </c:tx>
          <c:spPr>
            <a:ln w="38100" cap="rnd">
              <a:solidFill>
                <a:srgbClr val="FF0000"/>
              </a:solidFill>
              <a:round/>
            </a:ln>
            <a:effectLst/>
          </c:spPr>
          <c:marker>
            <c:symbol val="none"/>
          </c:marker>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Sheet1!$C$2:$C$8</c:f>
              <c:numCache>
                <c:formatCode>0.0%</c:formatCode>
                <c:ptCount val="7"/>
                <c:pt idx="0">
                  <c:v>0.37422312311380673</c:v>
                </c:pt>
                <c:pt idx="1">
                  <c:v>0.32351444508342353</c:v>
                </c:pt>
                <c:pt idx="2">
                  <c:v>0.41822056553065429</c:v>
                </c:pt>
                <c:pt idx="3">
                  <c:v>0.41147669929069786</c:v>
                </c:pt>
                <c:pt idx="4">
                  <c:v>0.34793717579313016</c:v>
                </c:pt>
                <c:pt idx="5">
                  <c:v>0.41520433873813151</c:v>
                </c:pt>
                <c:pt idx="6">
                  <c:v>0.50741365568522934</c:v>
                </c:pt>
              </c:numCache>
            </c:numRef>
          </c:val>
          <c:smooth val="0"/>
          <c:extLst>
            <c:ext xmlns:c16="http://schemas.microsoft.com/office/drawing/2014/chart" uri="{C3380CC4-5D6E-409C-BE32-E72D297353CC}">
              <c16:uniqueId val="{00000001-BC5B-48E4-B46A-594429D73801}"/>
            </c:ext>
          </c:extLst>
        </c:ser>
        <c:dLbls>
          <c:showLegendKey val="0"/>
          <c:showVal val="0"/>
          <c:showCatName val="0"/>
          <c:showSerName val="0"/>
          <c:showPercent val="0"/>
          <c:showBubbleSize val="0"/>
        </c:dLbls>
        <c:smooth val="0"/>
        <c:axId val="563489391"/>
        <c:axId val="563504367"/>
      </c:lineChart>
      <c:catAx>
        <c:axId val="563489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63504367"/>
        <c:crosses val="autoZero"/>
        <c:auto val="1"/>
        <c:lblAlgn val="ctr"/>
        <c:lblOffset val="100"/>
        <c:noMultiLvlLbl val="0"/>
      </c:catAx>
      <c:valAx>
        <c:axId val="56350436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63489391"/>
        <c:crosses val="autoZero"/>
        <c:crossBetween val="between"/>
      </c:valAx>
      <c:spPr>
        <a:noFill/>
        <a:ln w="38100">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baseline="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665666477008975E-2"/>
          <c:y val="3.4782724671255115E-2"/>
          <c:w val="0.78425711118475938"/>
          <c:h val="0.90087458632888284"/>
        </c:manualLayout>
      </c:layout>
      <c:lineChart>
        <c:grouping val="standard"/>
        <c:varyColors val="0"/>
        <c:ser>
          <c:idx val="0"/>
          <c:order val="0"/>
          <c:tx>
            <c:strRef>
              <c:f>'All DAF Orgs'!$H$36</c:f>
              <c:strCache>
                <c:ptCount val="1"/>
                <c:pt idx="0">
                  <c:v>Total Inflows</c:v>
                </c:pt>
              </c:strCache>
            </c:strRef>
          </c:tx>
          <c:spPr>
            <a:ln w="38100" cap="rnd">
              <a:solidFill>
                <a:srgbClr val="FF0000"/>
              </a:solidFill>
              <a:round/>
            </a:ln>
            <a:effectLst/>
          </c:spPr>
          <c:marker>
            <c:symbol val="none"/>
          </c:marker>
          <c:cat>
            <c:numRef>
              <c:f>'All DAF Orgs'!$E$37:$E$79</c:f>
              <c:numCache>
                <c:formatCode>General</c:formatCode>
                <c:ptCount val="43"/>
                <c:pt idx="0">
                  <c:v>2008</c:v>
                </c:pt>
                <c:pt idx="6">
                  <c:v>2009</c:v>
                </c:pt>
                <c:pt idx="12">
                  <c:v>2010</c:v>
                </c:pt>
                <c:pt idx="18">
                  <c:v>2011</c:v>
                </c:pt>
                <c:pt idx="24">
                  <c:v>2012</c:v>
                </c:pt>
                <c:pt idx="30">
                  <c:v>2013</c:v>
                </c:pt>
                <c:pt idx="36">
                  <c:v>2014</c:v>
                </c:pt>
                <c:pt idx="42">
                  <c:v>2015</c:v>
                </c:pt>
              </c:numCache>
            </c:numRef>
          </c:cat>
          <c:val>
            <c:numRef>
              <c:f>'All DAF Orgs'!$H$37:$H$79</c:f>
              <c:numCache>
                <c:formatCode>0.000</c:formatCode>
                <c:ptCount val="43"/>
                <c:pt idx="0" formatCode="0.00">
                  <c:v>9.7118608010000003</c:v>
                </c:pt>
                <c:pt idx="1">
                  <c:v>10.470552766833332</c:v>
                </c:pt>
                <c:pt idx="2">
                  <c:v>11.229244732666668</c:v>
                </c:pt>
                <c:pt idx="3">
                  <c:v>11.9879366985</c:v>
                </c:pt>
                <c:pt idx="4">
                  <c:v>12.746628664333333</c:v>
                </c:pt>
                <c:pt idx="5">
                  <c:v>13.505320630166667</c:v>
                </c:pt>
                <c:pt idx="6">
                  <c:v>14.264012595999999</c:v>
                </c:pt>
                <c:pt idx="7">
                  <c:v>15.288873932333333</c:v>
                </c:pt>
                <c:pt idx="8">
                  <c:v>16.313735268666669</c:v>
                </c:pt>
                <c:pt idx="9">
                  <c:v>17.338596604999999</c:v>
                </c:pt>
                <c:pt idx="10">
                  <c:v>18.363457941333333</c:v>
                </c:pt>
                <c:pt idx="11">
                  <c:v>19.388319277666664</c:v>
                </c:pt>
                <c:pt idx="12">
                  <c:v>20.413180613999998</c:v>
                </c:pt>
                <c:pt idx="13">
                  <c:v>21.415325382499997</c:v>
                </c:pt>
                <c:pt idx="14">
                  <c:v>22.417470151</c:v>
                </c:pt>
                <c:pt idx="15">
                  <c:v>23.419614919499999</c:v>
                </c:pt>
                <c:pt idx="16">
                  <c:v>24.421759687999998</c:v>
                </c:pt>
                <c:pt idx="17">
                  <c:v>25.423904456500001</c:v>
                </c:pt>
                <c:pt idx="18">
                  <c:v>26.426049225</c:v>
                </c:pt>
                <c:pt idx="19">
                  <c:v>28.156529354333333</c:v>
                </c:pt>
                <c:pt idx="20">
                  <c:v>29.887009483666667</c:v>
                </c:pt>
                <c:pt idx="21">
                  <c:v>31.617489613</c:v>
                </c:pt>
                <c:pt idx="22">
                  <c:v>33.347969742333333</c:v>
                </c:pt>
                <c:pt idx="23">
                  <c:v>35.078449871666663</c:v>
                </c:pt>
                <c:pt idx="24">
                  <c:v>36.808930001</c:v>
                </c:pt>
                <c:pt idx="25">
                  <c:v>38.772422867833335</c:v>
                </c:pt>
                <c:pt idx="26">
                  <c:v>40.735915734666669</c:v>
                </c:pt>
                <c:pt idx="27">
                  <c:v>42.699408601499997</c:v>
                </c:pt>
                <c:pt idx="28">
                  <c:v>44.662901468333331</c:v>
                </c:pt>
                <c:pt idx="29">
                  <c:v>46.626394335166665</c:v>
                </c:pt>
                <c:pt idx="30">
                  <c:v>48.589887202</c:v>
                </c:pt>
                <c:pt idx="31">
                  <c:v>50.607482102999995</c:v>
                </c:pt>
                <c:pt idx="32">
                  <c:v>52.625077004000005</c:v>
                </c:pt>
                <c:pt idx="33">
                  <c:v>54.642671905</c:v>
                </c:pt>
                <c:pt idx="34">
                  <c:v>56.660266805999996</c:v>
                </c:pt>
                <c:pt idx="35">
                  <c:v>58.677861707000005</c:v>
                </c:pt>
                <c:pt idx="36">
                  <c:v>60.695456608000001</c:v>
                </c:pt>
                <c:pt idx="37">
                  <c:v>62.385899730833337</c:v>
                </c:pt>
                <c:pt idx="38">
                  <c:v>64.076342853666659</c:v>
                </c:pt>
                <c:pt idx="39">
                  <c:v>65.766785976499989</c:v>
                </c:pt>
                <c:pt idx="40">
                  <c:v>67.457229099333333</c:v>
                </c:pt>
                <c:pt idx="41">
                  <c:v>69.147672222166662</c:v>
                </c:pt>
                <c:pt idx="42" formatCode="0.00">
                  <c:v>70.838115344999991</c:v>
                </c:pt>
              </c:numCache>
            </c:numRef>
          </c:val>
          <c:smooth val="0"/>
          <c:extLst>
            <c:ext xmlns:c16="http://schemas.microsoft.com/office/drawing/2014/chart" uri="{C3380CC4-5D6E-409C-BE32-E72D297353CC}">
              <c16:uniqueId val="{00000000-63F4-4F3A-B955-808A7D257CC8}"/>
            </c:ext>
          </c:extLst>
        </c:ser>
        <c:ser>
          <c:idx val="1"/>
          <c:order val="1"/>
          <c:tx>
            <c:strRef>
              <c:f>'All DAF Orgs'!$I$36</c:f>
              <c:strCache>
                <c:ptCount val="1"/>
                <c:pt idx="0">
                  <c:v>Total Outflows</c:v>
                </c:pt>
              </c:strCache>
            </c:strRef>
          </c:tx>
          <c:spPr>
            <a:ln w="38100" cap="rnd">
              <a:solidFill>
                <a:sysClr val="windowText" lastClr="000000"/>
              </a:solidFill>
              <a:round/>
            </a:ln>
            <a:effectLst/>
          </c:spPr>
          <c:marker>
            <c:symbol val="none"/>
          </c:marker>
          <c:cat>
            <c:numRef>
              <c:f>'All DAF Orgs'!$E$37:$E$79</c:f>
              <c:numCache>
                <c:formatCode>General</c:formatCode>
                <c:ptCount val="43"/>
                <c:pt idx="0">
                  <c:v>2008</c:v>
                </c:pt>
                <c:pt idx="6">
                  <c:v>2009</c:v>
                </c:pt>
                <c:pt idx="12">
                  <c:v>2010</c:v>
                </c:pt>
                <c:pt idx="18">
                  <c:v>2011</c:v>
                </c:pt>
                <c:pt idx="24">
                  <c:v>2012</c:v>
                </c:pt>
                <c:pt idx="30">
                  <c:v>2013</c:v>
                </c:pt>
                <c:pt idx="36">
                  <c:v>2014</c:v>
                </c:pt>
                <c:pt idx="42">
                  <c:v>2015</c:v>
                </c:pt>
              </c:numCache>
            </c:numRef>
          </c:cat>
          <c:val>
            <c:numRef>
              <c:f>'All DAF Orgs'!$I$37:$I$79</c:f>
              <c:numCache>
                <c:formatCode>0.000</c:formatCode>
                <c:ptCount val="43"/>
                <c:pt idx="0" formatCode="General">
                  <c:v>0</c:v>
                </c:pt>
                <c:pt idx="1">
                  <c:v>0.46410434350000002</c:v>
                </c:pt>
                <c:pt idx="2">
                  <c:v>0.92820868700000003</c:v>
                </c:pt>
                <c:pt idx="3">
                  <c:v>1.3923130305</c:v>
                </c:pt>
                <c:pt idx="4">
                  <c:v>1.8564173740000001</c:v>
                </c:pt>
                <c:pt idx="5">
                  <c:v>2.3205217175000001</c:v>
                </c:pt>
                <c:pt idx="6">
                  <c:v>2.784626061</c:v>
                </c:pt>
                <c:pt idx="7">
                  <c:v>3.2947170058333333</c:v>
                </c:pt>
                <c:pt idx="8">
                  <c:v>3.804807950666667</c:v>
                </c:pt>
                <c:pt idx="9">
                  <c:v>4.3148988955000007</c:v>
                </c:pt>
                <c:pt idx="10">
                  <c:v>4.824989840333334</c:v>
                </c:pt>
                <c:pt idx="11">
                  <c:v>5.3350807851666673</c:v>
                </c:pt>
                <c:pt idx="12">
                  <c:v>5.8451717300000006</c:v>
                </c:pt>
                <c:pt idx="13">
                  <c:v>6.3799874725000008</c:v>
                </c:pt>
                <c:pt idx="14">
                  <c:v>6.9148032150000009</c:v>
                </c:pt>
                <c:pt idx="15">
                  <c:v>7.4496189575000002</c:v>
                </c:pt>
                <c:pt idx="16">
                  <c:v>7.9844347000000004</c:v>
                </c:pt>
                <c:pt idx="17">
                  <c:v>8.5192504425000006</c:v>
                </c:pt>
                <c:pt idx="18">
                  <c:v>9.0540661849999999</c:v>
                </c:pt>
                <c:pt idx="19">
                  <c:v>9.7080354288333339</c:v>
                </c:pt>
                <c:pt idx="20">
                  <c:v>10.362004672666668</c:v>
                </c:pt>
                <c:pt idx="21">
                  <c:v>11.0159739165</c:v>
                </c:pt>
                <c:pt idx="22">
                  <c:v>11.669943160333332</c:v>
                </c:pt>
                <c:pt idx="23">
                  <c:v>12.323912404166668</c:v>
                </c:pt>
                <c:pt idx="24">
                  <c:v>12.977881648</c:v>
                </c:pt>
                <c:pt idx="25">
                  <c:v>13.806669786833334</c:v>
                </c:pt>
                <c:pt idx="26">
                  <c:v>14.635457925666667</c:v>
                </c:pt>
                <c:pt idx="27">
                  <c:v>15.464246064499999</c:v>
                </c:pt>
                <c:pt idx="28">
                  <c:v>16.293034203333331</c:v>
                </c:pt>
                <c:pt idx="29">
                  <c:v>17.121822342166666</c:v>
                </c:pt>
                <c:pt idx="30">
                  <c:v>17.950610480999998</c:v>
                </c:pt>
                <c:pt idx="31">
                  <c:v>19.004901611499999</c:v>
                </c:pt>
                <c:pt idx="32">
                  <c:v>20.059192742</c:v>
                </c:pt>
                <c:pt idx="33">
                  <c:v>21.113483872499998</c:v>
                </c:pt>
                <c:pt idx="34">
                  <c:v>22.167775002999996</c:v>
                </c:pt>
                <c:pt idx="35">
                  <c:v>23.2220661335</c:v>
                </c:pt>
                <c:pt idx="36">
                  <c:v>24.276357263999998</c:v>
                </c:pt>
                <c:pt idx="37">
                  <c:v>25.479817240666666</c:v>
                </c:pt>
                <c:pt idx="38">
                  <c:v>26.683277217333334</c:v>
                </c:pt>
                <c:pt idx="39">
                  <c:v>27.886737193999998</c:v>
                </c:pt>
                <c:pt idx="40">
                  <c:v>29.090197170666666</c:v>
                </c:pt>
                <c:pt idx="41">
                  <c:v>30.293657147333331</c:v>
                </c:pt>
                <c:pt idx="42">
                  <c:v>31.497117123999999</c:v>
                </c:pt>
              </c:numCache>
            </c:numRef>
          </c:val>
          <c:smooth val="0"/>
          <c:extLst>
            <c:ext xmlns:c16="http://schemas.microsoft.com/office/drawing/2014/chart" uri="{C3380CC4-5D6E-409C-BE32-E72D297353CC}">
              <c16:uniqueId val="{00000001-63F4-4F3A-B955-808A7D257CC8}"/>
            </c:ext>
          </c:extLst>
        </c:ser>
        <c:ser>
          <c:idx val="2"/>
          <c:order val="2"/>
          <c:tx>
            <c:strRef>
              <c:f>'All DAF Orgs'!$J$36</c:f>
              <c:strCache>
                <c:ptCount val="1"/>
                <c:pt idx="0">
                  <c:v>2008 Balance</c:v>
                </c:pt>
              </c:strCache>
            </c:strRef>
          </c:tx>
          <c:spPr>
            <a:ln w="19050" cap="rnd">
              <a:solidFill>
                <a:schemeClr val="accent2">
                  <a:lumMod val="60000"/>
                  <a:lumOff val="40000"/>
                </a:schemeClr>
              </a:solidFill>
              <a:prstDash val="lgDash"/>
              <a:round/>
            </a:ln>
            <a:effectLst/>
          </c:spPr>
          <c:marker>
            <c:symbol val="none"/>
          </c:marker>
          <c:cat>
            <c:numRef>
              <c:f>'All DAF Orgs'!$E$37:$E$79</c:f>
              <c:numCache>
                <c:formatCode>General</c:formatCode>
                <c:ptCount val="43"/>
                <c:pt idx="0">
                  <c:v>2008</c:v>
                </c:pt>
                <c:pt idx="6">
                  <c:v>2009</c:v>
                </c:pt>
                <c:pt idx="12">
                  <c:v>2010</c:v>
                </c:pt>
                <c:pt idx="18">
                  <c:v>2011</c:v>
                </c:pt>
                <c:pt idx="24">
                  <c:v>2012</c:v>
                </c:pt>
                <c:pt idx="30">
                  <c:v>2013</c:v>
                </c:pt>
                <c:pt idx="36">
                  <c:v>2014</c:v>
                </c:pt>
                <c:pt idx="42">
                  <c:v>2015</c:v>
                </c:pt>
              </c:numCache>
            </c:numRef>
          </c:cat>
          <c:val>
            <c:numRef>
              <c:f>'All DAF Orgs'!$J$37:$J$62</c:f>
              <c:numCache>
                <c:formatCode>0.000</c:formatCode>
                <c:ptCount val="26"/>
                <c:pt idx="0" formatCode="_(* #,##0.000_);_(* \(#,##0.000\);_(* &quot;-&quot;??_);_(@_)">
                  <c:v>9.7118608010000003</c:v>
                </c:pt>
                <c:pt idx="1">
                  <c:v>9.8342624139999995</c:v>
                </c:pt>
                <c:pt idx="2">
                  <c:v>9.9566640269999986</c:v>
                </c:pt>
                <c:pt idx="3">
                  <c:v>10.079065639999998</c:v>
                </c:pt>
                <c:pt idx="4">
                  <c:v>10.201467252999997</c:v>
                </c:pt>
                <c:pt idx="5">
                  <c:v>10.323868865999996</c:v>
                </c:pt>
                <c:pt idx="6">
                  <c:v>10.446270478999999</c:v>
                </c:pt>
                <c:pt idx="7">
                  <c:v>10.702581092222896</c:v>
                </c:pt>
                <c:pt idx="8">
                  <c:v>10.958891705445794</c:v>
                </c:pt>
                <c:pt idx="9">
                  <c:v>11.215202318668691</c:v>
                </c:pt>
                <c:pt idx="10">
                  <c:v>11.471512931891588</c:v>
                </c:pt>
                <c:pt idx="11">
                  <c:v>11.727823545114486</c:v>
                </c:pt>
                <c:pt idx="12">
                  <c:v>11.984134158337389</c:v>
                </c:pt>
                <c:pt idx="13">
                  <c:v>11.98450137664663</c:v>
                </c:pt>
                <c:pt idx="14">
                  <c:v>11.984868594955874</c:v>
                </c:pt>
                <c:pt idx="15">
                  <c:v>11.985235813265117</c:v>
                </c:pt>
                <c:pt idx="16">
                  <c:v>11.985603031574358</c:v>
                </c:pt>
                <c:pt idx="17">
                  <c:v>11.985970249883602</c:v>
                </c:pt>
                <c:pt idx="18">
                  <c:v>11.986337468192843</c:v>
                </c:pt>
                <c:pt idx="19">
                  <c:v>12.204493770045737</c:v>
                </c:pt>
                <c:pt idx="20">
                  <c:v>12.42265007189863</c:v>
                </c:pt>
                <c:pt idx="21">
                  <c:v>12.640806373751522</c:v>
                </c:pt>
                <c:pt idx="22">
                  <c:v>12.858962675604415</c:v>
                </c:pt>
                <c:pt idx="23">
                  <c:v>13.077118977457307</c:v>
                </c:pt>
                <c:pt idx="24">
                  <c:v>13.2952752793102</c:v>
                </c:pt>
                <c:pt idx="25">
                  <c:v>13.573957216381071</c:v>
                </c:pt>
              </c:numCache>
            </c:numRef>
          </c:val>
          <c:smooth val="0"/>
          <c:extLst>
            <c:ext xmlns:c16="http://schemas.microsoft.com/office/drawing/2014/chart" uri="{C3380CC4-5D6E-409C-BE32-E72D297353CC}">
              <c16:uniqueId val="{00000002-63F4-4F3A-B955-808A7D257CC8}"/>
            </c:ext>
          </c:extLst>
        </c:ser>
        <c:ser>
          <c:idx val="3"/>
          <c:order val="3"/>
          <c:tx>
            <c:strRef>
              <c:f>'All DAF Orgs'!$K$36</c:f>
              <c:strCache>
                <c:ptCount val="1"/>
                <c:pt idx="0">
                  <c:v>2009 Balance</c:v>
                </c:pt>
              </c:strCache>
            </c:strRef>
          </c:tx>
          <c:spPr>
            <a:ln w="19050" cap="rnd">
              <a:solidFill>
                <a:schemeClr val="accent1">
                  <a:lumMod val="40000"/>
                  <a:lumOff val="60000"/>
                </a:schemeClr>
              </a:solidFill>
              <a:round/>
            </a:ln>
            <a:effectLst/>
          </c:spPr>
          <c:marker>
            <c:symbol val="none"/>
          </c:marker>
          <c:cat>
            <c:numRef>
              <c:f>'All DAF Orgs'!$E$37:$E$79</c:f>
              <c:numCache>
                <c:formatCode>General</c:formatCode>
                <c:ptCount val="43"/>
                <c:pt idx="0">
                  <c:v>2008</c:v>
                </c:pt>
                <c:pt idx="6">
                  <c:v>2009</c:v>
                </c:pt>
                <c:pt idx="12">
                  <c:v>2010</c:v>
                </c:pt>
                <c:pt idx="18">
                  <c:v>2011</c:v>
                </c:pt>
                <c:pt idx="24">
                  <c:v>2012</c:v>
                </c:pt>
                <c:pt idx="30">
                  <c:v>2013</c:v>
                </c:pt>
                <c:pt idx="36">
                  <c:v>2014</c:v>
                </c:pt>
                <c:pt idx="42">
                  <c:v>2015</c:v>
                </c:pt>
              </c:numCache>
            </c:numRef>
          </c:cat>
          <c:val>
            <c:numRef>
              <c:f>'All DAF Orgs'!$K$37:$K$70</c:f>
              <c:numCache>
                <c:formatCode>General</c:formatCode>
                <c:ptCount val="34"/>
                <c:pt idx="6" formatCode="0.000">
                  <c:v>14.264012595999999</c:v>
                </c:pt>
                <c:pt idx="7" formatCode="0.000">
                  <c:v>14.613995666307201</c:v>
                </c:pt>
                <c:pt idx="8" formatCode="0.000">
                  <c:v>14.963978736614402</c:v>
                </c:pt>
                <c:pt idx="9" formatCode="0.000">
                  <c:v>15.313961806921604</c:v>
                </c:pt>
                <c:pt idx="10" formatCode="0.000">
                  <c:v>15.663944877228806</c:v>
                </c:pt>
                <c:pt idx="11" formatCode="0.000">
                  <c:v>16.013927947536008</c:v>
                </c:pt>
                <c:pt idx="12" formatCode="0.000">
                  <c:v>16.363911017843211</c:v>
                </c:pt>
                <c:pt idx="13" formatCode="0.000">
                  <c:v>16.364412441446884</c:v>
                </c:pt>
                <c:pt idx="14" formatCode="0.000">
                  <c:v>16.364913865050557</c:v>
                </c:pt>
                <c:pt idx="15" formatCode="0.000">
                  <c:v>16.365415288654226</c:v>
                </c:pt>
                <c:pt idx="16" formatCode="0.000">
                  <c:v>16.365916712257899</c:v>
                </c:pt>
                <c:pt idx="17" formatCode="0.000">
                  <c:v>16.366418135861572</c:v>
                </c:pt>
                <c:pt idx="18" formatCode="0.000">
                  <c:v>16.366919559465245</c:v>
                </c:pt>
                <c:pt idx="19" formatCode="0.000">
                  <c:v>16.664804268058809</c:v>
                </c:pt>
                <c:pt idx="20" formatCode="0.000">
                  <c:v>16.96268897665237</c:v>
                </c:pt>
                <c:pt idx="21" formatCode="0.000">
                  <c:v>17.26057368524593</c:v>
                </c:pt>
                <c:pt idx="22" formatCode="0.000">
                  <c:v>17.558458393839494</c:v>
                </c:pt>
                <c:pt idx="23" formatCode="0.000">
                  <c:v>17.856343102433051</c:v>
                </c:pt>
                <c:pt idx="24" formatCode="0.000">
                  <c:v>18.154227811026615</c:v>
                </c:pt>
                <c:pt idx="25" formatCode="0.000">
                  <c:v>18.534758132220933</c:v>
                </c:pt>
                <c:pt idx="26" formatCode="0.000">
                  <c:v>18.915288453415251</c:v>
                </c:pt>
                <c:pt idx="27" formatCode="0.000">
                  <c:v>19.295818774609565</c:v>
                </c:pt>
                <c:pt idx="28" formatCode="0.000">
                  <c:v>19.676349095803882</c:v>
                </c:pt>
                <c:pt idx="29" formatCode="0.000">
                  <c:v>20.0568794169982</c:v>
                </c:pt>
                <c:pt idx="30" formatCode="0.000">
                  <c:v>20.437409738192517</c:v>
                </c:pt>
                <c:pt idx="31" formatCode="0.000">
                  <c:v>20.501282719792957</c:v>
                </c:pt>
                <c:pt idx="32" formatCode="0.000">
                  <c:v>20.565155701393401</c:v>
                </c:pt>
                <c:pt idx="33" formatCode="0.000">
                  <c:v>20.629028682993837</c:v>
                </c:pt>
              </c:numCache>
            </c:numRef>
          </c:val>
          <c:smooth val="0"/>
          <c:extLst>
            <c:ext xmlns:c16="http://schemas.microsoft.com/office/drawing/2014/chart" uri="{C3380CC4-5D6E-409C-BE32-E72D297353CC}">
              <c16:uniqueId val="{00000003-63F4-4F3A-B955-808A7D257CC8}"/>
            </c:ext>
          </c:extLst>
        </c:ser>
        <c:ser>
          <c:idx val="4"/>
          <c:order val="4"/>
          <c:tx>
            <c:strRef>
              <c:f>'All DAF Orgs'!$L$36</c:f>
              <c:strCache>
                <c:ptCount val="1"/>
                <c:pt idx="0">
                  <c:v>2010 Balance</c:v>
                </c:pt>
              </c:strCache>
            </c:strRef>
          </c:tx>
          <c:spPr>
            <a:ln w="28575" cap="rnd">
              <a:solidFill>
                <a:schemeClr val="accent1">
                  <a:lumMod val="60000"/>
                  <a:lumOff val="40000"/>
                </a:schemeClr>
              </a:solidFill>
              <a:round/>
            </a:ln>
            <a:effectLst/>
          </c:spPr>
          <c:marker>
            <c:symbol val="none"/>
          </c:marker>
          <c:cat>
            <c:numRef>
              <c:f>'All DAF Orgs'!$E$37:$E$79</c:f>
              <c:numCache>
                <c:formatCode>General</c:formatCode>
                <c:ptCount val="43"/>
                <c:pt idx="0">
                  <c:v>2008</c:v>
                </c:pt>
                <c:pt idx="6">
                  <c:v>2009</c:v>
                </c:pt>
                <c:pt idx="12">
                  <c:v>2010</c:v>
                </c:pt>
                <c:pt idx="18">
                  <c:v>2011</c:v>
                </c:pt>
                <c:pt idx="24">
                  <c:v>2012</c:v>
                </c:pt>
                <c:pt idx="30">
                  <c:v>2013</c:v>
                </c:pt>
                <c:pt idx="36">
                  <c:v>2014</c:v>
                </c:pt>
                <c:pt idx="42">
                  <c:v>2015</c:v>
                </c:pt>
              </c:numCache>
            </c:numRef>
          </c:cat>
          <c:val>
            <c:numRef>
              <c:f>'All DAF Orgs'!$L$37:$L$77</c:f>
              <c:numCache>
                <c:formatCode>General</c:formatCode>
                <c:ptCount val="41"/>
                <c:pt idx="12" formatCode="0.000">
                  <c:v>20.413180613999998</c:v>
                </c:pt>
                <c:pt idx="13" formatCode="0.000">
                  <c:v>20.413806115481563</c:v>
                </c:pt>
                <c:pt idx="14" formatCode="0.000">
                  <c:v>20.414431616963135</c:v>
                </c:pt>
                <c:pt idx="15" formatCode="0.000">
                  <c:v>20.4150571184447</c:v>
                </c:pt>
                <c:pt idx="16" formatCode="0.000">
                  <c:v>20.415682619926265</c:v>
                </c:pt>
                <c:pt idx="17" formatCode="0.000">
                  <c:v>20.416308121407834</c:v>
                </c:pt>
                <c:pt idx="18" formatCode="0.000">
                  <c:v>20.416933622889399</c:v>
                </c:pt>
                <c:pt idx="19" formatCode="0.000">
                  <c:v>20.788530263328148</c:v>
                </c:pt>
                <c:pt idx="20" formatCode="0.000">
                  <c:v>21.160126903766894</c:v>
                </c:pt>
                <c:pt idx="21" formatCode="0.000">
                  <c:v>21.53172354420564</c:v>
                </c:pt>
                <c:pt idx="22" formatCode="0.000">
                  <c:v>21.903320184644386</c:v>
                </c:pt>
                <c:pt idx="23" formatCode="0.000">
                  <c:v>22.274916825083132</c:v>
                </c:pt>
                <c:pt idx="24" formatCode="0.000">
                  <c:v>22.646513465521881</c:v>
                </c:pt>
                <c:pt idx="25" formatCode="0.000">
                  <c:v>23.121206475473656</c:v>
                </c:pt>
                <c:pt idx="26" formatCode="0.000">
                  <c:v>23.595899485425434</c:v>
                </c:pt>
                <c:pt idx="27" formatCode="0.000">
                  <c:v>24.070592495377209</c:v>
                </c:pt>
                <c:pt idx="28" formatCode="0.000">
                  <c:v>24.545285505328984</c:v>
                </c:pt>
                <c:pt idx="29" formatCode="0.000">
                  <c:v>25.019978515280762</c:v>
                </c:pt>
                <c:pt idx="30" formatCode="0.000">
                  <c:v>25.494671525232537</c:v>
                </c:pt>
                <c:pt idx="31" formatCode="0.000">
                  <c:v>25.574349953472751</c:v>
                </c:pt>
                <c:pt idx="32" formatCode="0.000">
                  <c:v>25.654028381712969</c:v>
                </c:pt>
                <c:pt idx="33" formatCode="0.000">
                  <c:v>25.733706809953183</c:v>
                </c:pt>
                <c:pt idx="34" formatCode="0.000">
                  <c:v>25.813385238193398</c:v>
                </c:pt>
                <c:pt idx="35" formatCode="0.000">
                  <c:v>25.893063666433612</c:v>
                </c:pt>
                <c:pt idx="36" formatCode="0.000">
                  <c:v>25.972742094673826</c:v>
                </c:pt>
                <c:pt idx="37" formatCode="0.000">
                  <c:v>26.726785078894856</c:v>
                </c:pt>
                <c:pt idx="38" formatCode="0.000">
                  <c:v>27.480828063115887</c:v>
                </c:pt>
                <c:pt idx="39" formatCode="0.000">
                  <c:v>28.234871047336913</c:v>
                </c:pt>
                <c:pt idx="40" formatCode="0.000">
                  <c:v>28.988914031557943</c:v>
                </c:pt>
              </c:numCache>
            </c:numRef>
          </c:val>
          <c:smooth val="0"/>
          <c:extLst>
            <c:ext xmlns:c16="http://schemas.microsoft.com/office/drawing/2014/chart" uri="{C3380CC4-5D6E-409C-BE32-E72D297353CC}">
              <c16:uniqueId val="{00000004-63F4-4F3A-B955-808A7D257CC8}"/>
            </c:ext>
          </c:extLst>
        </c:ser>
        <c:ser>
          <c:idx val="5"/>
          <c:order val="5"/>
          <c:tx>
            <c:strRef>
              <c:f>'All DAF Orgs'!$M$36</c:f>
              <c:strCache>
                <c:ptCount val="1"/>
                <c:pt idx="0">
                  <c:v>2011 Balance</c:v>
                </c:pt>
              </c:strCache>
            </c:strRef>
          </c:tx>
          <c:spPr>
            <a:ln w="28575" cap="rnd">
              <a:solidFill>
                <a:schemeClr val="accent1">
                  <a:lumMod val="75000"/>
                </a:schemeClr>
              </a:solidFill>
              <a:round/>
            </a:ln>
            <a:effectLst/>
          </c:spPr>
          <c:marker>
            <c:symbol val="none"/>
          </c:marker>
          <c:cat>
            <c:numRef>
              <c:f>'All DAF Orgs'!$E$37:$E$79</c:f>
              <c:numCache>
                <c:formatCode>General</c:formatCode>
                <c:ptCount val="43"/>
                <c:pt idx="0">
                  <c:v>2008</c:v>
                </c:pt>
                <c:pt idx="6">
                  <c:v>2009</c:v>
                </c:pt>
                <c:pt idx="12">
                  <c:v>2010</c:v>
                </c:pt>
                <c:pt idx="18">
                  <c:v>2011</c:v>
                </c:pt>
                <c:pt idx="24">
                  <c:v>2012</c:v>
                </c:pt>
                <c:pt idx="30">
                  <c:v>2013</c:v>
                </c:pt>
                <c:pt idx="36">
                  <c:v>2014</c:v>
                </c:pt>
                <c:pt idx="42">
                  <c:v>2015</c:v>
                </c:pt>
              </c:numCache>
            </c:numRef>
          </c:cat>
          <c:val>
            <c:numRef>
              <c:f>'All DAF Orgs'!$M$37:$M$79</c:f>
              <c:numCache>
                <c:formatCode>General</c:formatCode>
                <c:ptCount val="43"/>
                <c:pt idx="18" formatCode="0.000">
                  <c:v>26.426049225</c:v>
                </c:pt>
                <c:pt idx="19" formatCode="0.000">
                  <c:v>26.907014255961847</c:v>
                </c:pt>
                <c:pt idx="20" formatCode="0.000">
                  <c:v>27.387979286923695</c:v>
                </c:pt>
                <c:pt idx="21" formatCode="0.000">
                  <c:v>27.868944317885536</c:v>
                </c:pt>
                <c:pt idx="22" formatCode="0.000">
                  <c:v>28.349909348847383</c:v>
                </c:pt>
                <c:pt idx="23" formatCode="0.000">
                  <c:v>28.830874379809227</c:v>
                </c:pt>
                <c:pt idx="24" formatCode="0.000">
                  <c:v>29.311839410771075</c:v>
                </c:pt>
                <c:pt idx="25" formatCode="0.000">
                  <c:v>29.926244153395388</c:v>
                </c:pt>
                <c:pt idx="26" formatCode="0.000">
                  <c:v>30.540648896019704</c:v>
                </c:pt>
                <c:pt idx="27" formatCode="0.000">
                  <c:v>31.155053638644013</c:v>
                </c:pt>
                <c:pt idx="28" formatCode="0.000">
                  <c:v>31.769458381268329</c:v>
                </c:pt>
                <c:pt idx="29" formatCode="0.000">
                  <c:v>32.383863123892638</c:v>
                </c:pt>
                <c:pt idx="30" formatCode="0.000">
                  <c:v>32.998267866516954</c:v>
                </c:pt>
                <c:pt idx="31" formatCode="0.000">
                  <c:v>33.101397264189387</c:v>
                </c:pt>
                <c:pt idx="32" formatCode="0.000">
                  <c:v>33.20452666186182</c:v>
                </c:pt>
                <c:pt idx="33" formatCode="0.000">
                  <c:v>33.307656059534239</c:v>
                </c:pt>
                <c:pt idx="34" formatCode="0.000">
                  <c:v>33.410785457206671</c:v>
                </c:pt>
                <c:pt idx="35" formatCode="0.000">
                  <c:v>33.513914854879097</c:v>
                </c:pt>
                <c:pt idx="36" formatCode="0.000">
                  <c:v>33.61704425255153</c:v>
                </c:pt>
                <c:pt idx="37" formatCode="0.000">
                  <c:v>33.51747084355398</c:v>
                </c:pt>
                <c:pt idx="38" formatCode="0.000">
                  <c:v>33.41789743455643</c:v>
                </c:pt>
                <c:pt idx="39" formatCode="0.000">
                  <c:v>33.318324025558873</c:v>
                </c:pt>
                <c:pt idx="40" formatCode="0.000">
                  <c:v>33.218750616561323</c:v>
                </c:pt>
                <c:pt idx="41" formatCode="0.000">
                  <c:v>33.119177207563766</c:v>
                </c:pt>
                <c:pt idx="42" formatCode="0.000">
                  <c:v>33.019603798566216</c:v>
                </c:pt>
              </c:numCache>
            </c:numRef>
          </c:val>
          <c:smooth val="0"/>
          <c:extLst>
            <c:ext xmlns:c16="http://schemas.microsoft.com/office/drawing/2014/chart" uri="{C3380CC4-5D6E-409C-BE32-E72D297353CC}">
              <c16:uniqueId val="{00000005-63F4-4F3A-B955-808A7D257CC8}"/>
            </c:ext>
          </c:extLst>
        </c:ser>
        <c:ser>
          <c:idx val="6"/>
          <c:order val="6"/>
          <c:tx>
            <c:strRef>
              <c:f>'All DAF Orgs'!$N$36</c:f>
              <c:strCache>
                <c:ptCount val="1"/>
                <c:pt idx="0">
                  <c:v>2012 Balance</c:v>
                </c:pt>
              </c:strCache>
            </c:strRef>
          </c:tx>
          <c:spPr>
            <a:ln w="28575" cap="rnd">
              <a:solidFill>
                <a:schemeClr val="accent1">
                  <a:lumMod val="50000"/>
                </a:schemeClr>
              </a:solidFill>
              <a:round/>
            </a:ln>
            <a:effectLst/>
          </c:spPr>
          <c:marker>
            <c:symbol val="none"/>
          </c:marker>
          <c:cat>
            <c:numRef>
              <c:f>'All DAF Orgs'!$E$37:$E$79</c:f>
              <c:numCache>
                <c:formatCode>General</c:formatCode>
                <c:ptCount val="43"/>
                <c:pt idx="0">
                  <c:v>2008</c:v>
                </c:pt>
                <c:pt idx="6">
                  <c:v>2009</c:v>
                </c:pt>
                <c:pt idx="12">
                  <c:v>2010</c:v>
                </c:pt>
                <c:pt idx="18">
                  <c:v>2011</c:v>
                </c:pt>
                <c:pt idx="24">
                  <c:v>2012</c:v>
                </c:pt>
                <c:pt idx="30">
                  <c:v>2013</c:v>
                </c:pt>
                <c:pt idx="36">
                  <c:v>2014</c:v>
                </c:pt>
                <c:pt idx="42">
                  <c:v>2015</c:v>
                </c:pt>
              </c:numCache>
            </c:numRef>
          </c:cat>
          <c:val>
            <c:numRef>
              <c:f>'All DAF Orgs'!$N$37:$N$79</c:f>
              <c:numCache>
                <c:formatCode>General</c:formatCode>
                <c:ptCount val="43"/>
                <c:pt idx="24" formatCode="0.000">
                  <c:v>36.808930001</c:v>
                </c:pt>
                <c:pt idx="25" formatCode="0.000">
                  <c:v>37.580481074496618</c:v>
                </c:pt>
                <c:pt idx="26" formatCode="0.000">
                  <c:v>38.352032147993228</c:v>
                </c:pt>
                <c:pt idx="27" formatCode="0.000">
                  <c:v>39.123583221489838</c:v>
                </c:pt>
                <c:pt idx="28" formatCode="0.000">
                  <c:v>39.895134294986455</c:v>
                </c:pt>
                <c:pt idx="29" formatCode="0.000">
                  <c:v>40.666685368483073</c:v>
                </c:pt>
                <c:pt idx="30" formatCode="0.000">
                  <c:v>41.438236441979683</c:v>
                </c:pt>
                <c:pt idx="31" formatCode="0.000">
                  <c:v>41.567743250705405</c:v>
                </c:pt>
                <c:pt idx="32" formatCode="0.000">
                  <c:v>41.697250059431127</c:v>
                </c:pt>
                <c:pt idx="33" formatCode="0.000">
                  <c:v>41.826756868156842</c:v>
                </c:pt>
                <c:pt idx="34" formatCode="0.000">
                  <c:v>41.956263676882557</c:v>
                </c:pt>
                <c:pt idx="35" formatCode="0.000">
                  <c:v>42.085770485608279</c:v>
                </c:pt>
                <c:pt idx="36" formatCode="0.000">
                  <c:v>42.215277294334001</c:v>
                </c:pt>
                <c:pt idx="37" formatCode="0.000">
                  <c:v>42.0902359896793</c:v>
                </c:pt>
                <c:pt idx="38" formatCode="0.000">
                  <c:v>41.965194685024606</c:v>
                </c:pt>
                <c:pt idx="39" formatCode="0.000">
                  <c:v>41.840153380369898</c:v>
                </c:pt>
                <c:pt idx="40" formatCode="0.000">
                  <c:v>41.715112075715204</c:v>
                </c:pt>
                <c:pt idx="41" formatCode="0.000">
                  <c:v>41.590070771060503</c:v>
                </c:pt>
                <c:pt idx="42" formatCode="0.000">
                  <c:v>41.465029466405802</c:v>
                </c:pt>
              </c:numCache>
            </c:numRef>
          </c:val>
          <c:smooth val="0"/>
          <c:extLst>
            <c:ext xmlns:c16="http://schemas.microsoft.com/office/drawing/2014/chart" uri="{C3380CC4-5D6E-409C-BE32-E72D297353CC}">
              <c16:uniqueId val="{00000006-63F4-4F3A-B955-808A7D257CC8}"/>
            </c:ext>
          </c:extLst>
        </c:ser>
        <c:dLbls>
          <c:showLegendKey val="0"/>
          <c:showVal val="0"/>
          <c:showCatName val="0"/>
          <c:showSerName val="0"/>
          <c:showPercent val="0"/>
          <c:showBubbleSize val="0"/>
        </c:dLbls>
        <c:smooth val="0"/>
        <c:axId val="1673195359"/>
        <c:axId val="1673201183"/>
      </c:lineChart>
      <c:catAx>
        <c:axId val="1673195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73201183"/>
        <c:crosses val="autoZero"/>
        <c:auto val="1"/>
        <c:lblAlgn val="ctr"/>
        <c:lblOffset val="100"/>
        <c:noMultiLvlLbl val="0"/>
      </c:catAx>
      <c:valAx>
        <c:axId val="16732011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73195359"/>
        <c:crosses val="autoZero"/>
        <c:crossBetween val="between"/>
      </c:valAx>
      <c:spPr>
        <a:noFill/>
        <a:ln>
          <a:noFill/>
        </a:ln>
        <a:effectLst/>
      </c:spPr>
    </c:plotArea>
    <c:legend>
      <c:legendPos val="r"/>
      <c:layout>
        <c:manualLayout>
          <c:xMode val="edge"/>
          <c:yMode val="edge"/>
          <c:x val="0.10030733276775566"/>
          <c:y val="3.8203208024411316E-2"/>
          <c:w val="0.26916820793855673"/>
          <c:h val="0.55619611084526033"/>
        </c:manualLayout>
      </c:layout>
      <c:overlay val="0"/>
      <c:spPr>
        <a:solidFill>
          <a:schemeClr val="bg1"/>
        </a:solidFill>
        <a:ln>
          <a:solidFill>
            <a:schemeClr val="accent5">
              <a:lumMod val="75000"/>
            </a:schemeClr>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aseline="0" dirty="0"/>
              <a:t>Percent Changes in  Contributions to </a:t>
            </a:r>
            <a:br>
              <a:rPr lang="en-US" sz="2400" baseline="0" dirty="0"/>
            </a:br>
            <a:r>
              <a:rPr lang="en-US" sz="2400" baseline="0" dirty="0"/>
              <a:t>and Grants from DAF </a:t>
            </a:r>
          </a:p>
        </c:rich>
      </c:tx>
      <c:layout>
        <c:manualLayout>
          <c:xMode val="edge"/>
          <c:yMode val="edge"/>
          <c:x val="0.21470210418537453"/>
          <c:y val="4.1701745349023059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Sheet1!$G$37</c:f>
              <c:strCache>
                <c:ptCount val="1"/>
                <c:pt idx="0">
                  <c:v>Change in Contributions</c:v>
                </c:pt>
              </c:strCache>
            </c:strRef>
          </c:tx>
          <c:spPr>
            <a:solidFill>
              <a:schemeClr val="accent2"/>
            </a:solidFill>
            <a:ln>
              <a:noFill/>
            </a:ln>
            <a:effectLst/>
          </c:spPr>
          <c:invertIfNegative val="0"/>
          <c:cat>
            <c:numRef>
              <c:f>Sheet1!$E$38:$E$45</c:f>
              <c:numCache>
                <c:formatCode>General</c:formatCode>
                <c:ptCount val="7"/>
                <c:pt idx="0">
                  <c:v>2009</c:v>
                </c:pt>
                <c:pt idx="1">
                  <c:v>2010</c:v>
                </c:pt>
                <c:pt idx="2">
                  <c:v>2011</c:v>
                </c:pt>
                <c:pt idx="3">
                  <c:v>2012</c:v>
                </c:pt>
                <c:pt idx="4">
                  <c:v>2013</c:v>
                </c:pt>
                <c:pt idx="5">
                  <c:v>2014</c:v>
                </c:pt>
                <c:pt idx="6">
                  <c:v>2015</c:v>
                </c:pt>
              </c:numCache>
            </c:numRef>
          </c:cat>
          <c:val>
            <c:numRef>
              <c:f>Sheet1!$G$38:$G$45</c:f>
              <c:numCache>
                <c:formatCode>0.0%</c:formatCode>
                <c:ptCount val="7"/>
                <c:pt idx="0">
                  <c:v>0.25152218445764357</c:v>
                </c:pt>
                <c:pt idx="1">
                  <c:v>0.16136566428201499</c:v>
                </c:pt>
                <c:pt idx="2">
                  <c:v>0.28959882223159711</c:v>
                </c:pt>
                <c:pt idx="3">
                  <c:v>0.21922461624329967</c:v>
                </c:pt>
                <c:pt idx="4">
                  <c:v>-9.6307717892300748E-2</c:v>
                </c:pt>
                <c:pt idx="5">
                  <c:v>0.10429373128644666</c:v>
                </c:pt>
                <c:pt idx="6">
                  <c:v>-0.13608302655192314</c:v>
                </c:pt>
              </c:numCache>
            </c:numRef>
          </c:val>
          <c:extLst>
            <c:ext xmlns:c16="http://schemas.microsoft.com/office/drawing/2014/chart" uri="{C3380CC4-5D6E-409C-BE32-E72D297353CC}">
              <c16:uniqueId val="{00000000-AA25-47E2-AE56-FAE07D96D290}"/>
            </c:ext>
          </c:extLst>
        </c:ser>
        <c:ser>
          <c:idx val="2"/>
          <c:order val="2"/>
          <c:tx>
            <c:strRef>
              <c:f>Sheet1!$H$37</c:f>
              <c:strCache>
                <c:ptCount val="1"/>
                <c:pt idx="0">
                  <c:v>Change in Grants</c:v>
                </c:pt>
              </c:strCache>
            </c:strRef>
          </c:tx>
          <c:spPr>
            <a:solidFill>
              <a:schemeClr val="accent3"/>
            </a:solidFill>
            <a:ln>
              <a:noFill/>
            </a:ln>
            <a:effectLst/>
          </c:spPr>
          <c:invertIfNegative val="0"/>
          <c:cat>
            <c:numRef>
              <c:f>Sheet1!$E$38:$E$45</c:f>
              <c:numCache>
                <c:formatCode>General</c:formatCode>
                <c:ptCount val="7"/>
                <c:pt idx="0">
                  <c:v>2009</c:v>
                </c:pt>
                <c:pt idx="1">
                  <c:v>2010</c:v>
                </c:pt>
                <c:pt idx="2">
                  <c:v>2011</c:v>
                </c:pt>
                <c:pt idx="3">
                  <c:v>2012</c:v>
                </c:pt>
                <c:pt idx="4">
                  <c:v>2013</c:v>
                </c:pt>
                <c:pt idx="5">
                  <c:v>2014</c:v>
                </c:pt>
                <c:pt idx="6">
                  <c:v>2015</c:v>
                </c:pt>
              </c:numCache>
            </c:numRef>
          </c:cat>
          <c:val>
            <c:numRef>
              <c:f>Sheet1!$H$38:$H$45</c:f>
              <c:numCache>
                <c:formatCode>0.0%</c:formatCode>
                <c:ptCount val="7"/>
                <c:pt idx="0">
                  <c:v>0.13496333399203728</c:v>
                </c:pt>
                <c:pt idx="1">
                  <c:v>1.759345702327191E-3</c:v>
                </c:pt>
                <c:pt idx="2">
                  <c:v>-2.1520362017023949E-2</c:v>
                </c:pt>
                <c:pt idx="3">
                  <c:v>7.2668415225363325E-2</c:v>
                </c:pt>
                <c:pt idx="4">
                  <c:v>0.10766136241453744</c:v>
                </c:pt>
                <c:pt idx="5">
                  <c:v>8.1798188045472661E-2</c:v>
                </c:pt>
                <c:pt idx="6">
                  <c:v>5.5952961092449412E-2</c:v>
                </c:pt>
              </c:numCache>
            </c:numRef>
          </c:val>
          <c:extLst>
            <c:ext xmlns:c16="http://schemas.microsoft.com/office/drawing/2014/chart" uri="{C3380CC4-5D6E-409C-BE32-E72D297353CC}">
              <c16:uniqueId val="{00000001-AA25-47E2-AE56-FAE07D96D290}"/>
            </c:ext>
          </c:extLst>
        </c:ser>
        <c:dLbls>
          <c:showLegendKey val="0"/>
          <c:showVal val="0"/>
          <c:showCatName val="0"/>
          <c:showSerName val="0"/>
          <c:showPercent val="0"/>
          <c:showBubbleSize val="0"/>
        </c:dLbls>
        <c:gapWidth val="150"/>
        <c:axId val="1274459632"/>
        <c:axId val="1274457136"/>
        <c:extLst>
          <c:ext xmlns:c15="http://schemas.microsoft.com/office/drawing/2012/chart" uri="{02D57815-91ED-43cb-92C2-25804820EDAC}">
            <c15:filteredBarSeries>
              <c15:ser>
                <c:idx val="0"/>
                <c:order val="0"/>
                <c:tx>
                  <c:strRef>
                    <c:extLst>
                      <c:ext uri="{02D57815-91ED-43cb-92C2-25804820EDAC}">
                        <c15:formulaRef>
                          <c15:sqref>Sheet1!$F$37</c15:sqref>
                        </c15:formulaRef>
                      </c:ext>
                    </c:extLst>
                    <c:strCache>
                      <c:ptCount val="1"/>
                      <c:pt idx="0">
                        <c:v>Change in Accounts</c:v>
                      </c:pt>
                    </c:strCache>
                  </c:strRef>
                </c:tx>
                <c:spPr>
                  <a:solidFill>
                    <a:schemeClr val="accent1"/>
                  </a:solidFill>
                  <a:ln>
                    <a:noFill/>
                  </a:ln>
                  <a:effectLst/>
                </c:spPr>
                <c:invertIfNegative val="0"/>
                <c:cat>
                  <c:numRef>
                    <c:extLst>
                      <c:ext uri="{02D57815-91ED-43cb-92C2-25804820EDAC}">
                        <c15:formulaRef>
                          <c15:sqref>Sheet1!$E$38:$E$45</c15:sqref>
                        </c15:formulaRef>
                      </c:ext>
                    </c:extLst>
                    <c:numCache>
                      <c:formatCode>General</c:formatCode>
                      <c:ptCount val="7"/>
                      <c:pt idx="0">
                        <c:v>2009</c:v>
                      </c:pt>
                      <c:pt idx="1">
                        <c:v>2010</c:v>
                      </c:pt>
                      <c:pt idx="2">
                        <c:v>2011</c:v>
                      </c:pt>
                      <c:pt idx="3">
                        <c:v>2012</c:v>
                      </c:pt>
                      <c:pt idx="4">
                        <c:v>2013</c:v>
                      </c:pt>
                      <c:pt idx="5">
                        <c:v>2014</c:v>
                      </c:pt>
                      <c:pt idx="6">
                        <c:v>2015</c:v>
                      </c:pt>
                    </c:numCache>
                  </c:numRef>
                </c:cat>
                <c:val>
                  <c:numRef>
                    <c:extLst>
                      <c:ext uri="{02D57815-91ED-43cb-92C2-25804820EDAC}">
                        <c15:formulaRef>
                          <c15:sqref>Sheet1!$F$38:$F$45</c15:sqref>
                        </c15:formulaRef>
                      </c:ext>
                    </c:extLst>
                    <c:numCache>
                      <c:formatCode>0.0%</c:formatCode>
                      <c:ptCount val="7"/>
                      <c:pt idx="0">
                        <c:v>3.1527117730635441E-2</c:v>
                      </c:pt>
                      <c:pt idx="1">
                        <c:v>4.6142154883754068E-2</c:v>
                      </c:pt>
                      <c:pt idx="2">
                        <c:v>6.1609007536547716E-2</c:v>
                      </c:pt>
                      <c:pt idx="3">
                        <c:v>0.13334473762990207</c:v>
                      </c:pt>
                      <c:pt idx="4">
                        <c:v>0.12843854948869854</c:v>
                      </c:pt>
                      <c:pt idx="5">
                        <c:v>0.16853509893913174</c:v>
                      </c:pt>
                      <c:pt idx="6">
                        <c:v>8.2179726568368638E-2</c:v>
                      </c:pt>
                    </c:numCache>
                  </c:numRef>
                </c:val>
                <c:extLst>
                  <c:ext xmlns:c16="http://schemas.microsoft.com/office/drawing/2014/chart" uri="{C3380CC4-5D6E-409C-BE32-E72D297353CC}">
                    <c16:uniqueId val="{00000002-AA25-47E2-AE56-FAE07D96D290}"/>
                  </c:ext>
                </c:extLst>
              </c15:ser>
            </c15:filteredBarSeries>
          </c:ext>
        </c:extLst>
      </c:barChart>
      <c:catAx>
        <c:axId val="127445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74457136"/>
        <c:crosses val="autoZero"/>
        <c:auto val="1"/>
        <c:lblAlgn val="ctr"/>
        <c:lblOffset val="100"/>
        <c:noMultiLvlLbl val="0"/>
      </c:catAx>
      <c:valAx>
        <c:axId val="12744571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74459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en-US" sz="2800" dirty="0"/>
              <a:t>Contributions of DAFs</a:t>
            </a:r>
          </a:p>
          <a:p>
            <a:pPr algn="l">
              <a:defRPr/>
            </a:pPr>
            <a:r>
              <a:rPr lang="en-US" sz="2800" dirty="0"/>
              <a:t> vs SOI High Incomes</a:t>
            </a:r>
          </a:p>
        </c:rich>
      </c:tx>
      <c:layout>
        <c:manualLayout>
          <c:xMode val="edge"/>
          <c:yMode val="edge"/>
          <c:x val="0.26423873407274534"/>
          <c:y val="2.1251763419075375E-2"/>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'[Six Tables.xlsx]Sheet2'!$W$55</c:f>
              <c:strCache>
                <c:ptCount val="1"/>
                <c:pt idx="0">
                  <c:v>2011-12</c:v>
                </c:pt>
              </c:strCache>
            </c:strRef>
          </c:tx>
          <c:spPr>
            <a:solidFill>
              <a:schemeClr val="accent2"/>
            </a:solidFill>
            <a:ln>
              <a:noFill/>
            </a:ln>
            <a:effectLst/>
          </c:spPr>
          <c:invertIfNegative val="0"/>
          <c:cat>
            <c:strRef>
              <c:f>'[Six Tables.xlsx]Sheet2'!$X$53:$AA$53</c:f>
              <c:strCache>
                <c:ptCount val="2"/>
                <c:pt idx="0">
                  <c:v>DAF Contribution</c:v>
                </c:pt>
                <c:pt idx="1">
                  <c:v>SOI Contribution</c:v>
                </c:pt>
              </c:strCache>
              <c:extLst/>
            </c:strRef>
          </c:cat>
          <c:val>
            <c:numRef>
              <c:f>'[Six Tables.xlsx]Sheet2'!$X$55:$AA$55</c:f>
              <c:numCache>
                <c:formatCode>General</c:formatCode>
                <c:ptCount val="2"/>
                <c:pt idx="0">
                  <c:v>74799.37454895358</c:v>
                </c:pt>
                <c:pt idx="1">
                  <c:v>66714.730739111503</c:v>
                </c:pt>
              </c:numCache>
              <c:extLst/>
            </c:numRef>
          </c:val>
          <c:extLst>
            <c:ext xmlns:c16="http://schemas.microsoft.com/office/drawing/2014/chart" uri="{C3380CC4-5D6E-409C-BE32-E72D297353CC}">
              <c16:uniqueId val="{00000000-151A-4948-86F5-5B9BA0B266D1}"/>
            </c:ext>
          </c:extLst>
        </c:ser>
        <c:ser>
          <c:idx val="2"/>
          <c:order val="2"/>
          <c:tx>
            <c:strRef>
              <c:f>'[Six Tables.xlsx]Sheet2'!$W$56</c:f>
              <c:strCache>
                <c:ptCount val="1"/>
                <c:pt idx="0">
                  <c:v>2013-14</c:v>
                </c:pt>
              </c:strCache>
            </c:strRef>
          </c:tx>
          <c:spPr>
            <a:solidFill>
              <a:schemeClr val="accent3"/>
            </a:solidFill>
            <a:ln>
              <a:noFill/>
            </a:ln>
            <a:effectLst/>
          </c:spPr>
          <c:invertIfNegative val="0"/>
          <c:cat>
            <c:strRef>
              <c:f>'[Six Tables.xlsx]Sheet2'!$X$53:$AA$53</c:f>
              <c:strCache>
                <c:ptCount val="2"/>
                <c:pt idx="0">
                  <c:v>DAF Contribution</c:v>
                </c:pt>
                <c:pt idx="1">
                  <c:v>SOI Contribution</c:v>
                </c:pt>
              </c:strCache>
              <c:extLst/>
            </c:strRef>
          </c:cat>
          <c:val>
            <c:numRef>
              <c:f>'[Six Tables.xlsx]Sheet2'!$X$56:$AA$56</c:f>
              <c:numCache>
                <c:formatCode>General</c:formatCode>
                <c:ptCount val="2"/>
                <c:pt idx="0">
                  <c:v>77965.72063007424</c:v>
                </c:pt>
                <c:pt idx="1">
                  <c:v>68704.512709086906</c:v>
                </c:pt>
              </c:numCache>
              <c:extLst/>
            </c:numRef>
          </c:val>
          <c:extLst>
            <c:ext xmlns:c16="http://schemas.microsoft.com/office/drawing/2014/chart" uri="{C3380CC4-5D6E-409C-BE32-E72D297353CC}">
              <c16:uniqueId val="{00000001-151A-4948-86F5-5B9BA0B266D1}"/>
            </c:ext>
          </c:extLst>
        </c:ser>
        <c:dLbls>
          <c:showLegendKey val="0"/>
          <c:showVal val="0"/>
          <c:showCatName val="0"/>
          <c:showSerName val="0"/>
          <c:showPercent val="0"/>
          <c:showBubbleSize val="0"/>
        </c:dLbls>
        <c:gapWidth val="219"/>
        <c:overlap val="-27"/>
        <c:axId val="589115536"/>
        <c:axId val="589109296"/>
        <c:extLst>
          <c:ext xmlns:c15="http://schemas.microsoft.com/office/drawing/2012/chart" uri="{02D57815-91ED-43cb-92C2-25804820EDAC}">
            <c15:filteredBarSeries>
              <c15:ser>
                <c:idx val="0"/>
                <c:order val="0"/>
                <c:tx>
                  <c:strRef>
                    <c:extLst>
                      <c:ext uri="{02D57815-91ED-43cb-92C2-25804820EDAC}">
                        <c15:formulaRef>
                          <c15:sqref>'[Six Tables.xlsx]Sheet2'!$W$54</c15:sqref>
                        </c15:formulaRef>
                      </c:ext>
                    </c:extLst>
                    <c:strCache>
                      <c:ptCount val="1"/>
                      <c:pt idx="0">
                        <c:v>2008-10</c:v>
                      </c:pt>
                    </c:strCache>
                  </c:strRef>
                </c:tx>
                <c:spPr>
                  <a:solidFill>
                    <a:schemeClr val="accent1"/>
                  </a:solidFill>
                  <a:ln>
                    <a:noFill/>
                  </a:ln>
                  <a:effectLst/>
                </c:spPr>
                <c:invertIfNegative val="0"/>
                <c:cat>
                  <c:strRef>
                    <c:extLst>
                      <c:ext uri="{02D57815-91ED-43cb-92C2-25804820EDAC}">
                        <c15:formulaRef>
                          <c15:sqref>'[Six Tables.xlsx]Sheet2'!$X$53:$AA$53</c15:sqref>
                        </c15:formulaRef>
                      </c:ext>
                    </c:extLst>
                    <c:strCache>
                      <c:ptCount val="2"/>
                      <c:pt idx="0">
                        <c:v>DAF Contribution</c:v>
                      </c:pt>
                      <c:pt idx="1">
                        <c:v>SOI Contribution</c:v>
                      </c:pt>
                    </c:strCache>
                  </c:strRef>
                </c:cat>
                <c:val>
                  <c:numRef>
                    <c:extLst>
                      <c:ext uri="{02D57815-91ED-43cb-92C2-25804820EDAC}">
                        <c15:formulaRef>
                          <c15:sqref>'[Six Tables.xlsx]Sheet2'!$X$54:$AA$54</c15:sqref>
                        </c15:formulaRef>
                      </c:ext>
                    </c:extLst>
                    <c:numCache>
                      <c:formatCode>General</c:formatCode>
                      <c:ptCount val="2"/>
                      <c:pt idx="0" formatCode="_(* #,##0_);_(* \(#,##0\);_(* &quot;-&quot;??_);_(@_)">
                        <c:v>44347.211831505003</c:v>
                      </c:pt>
                      <c:pt idx="1">
                        <c:v>64025.504664234912</c:v>
                      </c:pt>
                    </c:numCache>
                  </c:numRef>
                </c:val>
                <c:extLst>
                  <c:ext xmlns:c16="http://schemas.microsoft.com/office/drawing/2014/chart" uri="{C3380CC4-5D6E-409C-BE32-E72D297353CC}">
                    <c16:uniqueId val="{00000002-151A-4948-86F5-5B9BA0B266D1}"/>
                  </c:ext>
                </c:extLst>
              </c15:ser>
            </c15:filteredBarSeries>
          </c:ext>
        </c:extLst>
      </c:barChart>
      <c:catAx>
        <c:axId val="589115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89109296"/>
        <c:crosses val="autoZero"/>
        <c:auto val="1"/>
        <c:lblAlgn val="ctr"/>
        <c:lblOffset val="100"/>
        <c:noMultiLvlLbl val="0"/>
      </c:catAx>
      <c:valAx>
        <c:axId val="58910929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115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aseline="0" dirty="0"/>
              <a:t>Non-Cash as Percent of all Contributions.</a:t>
            </a:r>
          </a:p>
          <a:p>
            <a:pPr>
              <a:defRPr sz="2400"/>
            </a:pPr>
            <a:r>
              <a:rPr lang="en-US" sz="2400" baseline="0" dirty="0"/>
              <a:t> DAFs vs SOI High Incomes</a:t>
            </a:r>
          </a:p>
        </c:rich>
      </c:tx>
      <c:layout>
        <c:manualLayout>
          <c:xMode val="edge"/>
          <c:yMode val="edge"/>
          <c:x val="0.12505723404055538"/>
          <c:y val="2.756589128016456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Sheet2!$W$55</c:f>
              <c:strCache>
                <c:ptCount val="1"/>
                <c:pt idx="0">
                  <c:v>2011-12</c:v>
                </c:pt>
              </c:strCache>
            </c:strRef>
          </c:tx>
          <c:spPr>
            <a:solidFill>
              <a:schemeClr val="accent2"/>
            </a:solidFill>
            <a:ln>
              <a:noFill/>
            </a:ln>
            <a:effectLst/>
          </c:spPr>
          <c:invertIfNegative val="0"/>
          <c:cat>
            <c:strRef>
              <c:f>Sheet2!$X$53:$AA$53</c:f>
              <c:strCache>
                <c:ptCount val="2"/>
                <c:pt idx="0">
                  <c:v>DAF % Non-cash Contribution</c:v>
                </c:pt>
                <c:pt idx="1">
                  <c:v>SOI % Non-cash    Contribution</c:v>
                </c:pt>
              </c:strCache>
              <c:extLst/>
            </c:strRef>
          </c:cat>
          <c:val>
            <c:numRef>
              <c:f>Sheet2!$X$55:$AA$55</c:f>
              <c:numCache>
                <c:formatCode>0.0%</c:formatCode>
                <c:ptCount val="2"/>
                <c:pt idx="0" formatCode="0%">
                  <c:v>0.58721864973312188</c:v>
                </c:pt>
                <c:pt idx="1">
                  <c:v>0.57648160992783637</c:v>
                </c:pt>
              </c:numCache>
              <c:extLst/>
            </c:numRef>
          </c:val>
          <c:extLst>
            <c:ext xmlns:c16="http://schemas.microsoft.com/office/drawing/2014/chart" uri="{C3380CC4-5D6E-409C-BE32-E72D297353CC}">
              <c16:uniqueId val="{00000000-4397-41DB-9B6C-FE688F6698CA}"/>
            </c:ext>
          </c:extLst>
        </c:ser>
        <c:ser>
          <c:idx val="2"/>
          <c:order val="2"/>
          <c:tx>
            <c:strRef>
              <c:f>Sheet2!$W$56</c:f>
              <c:strCache>
                <c:ptCount val="1"/>
                <c:pt idx="0">
                  <c:v>2013-14</c:v>
                </c:pt>
              </c:strCache>
            </c:strRef>
          </c:tx>
          <c:spPr>
            <a:solidFill>
              <a:schemeClr val="accent3"/>
            </a:solidFill>
            <a:ln>
              <a:noFill/>
            </a:ln>
            <a:effectLst/>
          </c:spPr>
          <c:invertIfNegative val="0"/>
          <c:cat>
            <c:strRef>
              <c:f>Sheet2!$X$53:$AA$53</c:f>
              <c:strCache>
                <c:ptCount val="2"/>
                <c:pt idx="0">
                  <c:v>DAF % Non-cash Contribution</c:v>
                </c:pt>
                <c:pt idx="1">
                  <c:v>SOI % Non-cash    Contribution</c:v>
                </c:pt>
              </c:strCache>
              <c:extLst/>
            </c:strRef>
          </c:cat>
          <c:val>
            <c:numRef>
              <c:f>Sheet2!$X$56:$AA$56</c:f>
              <c:numCache>
                <c:formatCode>0.0%</c:formatCode>
                <c:ptCount val="2"/>
                <c:pt idx="0" formatCode="0%">
                  <c:v>0.63430011799753094</c:v>
                </c:pt>
                <c:pt idx="1">
                  <c:v>0.53869100278831961</c:v>
                </c:pt>
              </c:numCache>
              <c:extLst/>
            </c:numRef>
          </c:val>
          <c:extLst>
            <c:ext xmlns:c16="http://schemas.microsoft.com/office/drawing/2014/chart" uri="{C3380CC4-5D6E-409C-BE32-E72D297353CC}">
              <c16:uniqueId val="{00000001-4397-41DB-9B6C-FE688F6698CA}"/>
            </c:ext>
          </c:extLst>
        </c:ser>
        <c:dLbls>
          <c:showLegendKey val="0"/>
          <c:showVal val="0"/>
          <c:showCatName val="0"/>
          <c:showSerName val="0"/>
          <c:showPercent val="0"/>
          <c:showBubbleSize val="0"/>
        </c:dLbls>
        <c:gapWidth val="219"/>
        <c:overlap val="-27"/>
        <c:axId val="589115536"/>
        <c:axId val="589109296"/>
        <c:extLst>
          <c:ext xmlns:c15="http://schemas.microsoft.com/office/drawing/2012/chart" uri="{02D57815-91ED-43cb-92C2-25804820EDAC}">
            <c15:filteredBarSeries>
              <c15:ser>
                <c:idx val="0"/>
                <c:order val="0"/>
                <c:tx>
                  <c:strRef>
                    <c:extLst>
                      <c:ext uri="{02D57815-91ED-43cb-92C2-25804820EDAC}">
                        <c15:formulaRef>
                          <c15:sqref>Sheet2!$W$54</c15:sqref>
                        </c15:formulaRef>
                      </c:ext>
                    </c:extLst>
                    <c:strCache>
                      <c:ptCount val="1"/>
                      <c:pt idx="0">
                        <c:v>2008-10</c:v>
                      </c:pt>
                    </c:strCache>
                  </c:strRef>
                </c:tx>
                <c:spPr>
                  <a:solidFill>
                    <a:schemeClr val="accent1"/>
                  </a:solidFill>
                  <a:ln>
                    <a:noFill/>
                  </a:ln>
                  <a:effectLst/>
                </c:spPr>
                <c:invertIfNegative val="0"/>
                <c:cat>
                  <c:strRef>
                    <c:extLst>
                      <c:ext uri="{02D57815-91ED-43cb-92C2-25804820EDAC}">
                        <c15:formulaRef>
                          <c15:sqref>Sheet2!$X$53:$AA$53</c15:sqref>
                        </c15:formulaRef>
                      </c:ext>
                    </c:extLst>
                    <c:strCache>
                      <c:ptCount val="2"/>
                      <c:pt idx="0">
                        <c:v>DAF % Non-cash Contribution</c:v>
                      </c:pt>
                      <c:pt idx="1">
                        <c:v>SOI % Non-cash    Contribution</c:v>
                      </c:pt>
                    </c:strCache>
                  </c:strRef>
                </c:cat>
                <c:val>
                  <c:numRef>
                    <c:extLst>
                      <c:ext uri="{02D57815-91ED-43cb-92C2-25804820EDAC}">
                        <c15:formulaRef>
                          <c15:sqref>Sheet2!$X$54:$AA$54</c15:sqref>
                        </c15:formulaRef>
                      </c:ext>
                    </c:extLst>
                    <c:numCache>
                      <c:formatCode>0.0%</c:formatCode>
                      <c:ptCount val="2"/>
                      <c:pt idx="0" formatCode="0%">
                        <c:v>0.52959223574061032</c:v>
                      </c:pt>
                      <c:pt idx="1">
                        <c:v>0.62801395542403848</c:v>
                      </c:pt>
                    </c:numCache>
                  </c:numRef>
                </c:val>
                <c:extLst>
                  <c:ext xmlns:c16="http://schemas.microsoft.com/office/drawing/2014/chart" uri="{C3380CC4-5D6E-409C-BE32-E72D297353CC}">
                    <c16:uniqueId val="{00000002-4397-41DB-9B6C-FE688F6698CA}"/>
                  </c:ext>
                </c:extLst>
              </c15:ser>
            </c15:filteredBarSeries>
          </c:ext>
        </c:extLst>
      </c:barChart>
      <c:catAx>
        <c:axId val="589115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89109296"/>
        <c:crosses val="autoZero"/>
        <c:auto val="1"/>
        <c:lblAlgn val="ctr"/>
        <c:lblOffset val="100"/>
        <c:noMultiLvlLbl val="0"/>
      </c:catAx>
      <c:valAx>
        <c:axId val="58910929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115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0.45903</cdr:x>
      <cdr:y>0.21496</cdr:y>
    </cdr:from>
    <cdr:to>
      <cdr:x>0.79803</cdr:x>
      <cdr:y>0.44227</cdr:y>
    </cdr:to>
    <cdr:sp macro="" textlink="">
      <cdr:nvSpPr>
        <cdr:cNvPr id="2" name="TextBox 1"/>
        <cdr:cNvSpPr txBox="1"/>
      </cdr:nvSpPr>
      <cdr:spPr>
        <a:xfrm xmlns:a="http://schemas.openxmlformats.org/drawingml/2006/main">
          <a:off x="2814220" y="932023"/>
          <a:ext cx="2078350" cy="98555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DAF Contributions as                 10.3%  </a:t>
          </a:r>
        </a:p>
        <a:p xmlns:a="http://schemas.openxmlformats.org/drawingml/2006/main">
          <a:r>
            <a:rPr lang="en-US" sz="1400" dirty="0"/>
            <a:t>a Percent all</a:t>
          </a:r>
        </a:p>
        <a:p xmlns:a="http://schemas.openxmlformats.org/drawingml/2006/main">
          <a:r>
            <a:rPr lang="en-US" sz="1400" dirty="0"/>
            <a:t>charitable deductions</a:t>
          </a:r>
          <a:endParaRPr lang="en-US" sz="1200" dirty="0"/>
        </a:p>
      </cdr:txBody>
    </cdr:sp>
  </cdr:relSizeAnchor>
</c:userShapes>
</file>

<file path=ppt/drawings/drawing2.xml><?xml version="1.0" encoding="utf-8"?>
<c:userShapes xmlns:c="http://schemas.openxmlformats.org/drawingml/2006/chart">
  <cdr:relSizeAnchor xmlns:cdr="http://schemas.openxmlformats.org/drawingml/2006/chartDrawing">
    <cdr:from>
      <cdr:x>0.55556</cdr:x>
      <cdr:y>0.1219</cdr:y>
    </cdr:from>
    <cdr:to>
      <cdr:x>0.70882</cdr:x>
      <cdr:y>0.34921</cdr:y>
    </cdr:to>
    <cdr:sp macro="" textlink="">
      <cdr:nvSpPr>
        <cdr:cNvPr id="2" name="TextBox 1"/>
        <cdr:cNvSpPr txBox="1"/>
      </cdr:nvSpPr>
      <cdr:spPr>
        <a:xfrm xmlns:a="http://schemas.openxmlformats.org/drawingml/2006/main">
          <a:off x="3542191" y="538893"/>
          <a:ext cx="977167" cy="10048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Contributions to DAFS     $82,400</a:t>
          </a:r>
        </a:p>
      </cdr:txBody>
    </cdr:sp>
  </cdr:relSizeAnchor>
</c:userShapes>
</file>

<file path=ppt/drawings/drawing3.xml><?xml version="1.0" encoding="utf-8"?>
<c:userShapes xmlns:c="http://schemas.openxmlformats.org/drawingml/2006/chart">
  <cdr:relSizeAnchor xmlns:cdr="http://schemas.openxmlformats.org/drawingml/2006/chartDrawing">
    <cdr:from>
      <cdr:x>0.697</cdr:x>
      <cdr:y>0.4988</cdr:y>
    </cdr:from>
    <cdr:to>
      <cdr:x>0.8097</cdr:x>
      <cdr:y>0.55515</cdr:y>
    </cdr:to>
    <cdr:sp macro="" textlink="">
      <cdr:nvSpPr>
        <cdr:cNvPr id="2" name="TextBox 1"/>
        <cdr:cNvSpPr txBox="1"/>
      </cdr:nvSpPr>
      <cdr:spPr>
        <a:xfrm xmlns:a="http://schemas.openxmlformats.org/drawingml/2006/main">
          <a:off x="3659392" y="2142564"/>
          <a:ext cx="591671" cy="24204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0.6731</cdr:x>
      <cdr:y>0.46749</cdr:y>
    </cdr:from>
    <cdr:to>
      <cdr:x>0.81994</cdr:x>
      <cdr:y>0.53637</cdr:y>
    </cdr:to>
    <cdr:sp macro="" textlink="">
      <cdr:nvSpPr>
        <cdr:cNvPr id="3" name="TextBox 2"/>
        <cdr:cNvSpPr txBox="1"/>
      </cdr:nvSpPr>
      <cdr:spPr>
        <a:xfrm xmlns:a="http://schemas.openxmlformats.org/drawingml/2006/main">
          <a:off x="3533887" y="2008094"/>
          <a:ext cx="770964" cy="29583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0.23333</cdr:x>
      <cdr:y>0.18889</cdr:y>
    </cdr:from>
    <cdr:to>
      <cdr:x>0.43333</cdr:x>
      <cdr:y>0.52222</cdr:y>
    </cdr:to>
    <cdr:sp macro="" textlink="">
      <cdr:nvSpPr>
        <cdr:cNvPr id="2" name="TextBox 1"/>
        <cdr:cNvSpPr txBox="1"/>
      </cdr:nvSpPr>
      <cdr:spPr>
        <a:xfrm xmlns:a="http://schemas.openxmlformats.org/drawingml/2006/main">
          <a:off x="1066800" y="51816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892D5AB-3AB1-4000-956F-63341FB5FDF9}"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29B8E-8AF4-45DD-A7B9-F4C573EBFBA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92D5AB-3AB1-4000-956F-63341FB5FDF9}"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29B8E-8AF4-45DD-A7B9-F4C573EBFBAB}" type="slidenum">
              <a:rPr lang="en-US" smtClean="0"/>
              <a:t>‹#›</a:t>
            </a:fld>
            <a:endParaRPr lang="en-US"/>
          </a:p>
        </p:txBody>
      </p:sp>
    </p:spTree>
    <p:extLst>
      <p:ext uri="{BB962C8B-B14F-4D97-AF65-F5344CB8AC3E}">
        <p14:creationId xmlns:p14="http://schemas.microsoft.com/office/powerpoint/2010/main" val="3351154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92D5AB-3AB1-4000-956F-63341FB5FDF9}"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29B8E-8AF4-45DD-A7B9-F4C573EBFBAB}"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5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92D5AB-3AB1-4000-956F-63341FB5FDF9}"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29B8E-8AF4-45DD-A7B9-F4C573EBFBAB}" type="slidenum">
              <a:rPr lang="en-US" smtClean="0"/>
              <a:t>‹#›</a:t>
            </a:fld>
            <a:endParaRPr lang="en-US"/>
          </a:p>
        </p:txBody>
      </p:sp>
    </p:spTree>
    <p:extLst>
      <p:ext uri="{BB962C8B-B14F-4D97-AF65-F5344CB8AC3E}">
        <p14:creationId xmlns:p14="http://schemas.microsoft.com/office/powerpoint/2010/main" val="3987696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92D5AB-3AB1-4000-956F-63341FB5FDF9}"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29B8E-8AF4-45DD-A7B9-F4C573EBFBA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77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92D5AB-3AB1-4000-956F-63341FB5FDF9}"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29B8E-8AF4-45DD-A7B9-F4C573EBFBAB}" type="slidenum">
              <a:rPr lang="en-US" smtClean="0"/>
              <a:t>‹#›</a:t>
            </a:fld>
            <a:endParaRPr lang="en-US"/>
          </a:p>
        </p:txBody>
      </p:sp>
    </p:spTree>
    <p:extLst>
      <p:ext uri="{BB962C8B-B14F-4D97-AF65-F5344CB8AC3E}">
        <p14:creationId xmlns:p14="http://schemas.microsoft.com/office/powerpoint/2010/main" val="44991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92D5AB-3AB1-4000-956F-63341FB5FDF9}"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829B8E-8AF4-45DD-A7B9-F4C573EBFBAB}" type="slidenum">
              <a:rPr lang="en-US" smtClean="0"/>
              <a:t>‹#›</a:t>
            </a:fld>
            <a:endParaRPr lang="en-US"/>
          </a:p>
        </p:txBody>
      </p:sp>
    </p:spTree>
    <p:extLst>
      <p:ext uri="{BB962C8B-B14F-4D97-AF65-F5344CB8AC3E}">
        <p14:creationId xmlns:p14="http://schemas.microsoft.com/office/powerpoint/2010/main" val="195381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92D5AB-3AB1-4000-956F-63341FB5FDF9}"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829B8E-8AF4-45DD-A7B9-F4C573EBFBAB}" type="slidenum">
              <a:rPr lang="en-US" smtClean="0"/>
              <a:t>‹#›</a:t>
            </a:fld>
            <a:endParaRPr lang="en-US"/>
          </a:p>
        </p:txBody>
      </p:sp>
    </p:spTree>
    <p:extLst>
      <p:ext uri="{BB962C8B-B14F-4D97-AF65-F5344CB8AC3E}">
        <p14:creationId xmlns:p14="http://schemas.microsoft.com/office/powerpoint/2010/main" val="400624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2D5AB-3AB1-4000-956F-63341FB5FDF9}"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829B8E-8AF4-45DD-A7B9-F4C573EBFBAB}" type="slidenum">
              <a:rPr lang="en-US" smtClean="0"/>
              <a:t>‹#›</a:t>
            </a:fld>
            <a:endParaRPr lang="en-US"/>
          </a:p>
        </p:txBody>
      </p:sp>
    </p:spTree>
    <p:extLst>
      <p:ext uri="{BB962C8B-B14F-4D97-AF65-F5344CB8AC3E}">
        <p14:creationId xmlns:p14="http://schemas.microsoft.com/office/powerpoint/2010/main" val="1793099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892D5AB-3AB1-4000-956F-63341FB5FDF9}"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29B8E-8AF4-45DD-A7B9-F4C573EBFBAB}" type="slidenum">
              <a:rPr lang="en-US" smtClean="0"/>
              <a:t>‹#›</a:t>
            </a:fld>
            <a:endParaRPr lang="en-US"/>
          </a:p>
        </p:txBody>
      </p:sp>
    </p:spTree>
    <p:extLst>
      <p:ext uri="{BB962C8B-B14F-4D97-AF65-F5344CB8AC3E}">
        <p14:creationId xmlns:p14="http://schemas.microsoft.com/office/powerpoint/2010/main" val="375669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92D5AB-3AB1-4000-956F-63341FB5FDF9}"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29B8E-8AF4-45DD-A7B9-F4C573EBFBA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5382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892D5AB-3AB1-4000-956F-63341FB5FDF9}" type="datetimeFigureOut">
              <a:rPr lang="en-US" smtClean="0"/>
              <a:t>11/2/2017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D829B8E-8AF4-45DD-A7B9-F4C573EBFBAB}"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0025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Is </a:t>
            </a:r>
            <a:r>
              <a:rPr lang="en-US" smtClean="0"/>
              <a:t>American Philanthropy</a:t>
            </a:r>
            <a:br>
              <a:rPr lang="en-US" smtClean="0"/>
            </a:br>
            <a:r>
              <a:rPr lang="en-US" smtClean="0"/>
              <a:t> </a:t>
            </a:r>
            <a:r>
              <a:rPr lang="en-US" dirty="0" smtClean="0"/>
              <a:t>Making us </a:t>
            </a:r>
            <a:r>
              <a:rPr lang="en-US" err="1" smtClean="0"/>
              <a:t>Poorer</a:t>
            </a:r>
            <a:r>
              <a:rPr lang="en-US" smtClean="0"/>
              <a:t>?</a:t>
            </a:r>
            <a:br>
              <a:rPr lang="en-US" smtClean="0"/>
            </a:br>
            <a:r>
              <a:rPr lang="en-US" dirty="0" smtClean="0"/>
              <a:t>The Benefits and </a:t>
            </a:r>
            <a:r>
              <a:rPr lang="en-US" dirty="0"/>
              <a:t>Costs of </a:t>
            </a:r>
            <a:br>
              <a:rPr lang="en-US" dirty="0"/>
            </a:br>
            <a:r>
              <a:rPr lang="en-US" dirty="0"/>
              <a:t>Donor Advised Funds</a:t>
            </a:r>
          </a:p>
        </p:txBody>
      </p:sp>
      <p:sp>
        <p:nvSpPr>
          <p:cNvPr id="3" name="Subtitle 2"/>
          <p:cNvSpPr>
            <a:spLocks noGrp="1"/>
          </p:cNvSpPr>
          <p:nvPr>
            <p:ph type="subTitle" idx="1"/>
          </p:nvPr>
        </p:nvSpPr>
        <p:spPr/>
        <p:txBody>
          <a:bodyPr/>
          <a:lstStyle/>
          <a:p>
            <a:r>
              <a:rPr lang="en-US" dirty="0"/>
              <a:t>James Andreoni</a:t>
            </a:r>
          </a:p>
          <a:p>
            <a:r>
              <a:rPr lang="en-US" dirty="0" err="1"/>
              <a:t>Univ</a:t>
            </a:r>
            <a:r>
              <a:rPr lang="en-US" dirty="0"/>
              <a:t> of California, San Diego</a:t>
            </a:r>
          </a:p>
          <a:p>
            <a:r>
              <a:rPr lang="en-US" dirty="0"/>
              <a:t>and NBER</a:t>
            </a:r>
          </a:p>
        </p:txBody>
      </p:sp>
    </p:spTree>
    <p:extLst>
      <p:ext uri="{BB962C8B-B14F-4D97-AF65-F5344CB8AC3E}">
        <p14:creationId xmlns:p14="http://schemas.microsoft.com/office/powerpoint/2010/main" val="218768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Gifts</a:t>
            </a:r>
            <a:r>
              <a:rPr lang="en-US" b="1" dirty="0"/>
              <a:t> </a:t>
            </a:r>
            <a:r>
              <a:rPr lang="en-US" dirty="0"/>
              <a:t>of cash:</a:t>
            </a:r>
          </a:p>
        </p:txBody>
      </p:sp>
      <p:sp>
        <p:nvSpPr>
          <p:cNvPr id="3" name="Content Placeholder 2"/>
          <p:cNvSpPr>
            <a:spLocks noGrp="1"/>
          </p:cNvSpPr>
          <p:nvPr>
            <p:ph idx="1"/>
          </p:nvPr>
        </p:nvSpPr>
        <p:spPr>
          <a:xfrm>
            <a:off x="1024128" y="1947672"/>
            <a:ext cx="9720073" cy="4361688"/>
          </a:xfrm>
        </p:spPr>
        <p:txBody>
          <a:bodyPr>
            <a:normAutofit lnSpcReduction="10000"/>
          </a:bodyPr>
          <a:lstStyle/>
          <a:p>
            <a:pPr marL="457200" indent="-457200">
              <a:buFont typeface="+mj-lt"/>
              <a:buAutoNum type="arabicPeriod"/>
            </a:pPr>
            <a:r>
              <a:rPr lang="en-US" dirty="0"/>
              <a:t>Taxpayers who </a:t>
            </a:r>
            <a:r>
              <a:rPr lang="en-US" b="1" dirty="0" smtClean="0"/>
              <a:t>itemize deductions</a:t>
            </a:r>
            <a:r>
              <a:rPr lang="en-US" dirty="0" smtClean="0"/>
              <a:t> </a:t>
            </a:r>
            <a:r>
              <a:rPr lang="en-US" dirty="0"/>
              <a:t>can deduct gifts to a 501(c)(3) organization</a:t>
            </a:r>
            <a:r>
              <a:rPr lang="en-US" dirty="0" smtClean="0"/>
              <a:t>.</a:t>
            </a:r>
          </a:p>
          <a:p>
            <a:pPr marL="630936" lvl="1" indent="-457200">
              <a:buFont typeface="Arial" panose="020B0604020202020204" pitchFamily="34" charset="0"/>
              <a:buChar char="•"/>
            </a:pPr>
            <a:r>
              <a:rPr lang="en-US" sz="2000" dirty="0" smtClean="0"/>
              <a:t>501(c)(3) refers to the IRS designation of organization type as charitable, not-for-profit</a:t>
            </a:r>
          </a:p>
          <a:p>
            <a:pPr marL="630936" lvl="1" indent="-457200">
              <a:buFont typeface="Arial" panose="020B0604020202020204" pitchFamily="34" charset="0"/>
              <a:buChar char="•"/>
            </a:pPr>
            <a:r>
              <a:rPr lang="en-US" sz="2000" dirty="0" smtClean="0"/>
              <a:t>An </a:t>
            </a:r>
            <a:r>
              <a:rPr lang="en-US" sz="2000" b="1" dirty="0" smtClean="0"/>
              <a:t>itemizer</a:t>
            </a:r>
            <a:r>
              <a:rPr lang="en-US" sz="2000" b="1" i="1" dirty="0" smtClean="0"/>
              <a:t> </a:t>
            </a:r>
            <a:r>
              <a:rPr lang="en-US" sz="2000" dirty="0" smtClean="0"/>
              <a:t>files a Schedule A, </a:t>
            </a:r>
            <a:r>
              <a:rPr lang="en-US" sz="2000" b="1" dirty="0" smtClean="0"/>
              <a:t>non-itemizers </a:t>
            </a:r>
            <a:r>
              <a:rPr lang="en-US" sz="2000" dirty="0" smtClean="0"/>
              <a:t>just claim the standard deduction.</a:t>
            </a:r>
          </a:p>
          <a:p>
            <a:pPr marL="630936" lvl="1" indent="-457200">
              <a:buFont typeface="Arial" panose="020B0604020202020204" pitchFamily="34" charset="0"/>
              <a:buChar char="•"/>
            </a:pPr>
            <a:r>
              <a:rPr lang="en-US" sz="2000" dirty="0" smtClean="0"/>
              <a:t>Only about 1/3 households are itemizers: generally have mortgage, property tax, or simply high state income taxes</a:t>
            </a:r>
            <a:endParaRPr lang="en-US" sz="2000" dirty="0"/>
          </a:p>
          <a:p>
            <a:pPr marL="173736" lvl="1" indent="0">
              <a:buNone/>
            </a:pPr>
            <a:r>
              <a:rPr lang="en-US" dirty="0"/>
              <a:t>  </a:t>
            </a:r>
          </a:p>
          <a:p>
            <a:pPr marL="0" indent="0">
              <a:buNone/>
            </a:pPr>
            <a:r>
              <a:rPr lang="en-US" b="1" dirty="0"/>
              <a:t>Example</a:t>
            </a:r>
            <a:r>
              <a:rPr lang="en-US" dirty="0"/>
              <a:t>:  </a:t>
            </a:r>
          </a:p>
          <a:p>
            <a:pPr>
              <a:buFont typeface="Wingdings" panose="05000000000000000000" pitchFamily="2" charset="2"/>
              <a:buChar char="§"/>
            </a:pPr>
            <a:r>
              <a:rPr lang="en-US" dirty="0"/>
              <a:t>Marginal tax rate is 35%.   </a:t>
            </a:r>
          </a:p>
          <a:p>
            <a:pPr>
              <a:buFont typeface="Wingdings" panose="05000000000000000000" pitchFamily="2" charset="2"/>
              <a:buChar char="§"/>
            </a:pPr>
            <a:r>
              <a:rPr lang="en-US" dirty="0"/>
              <a:t>A $1000 deduction saves $350 in </a:t>
            </a:r>
            <a:r>
              <a:rPr lang="en-US" dirty="0" smtClean="0"/>
              <a:t>taxes.</a:t>
            </a:r>
            <a:endParaRPr lang="en-US" dirty="0"/>
          </a:p>
          <a:p>
            <a:pPr>
              <a:buFont typeface="Wingdings" panose="05000000000000000000" pitchFamily="2" charset="2"/>
              <a:buChar char="§"/>
            </a:pPr>
            <a:r>
              <a:rPr lang="en-US" dirty="0"/>
              <a:t>So the </a:t>
            </a:r>
            <a:r>
              <a:rPr lang="en-US" i="1" dirty="0"/>
              <a:t>net cost</a:t>
            </a:r>
            <a:r>
              <a:rPr lang="en-US" dirty="0"/>
              <a:t> to the donor is </a:t>
            </a:r>
            <a:r>
              <a:rPr lang="en-US" dirty="0" smtClean="0"/>
              <a:t>$1000-350 = $650.   </a:t>
            </a:r>
            <a:endParaRPr lang="en-US" dirty="0"/>
          </a:p>
          <a:p>
            <a:pPr>
              <a:buFont typeface="Wingdings" panose="05000000000000000000" pitchFamily="2" charset="2"/>
              <a:buChar char="§"/>
            </a:pPr>
            <a:r>
              <a:rPr lang="en-US" dirty="0" smtClean="0"/>
              <a:t>(Note: Not counting state taxes:  E.g. In </a:t>
            </a:r>
            <a:r>
              <a:rPr lang="en-US" dirty="0"/>
              <a:t>California save an additional $</a:t>
            </a:r>
            <a:r>
              <a:rPr lang="en-US" dirty="0" smtClean="0"/>
              <a:t>110 </a:t>
            </a:r>
            <a:r>
              <a:rPr lang="en-US" dirty="0"/>
              <a:t>in state </a:t>
            </a:r>
            <a:r>
              <a:rPr lang="en-US" dirty="0" smtClean="0"/>
              <a:t>taxes.)</a:t>
            </a:r>
            <a:endParaRPr lang="en-US" dirty="0"/>
          </a:p>
        </p:txBody>
      </p:sp>
    </p:spTree>
    <p:extLst>
      <p:ext uri="{BB962C8B-B14F-4D97-AF65-F5344CB8AC3E}">
        <p14:creationId xmlns:p14="http://schemas.microsoft.com/office/powerpoint/2010/main" val="2061767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Gifts of Non-cash Assets</a:t>
            </a:r>
          </a:p>
        </p:txBody>
      </p:sp>
      <p:sp>
        <p:nvSpPr>
          <p:cNvPr id="3" name="Content Placeholder 2"/>
          <p:cNvSpPr>
            <a:spLocks noGrp="1"/>
          </p:cNvSpPr>
          <p:nvPr>
            <p:ph idx="1"/>
          </p:nvPr>
        </p:nvSpPr>
        <p:spPr>
          <a:xfrm>
            <a:off x="1024128" y="1819656"/>
            <a:ext cx="9720073" cy="4599432"/>
          </a:xfrm>
        </p:spPr>
        <p:txBody>
          <a:bodyPr>
            <a:normAutofit lnSpcReduction="10000"/>
          </a:bodyPr>
          <a:lstStyle/>
          <a:p>
            <a:pPr marL="630936" lvl="1" indent="-457200">
              <a:buFont typeface="+mj-lt"/>
              <a:buAutoNum type="arabicPeriod"/>
            </a:pPr>
            <a:r>
              <a:rPr lang="en-US" sz="2400" dirty="0"/>
              <a:t>It is easiest to think </a:t>
            </a:r>
            <a:r>
              <a:rPr lang="en-US" sz="2400" dirty="0" smtClean="0"/>
              <a:t>of </a:t>
            </a:r>
            <a:r>
              <a:rPr lang="en-US" sz="2400" dirty="0"/>
              <a:t>giving appreciated </a:t>
            </a:r>
            <a:r>
              <a:rPr lang="en-US" sz="2400" b="1" dirty="0"/>
              <a:t>shares of stock</a:t>
            </a:r>
            <a:r>
              <a:rPr lang="en-US" sz="2400" dirty="0"/>
              <a:t>, but gifts also include artworks, real estate, collectables, and life insurance, to name a few. </a:t>
            </a:r>
          </a:p>
          <a:p>
            <a:pPr marL="630936" lvl="1" indent="-457200">
              <a:buFont typeface="+mj-lt"/>
              <a:buAutoNum type="arabicPeriod"/>
            </a:pPr>
            <a:r>
              <a:rPr lang="en-US" sz="2400" dirty="0"/>
              <a:t>Taxpayers who itemize can deduct the </a:t>
            </a:r>
            <a:r>
              <a:rPr lang="en-US" sz="2400" i="1" u="sng" dirty="0"/>
              <a:t>fair market value</a:t>
            </a:r>
            <a:r>
              <a:rPr lang="en-US" sz="2400" dirty="0"/>
              <a:t> of the asset given to a 501(c)(3) organization.</a:t>
            </a:r>
          </a:p>
          <a:p>
            <a:pPr marL="630936" lvl="1" indent="-457200">
              <a:buFont typeface="+mj-lt"/>
              <a:buAutoNum type="arabicPeriod"/>
            </a:pPr>
            <a:r>
              <a:rPr lang="en-US" sz="2400" dirty="0"/>
              <a:t>Assets worth more than $5000 must be appraised. </a:t>
            </a:r>
          </a:p>
          <a:p>
            <a:pPr marL="630936" lvl="1" indent="-457200">
              <a:buFont typeface="+mj-lt"/>
              <a:buAutoNum type="arabicPeriod"/>
            </a:pPr>
            <a:r>
              <a:rPr lang="en-US" sz="2400" dirty="0">
                <a:solidFill>
                  <a:schemeClr val="accent2"/>
                </a:solidFill>
              </a:rPr>
              <a:t>Most charities have a rule that any assets received, especially publically traded stocks, are sold immediately.</a:t>
            </a:r>
          </a:p>
          <a:p>
            <a:pPr marL="630936" lvl="1" indent="-457200">
              <a:buFont typeface="+mj-lt"/>
              <a:buAutoNum type="arabicPeriod"/>
            </a:pPr>
            <a:r>
              <a:rPr lang="en-US" sz="2400" dirty="0"/>
              <a:t>Since the donor never liquidated the </a:t>
            </a:r>
            <a:r>
              <a:rPr lang="en-US" sz="2400" dirty="0" smtClean="0"/>
              <a:t>asset, the donor </a:t>
            </a:r>
            <a:r>
              <a:rPr lang="en-US" sz="2400" dirty="0"/>
              <a:t>owes no Capital Gains Tax. </a:t>
            </a:r>
          </a:p>
          <a:p>
            <a:pPr marL="630936" lvl="1" indent="-457200">
              <a:buFont typeface="+mj-lt"/>
              <a:buAutoNum type="arabicPeriod"/>
            </a:pPr>
            <a:r>
              <a:rPr lang="en-US" sz="2400" dirty="0"/>
              <a:t>Since the charity is a non-profit, it owes no tax either. </a:t>
            </a:r>
          </a:p>
          <a:p>
            <a:pPr marL="630936" lvl="1" indent="-457200">
              <a:buFont typeface="+mj-lt"/>
              <a:buAutoNum type="arabicPeriod"/>
            </a:pPr>
            <a:r>
              <a:rPr lang="en-US" sz="2400" dirty="0" smtClean="0">
                <a:solidFill>
                  <a:schemeClr val="accent1"/>
                </a:solidFill>
              </a:rPr>
              <a:t>NOTE: The difference between the donor or recipient liquidating the asset is just a day, but it can mean extensive tax savings for the donor.</a:t>
            </a:r>
            <a:endParaRPr lang="en-US" sz="2400" dirty="0">
              <a:solidFill>
                <a:schemeClr val="accent1"/>
              </a:solidFill>
            </a:endParaRPr>
          </a:p>
        </p:txBody>
      </p:sp>
    </p:spTree>
    <p:extLst>
      <p:ext uri="{BB962C8B-B14F-4D97-AF65-F5344CB8AC3E}">
        <p14:creationId xmlns:p14="http://schemas.microsoft.com/office/powerpoint/2010/main" val="254944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Gifts of Non-cash </a:t>
            </a:r>
            <a:r>
              <a:rPr lang="en-US" sz="5400" dirty="0" smtClean="0"/>
              <a:t>Assets, continued</a:t>
            </a:r>
            <a:endParaRPr lang="en-US" sz="5400" dirty="0"/>
          </a:p>
        </p:txBody>
      </p:sp>
      <p:sp>
        <p:nvSpPr>
          <p:cNvPr id="3" name="Content Placeholder 2"/>
          <p:cNvSpPr>
            <a:spLocks noGrp="1"/>
          </p:cNvSpPr>
          <p:nvPr>
            <p:ph idx="1"/>
          </p:nvPr>
        </p:nvSpPr>
        <p:spPr>
          <a:xfrm>
            <a:off x="1035002" y="2335427"/>
            <a:ext cx="9720073" cy="4023360"/>
          </a:xfrm>
        </p:spPr>
        <p:txBody>
          <a:bodyPr>
            <a:normAutofit lnSpcReduction="10000"/>
          </a:bodyPr>
          <a:lstStyle/>
          <a:p>
            <a:pPr marL="0" indent="0">
              <a:buNone/>
            </a:pPr>
            <a:r>
              <a:rPr lang="en-US" b="1" dirty="0"/>
              <a:t>Example:  </a:t>
            </a:r>
          </a:p>
          <a:p>
            <a:pPr>
              <a:buFont typeface="Wingdings" panose="05000000000000000000" pitchFamily="2" charset="2"/>
              <a:buChar char="§"/>
            </a:pPr>
            <a:r>
              <a:rPr lang="en-US" dirty="0"/>
              <a:t>Marginal tax rate is 35%.   Donate shares of stock currently trading for $1000.</a:t>
            </a:r>
          </a:p>
          <a:p>
            <a:pPr>
              <a:buFont typeface="Wingdings" panose="05000000000000000000" pitchFamily="2" charset="2"/>
              <a:buChar char="§"/>
            </a:pPr>
            <a:r>
              <a:rPr lang="en-US" dirty="0">
                <a:solidFill>
                  <a:schemeClr val="accent2"/>
                </a:solidFill>
              </a:rPr>
              <a:t>Stocks were purchased in the past for $600, thus contain a $400 capital gain.  </a:t>
            </a:r>
          </a:p>
          <a:p>
            <a:pPr>
              <a:buFont typeface="Wingdings" panose="05000000000000000000" pitchFamily="2" charset="2"/>
              <a:buChar char="§"/>
            </a:pPr>
            <a:r>
              <a:rPr lang="en-US" dirty="0"/>
              <a:t>The donor deducts $1000 and saves $350 in income tax as before.</a:t>
            </a:r>
          </a:p>
          <a:p>
            <a:pPr>
              <a:buFont typeface="Wingdings" panose="05000000000000000000" pitchFamily="2" charset="2"/>
              <a:buChar char="§"/>
            </a:pPr>
            <a:r>
              <a:rPr lang="en-US" dirty="0"/>
              <a:t>The charity receives the shares and immediately sells them for $1000.</a:t>
            </a:r>
          </a:p>
          <a:p>
            <a:pPr>
              <a:buFont typeface="Wingdings" panose="05000000000000000000" pitchFamily="2" charset="2"/>
              <a:buChar char="§"/>
            </a:pPr>
            <a:r>
              <a:rPr lang="en-US" dirty="0"/>
              <a:t>Neither the donor nor the charity owes capital gains tax, currently 23.8%</a:t>
            </a:r>
          </a:p>
          <a:p>
            <a:pPr>
              <a:buFont typeface="Wingdings" panose="05000000000000000000" pitchFamily="2" charset="2"/>
              <a:buChar char="§"/>
            </a:pPr>
            <a:r>
              <a:rPr lang="en-US" dirty="0">
                <a:solidFill>
                  <a:schemeClr val="accent2"/>
                </a:solidFill>
              </a:rPr>
              <a:t>Had the donor liquidated the stocks and given the proceeds, she would have paid an tax on capital gains of  .238 x 400=$94.</a:t>
            </a:r>
          </a:p>
          <a:p>
            <a:pPr marL="0" indent="0">
              <a:buNone/>
            </a:pPr>
            <a:r>
              <a:rPr lang="en-US" dirty="0">
                <a:solidFill>
                  <a:schemeClr val="accent1">
                    <a:lumMod val="75000"/>
                  </a:schemeClr>
                </a:solidFill>
              </a:rPr>
              <a:t>Now giving $1000 in a appreciated assets cost $650-$94 =$556</a:t>
            </a:r>
          </a:p>
          <a:p>
            <a:pPr marL="173736" lvl="1" indent="0">
              <a:buNone/>
            </a:pPr>
            <a:endParaRPr lang="en-US" dirty="0"/>
          </a:p>
        </p:txBody>
      </p:sp>
    </p:spTree>
    <p:extLst>
      <p:ext uri="{BB962C8B-B14F-4D97-AF65-F5344CB8AC3E}">
        <p14:creationId xmlns:p14="http://schemas.microsoft.com/office/powerpoint/2010/main" val="1377297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Market </a:t>
            </a:r>
            <a:br>
              <a:rPr lang="en-US" dirty="0" smtClean="0"/>
            </a:br>
            <a:r>
              <a:rPr lang="en-US" dirty="0" smtClean="0"/>
              <a:t>for Giving </a:t>
            </a:r>
            <a:r>
              <a:rPr lang="en-US" dirty="0"/>
              <a:t>Appreciated Assets:</a:t>
            </a:r>
          </a:p>
        </p:txBody>
      </p:sp>
      <p:sp>
        <p:nvSpPr>
          <p:cNvPr id="3" name="Content Placeholder 2"/>
          <p:cNvSpPr>
            <a:spLocks noGrp="1"/>
          </p:cNvSpPr>
          <p:nvPr>
            <p:ph idx="1"/>
          </p:nvPr>
        </p:nvSpPr>
        <p:spPr>
          <a:xfrm>
            <a:off x="1382474" y="2360140"/>
            <a:ext cx="9720073" cy="4023360"/>
          </a:xfrm>
        </p:spPr>
        <p:txBody>
          <a:bodyPr>
            <a:normAutofit/>
          </a:bodyPr>
          <a:lstStyle/>
          <a:p>
            <a:pPr marL="457200" indent="-457200">
              <a:buFont typeface="+mj-lt"/>
              <a:buAutoNum type="arabicPeriod"/>
            </a:pPr>
            <a:r>
              <a:rPr lang="en-US" dirty="0"/>
              <a:t>Giving even $100 in stocks to a charity is </a:t>
            </a:r>
            <a:r>
              <a:rPr lang="en-US" dirty="0" smtClean="0"/>
              <a:t>difficult, and transfer and trade fees would eat up most of the cost advantages</a:t>
            </a:r>
            <a:endParaRPr lang="en-US" dirty="0"/>
          </a:p>
          <a:p>
            <a:pPr marL="457200" indent="-457200">
              <a:buFont typeface="+mj-lt"/>
              <a:buAutoNum type="arabicPeriod"/>
            </a:pPr>
            <a:r>
              <a:rPr lang="en-US" dirty="0" smtClean="0"/>
              <a:t>Many charities </a:t>
            </a:r>
            <a:r>
              <a:rPr lang="en-US" dirty="0"/>
              <a:t>require minimums of $5000 of $10,000 to accept non-cash gifts.</a:t>
            </a:r>
          </a:p>
          <a:p>
            <a:pPr marL="457200" indent="-457200">
              <a:buFont typeface="+mj-lt"/>
              <a:buAutoNum type="arabicPeriod"/>
            </a:pPr>
            <a:endParaRPr lang="en-US" dirty="0"/>
          </a:p>
        </p:txBody>
      </p:sp>
    </p:spTree>
    <p:extLst>
      <p:ext uri="{BB962C8B-B14F-4D97-AF65-F5344CB8AC3E}">
        <p14:creationId xmlns:p14="http://schemas.microsoft.com/office/powerpoint/2010/main" val="2955886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is a donor advised fund?</a:t>
            </a:r>
          </a:p>
        </p:txBody>
      </p:sp>
      <p:sp>
        <p:nvSpPr>
          <p:cNvPr id="3" name="Content Placeholder 2"/>
          <p:cNvSpPr>
            <a:spLocks noGrp="1"/>
          </p:cNvSpPr>
          <p:nvPr>
            <p:ph idx="1"/>
          </p:nvPr>
        </p:nvSpPr>
        <p:spPr>
          <a:xfrm>
            <a:off x="1382474" y="1964724"/>
            <a:ext cx="9720073" cy="4418776"/>
          </a:xfrm>
        </p:spPr>
        <p:txBody>
          <a:bodyPr>
            <a:normAutofit lnSpcReduction="10000"/>
          </a:bodyPr>
          <a:lstStyle/>
          <a:p>
            <a:pPr marL="0" indent="0">
              <a:buNone/>
            </a:pPr>
            <a:r>
              <a:rPr lang="en-US" b="1" dirty="0"/>
              <a:t>Wouldn’t it be wonderful if …</a:t>
            </a:r>
          </a:p>
          <a:p>
            <a:pPr marL="457200" indent="-457200">
              <a:buFont typeface="+mj-lt"/>
              <a:buAutoNum type="arabicPeriod"/>
            </a:pPr>
            <a:r>
              <a:rPr lang="en-US" dirty="0"/>
              <a:t>There were a </a:t>
            </a:r>
            <a:r>
              <a:rPr lang="en-US" i="1" u="sng" dirty="0"/>
              <a:t>charity intermediary </a:t>
            </a:r>
            <a:r>
              <a:rPr lang="en-US" dirty="0"/>
              <a:t>who would accept your contributions of capital gains assets, with a minimum initial contribution of $5000.</a:t>
            </a:r>
          </a:p>
          <a:p>
            <a:pPr marL="457200" indent="-457200">
              <a:buFont typeface="+mj-lt"/>
              <a:buAutoNum type="arabicPeriod"/>
            </a:pPr>
            <a:r>
              <a:rPr lang="en-US" dirty="0"/>
              <a:t>The intermediary is a 501(c)(3) and allows you the full tax deduction.</a:t>
            </a:r>
          </a:p>
          <a:p>
            <a:pPr marL="457200" indent="-457200">
              <a:buFont typeface="+mj-lt"/>
              <a:buAutoNum type="arabicPeriod"/>
            </a:pPr>
            <a:r>
              <a:rPr lang="en-US" dirty="0"/>
              <a:t>You can request the funds be liquidated by the intermediary, tax-free.</a:t>
            </a:r>
          </a:p>
          <a:p>
            <a:pPr marL="457200" indent="-457200">
              <a:buFont typeface="+mj-lt"/>
              <a:buAutoNum type="arabicPeriod"/>
            </a:pPr>
            <a:r>
              <a:rPr lang="en-US" dirty="0"/>
              <a:t>You can then send cash to your favorite charities in any amount over $50.</a:t>
            </a:r>
          </a:p>
          <a:p>
            <a:pPr marL="457200" indent="-457200">
              <a:buFont typeface="+mj-lt"/>
              <a:buAutoNum type="arabicPeriod"/>
            </a:pPr>
            <a:r>
              <a:rPr lang="en-US" dirty="0"/>
              <a:t>The intermediary allows saving &amp; investing the money as you like (minor limits). </a:t>
            </a:r>
          </a:p>
          <a:p>
            <a:pPr marL="457200" indent="-457200">
              <a:buFont typeface="+mj-lt"/>
              <a:buAutoNum type="arabicPeriod"/>
            </a:pPr>
            <a:r>
              <a:rPr lang="en-US" dirty="0"/>
              <a:t>Unlike foundations, there are time limits for transferring money from the account to a charity that provides actual charitable goods and services.</a:t>
            </a:r>
          </a:p>
          <a:p>
            <a:pPr marL="0" indent="0" algn="ctr">
              <a:buNone/>
            </a:pPr>
            <a:r>
              <a:rPr lang="en-US" sz="2800" i="1" u="sng" dirty="0"/>
              <a:t>That</a:t>
            </a:r>
            <a:r>
              <a:rPr lang="en-US" sz="2800" dirty="0"/>
              <a:t> is a Donor Advised Fund!</a:t>
            </a:r>
            <a:endParaRPr lang="en-US" sz="2800" i="1" u="sng" dirty="0"/>
          </a:p>
        </p:txBody>
      </p:sp>
    </p:spTree>
    <p:extLst>
      <p:ext uri="{BB962C8B-B14F-4D97-AF65-F5344CB8AC3E}">
        <p14:creationId xmlns:p14="http://schemas.microsoft.com/office/powerpoint/2010/main" val="391873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BB9DC-F98E-6947-B06B-5A0CE946CED9}"/>
              </a:ext>
            </a:extLst>
          </p:cNvPr>
          <p:cNvSpPr>
            <a:spLocks noGrp="1"/>
          </p:cNvSpPr>
          <p:nvPr>
            <p:ph type="title"/>
          </p:nvPr>
        </p:nvSpPr>
        <p:spPr/>
        <p:txBody>
          <a:bodyPr/>
          <a:lstStyle/>
          <a:p>
            <a:r>
              <a:rPr lang="en-US" dirty="0"/>
              <a:t>How people use DAFs?</a:t>
            </a:r>
          </a:p>
        </p:txBody>
      </p:sp>
      <p:sp>
        <p:nvSpPr>
          <p:cNvPr id="3" name="Content Placeholder 2">
            <a:extLst>
              <a:ext uri="{FF2B5EF4-FFF2-40B4-BE49-F238E27FC236}">
                <a16:creationId xmlns:a16="http://schemas.microsoft.com/office/drawing/2014/main" id="{43A601C8-21B6-1D42-88F3-36C1BD930CE0}"/>
              </a:ext>
            </a:extLst>
          </p:cNvPr>
          <p:cNvSpPr>
            <a:spLocks noGrp="1"/>
          </p:cNvSpPr>
          <p:nvPr>
            <p:ph idx="1"/>
          </p:nvPr>
        </p:nvSpPr>
        <p:spPr/>
        <p:txBody>
          <a:bodyPr>
            <a:normAutofit lnSpcReduction="10000"/>
          </a:bodyPr>
          <a:lstStyle/>
          <a:p>
            <a:pPr marL="514350" indent="-514350">
              <a:buFont typeface="+mj-lt"/>
              <a:buAutoNum type="arabicPeriod"/>
            </a:pPr>
            <a:r>
              <a:rPr lang="en-US" dirty="0"/>
              <a:t>Saving for future gifts.</a:t>
            </a:r>
          </a:p>
          <a:p>
            <a:pPr marL="514350" indent="-514350">
              <a:buFont typeface="+mj-lt"/>
              <a:buAutoNum type="arabicPeriod"/>
            </a:pPr>
            <a:r>
              <a:rPr lang="en-US" dirty="0"/>
              <a:t>Tax Shifting.</a:t>
            </a:r>
          </a:p>
          <a:p>
            <a:pPr marL="514350" indent="-514350">
              <a:buFont typeface="+mj-lt"/>
              <a:buAutoNum type="arabicPeriod"/>
            </a:pPr>
            <a:r>
              <a:rPr lang="en-US" dirty="0"/>
              <a:t>“Managing” exposure to capital gains tax.</a:t>
            </a:r>
          </a:p>
          <a:p>
            <a:pPr marL="514350" indent="-514350">
              <a:buFont typeface="+mj-lt"/>
              <a:buAutoNum type="arabicPeriod"/>
            </a:pPr>
            <a:r>
              <a:rPr lang="en-US" dirty="0"/>
              <a:t>Using the new tax savings to give more to charity</a:t>
            </a:r>
            <a:r>
              <a:rPr lang="en-US" dirty="0" smtClean="0"/>
              <a:t>.</a:t>
            </a:r>
          </a:p>
          <a:p>
            <a:pPr marL="514350" indent="-514350">
              <a:buFont typeface="+mj-lt"/>
              <a:buAutoNum type="arabicPeriod"/>
            </a:pPr>
            <a:endParaRPr lang="en-US" dirty="0"/>
          </a:p>
          <a:p>
            <a:endParaRPr lang="en-US" dirty="0"/>
          </a:p>
          <a:p>
            <a:r>
              <a:rPr lang="en-US" dirty="0"/>
              <a:t>A note on DAF vocabulary</a:t>
            </a:r>
          </a:p>
          <a:p>
            <a:r>
              <a:rPr lang="en-US" dirty="0"/>
              <a:t>“Contributions” mean deposits in DAF accounts</a:t>
            </a:r>
          </a:p>
          <a:p>
            <a:r>
              <a:rPr lang="en-US" dirty="0"/>
              <a:t>“Grants” means donations made from the DAF to other 501(c)(3) charities.</a:t>
            </a:r>
          </a:p>
          <a:p>
            <a:pPr marL="514350" indent="-514350">
              <a:buFont typeface="+mj-lt"/>
              <a:buAutoNum type="arabicPeriod"/>
            </a:pPr>
            <a:endParaRPr lang="en-US" dirty="0"/>
          </a:p>
        </p:txBody>
      </p:sp>
    </p:spTree>
    <p:extLst>
      <p:ext uri="{BB962C8B-B14F-4D97-AF65-F5344CB8AC3E}">
        <p14:creationId xmlns:p14="http://schemas.microsoft.com/office/powerpoint/2010/main" val="15953197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t>
            </a:r>
            <a:r>
              <a:rPr lang="en-US" dirty="0" smtClean="0"/>
              <a:t>Saving up</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sz="2400" b="1" dirty="0" smtClean="0"/>
                  <a:t>Question</a:t>
                </a:r>
                <a:r>
                  <a:rPr lang="en-US" sz="2400" dirty="0">
                    <a:solidFill>
                      <a:schemeClr val="accent2"/>
                    </a:solidFill>
                  </a:rPr>
                  <a:t>: Does it ever make sense for someone to save money in a DAF to give away later?</a:t>
                </a:r>
              </a:p>
              <a:p>
                <a:r>
                  <a:rPr lang="en-US" dirty="0"/>
                  <a:t>This is a question about present value</a:t>
                </a:r>
                <a:r>
                  <a:rPr lang="en-US" dirty="0" smtClean="0"/>
                  <a:t>.  </a:t>
                </a:r>
                <a:endParaRPr lang="en-US" dirty="0"/>
              </a:p>
              <a:p>
                <a:r>
                  <a:rPr lang="en-US" dirty="0" smtClean="0"/>
                  <a:t>What </a:t>
                </a:r>
                <a:r>
                  <a:rPr lang="en-US" dirty="0"/>
                  <a:t>is the present value in year </a:t>
                </a:r>
                <a14:m>
                  <m:oMath xmlns:m="http://schemas.openxmlformats.org/officeDocument/2006/math">
                    <m:r>
                      <a:rPr lang="en-US" b="0" i="1" smtClean="0">
                        <a:latin typeface="Cambria Math" panose="02040503050406030204" pitchFamily="18" charset="0"/>
                      </a:rPr>
                      <m:t>1</m:t>
                    </m:r>
                  </m:oMath>
                </a14:m>
                <a:r>
                  <a:rPr lang="en-US" dirty="0" smtClean="0"/>
                  <a:t> </a:t>
                </a:r>
                <a:r>
                  <a:rPr lang="en-US" dirty="0"/>
                  <a:t>of putting $1000 into a DAF and giving the balance to charity in year </a:t>
                </a:r>
                <a14:m>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m:t>
                    </m:r>
                  </m:oMath>
                </a14:m>
                <a:r>
                  <a:rPr lang="en-US" dirty="0"/>
                  <a:t> </a:t>
                </a:r>
              </a:p>
              <a:p>
                <a14:m>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𝑃𝑉</m:t>
                    </m:r>
                    <m:r>
                      <a:rPr lang="en-US" b="0" i="1" smtClean="0">
                        <a:latin typeface="Cambria Math" panose="02040503050406030204" pitchFamily="18" charset="0"/>
                      </a:rPr>
                      <m:t>=1000×</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(1+</m:t>
                            </m:r>
                            <m:r>
                              <a:rPr lang="en-US" b="0" i="1" smtClean="0">
                                <a:latin typeface="Cambria Math" panose="02040503050406030204" pitchFamily="18" charset="0"/>
                              </a:rPr>
                              <m:t>𝑟</m:t>
                            </m:r>
                            <m:r>
                              <a:rPr lang="en-US" b="0" i="1" smtClean="0">
                                <a:latin typeface="Cambria Math" panose="02040503050406030204" pitchFamily="18" charset="0"/>
                              </a:rPr>
                              <m:t>)</m:t>
                            </m:r>
                          </m:e>
                          <m:sup>
                            <m:r>
                              <a:rPr lang="en-US" b="0" i="1" smtClean="0">
                                <a:latin typeface="Cambria Math" panose="02040503050406030204" pitchFamily="18" charset="0"/>
                              </a:rPr>
                              <m:t>𝑡</m:t>
                            </m:r>
                          </m:sup>
                        </m:sSup>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𝛿</m:t>
                            </m:r>
                            <m:r>
                              <a:rPr lang="en-US" b="0" i="1" smtClean="0">
                                <a:latin typeface="Cambria Math" panose="02040503050406030204" pitchFamily="18" charset="0"/>
                                <a:ea typeface="Cambria Math" panose="02040503050406030204" pitchFamily="18" charset="0"/>
                              </a:rPr>
                              <m:t>)</m:t>
                            </m:r>
                          </m:e>
                          <m:sup>
                            <m:r>
                              <a:rPr lang="en-US" b="0" i="1" smtClean="0">
                                <a:latin typeface="Cambria Math" panose="02040503050406030204" pitchFamily="18" charset="0"/>
                              </a:rPr>
                              <m:t>𝑡</m:t>
                            </m:r>
                          </m:sup>
                        </m:sSup>
                      </m:den>
                    </m:f>
                  </m:oMath>
                </a14:m>
                <a:endParaRPr lang="en-US" b="0" dirty="0"/>
              </a:p>
              <a:p>
                <a:r>
                  <a:rPr lang="en-US" dirty="0"/>
                  <a:t>Notice that </a:t>
                </a:r>
                <a:r>
                  <a:rPr lang="en-US" dirty="0" smtClean="0"/>
                  <a:t>if the asset is growing faster than  the discount rate, the present value of your </a:t>
                </a:r>
                <a:r>
                  <a:rPr lang="en-US" i="1" dirty="0" smtClean="0"/>
                  <a:t>tax savings </a:t>
                </a:r>
                <a:r>
                  <a:rPr lang="en-US" dirty="0" smtClean="0"/>
                  <a:t>is growing as well.  That is, </a:t>
                </a:r>
                <a:r>
                  <a:rPr lang="en-US" i="1" dirty="0"/>
                  <a:t>if</a:t>
                </a:r>
                <a14:m>
                  <m:oMath xmlns:m="http://schemas.openxmlformats.org/officeDocument/2006/math">
                    <m:r>
                      <a:rPr lang="en-US" b="0" i="0" smtClean="0">
                        <a:latin typeface="Cambria Math" panose="02040503050406030204" pitchFamily="18" charset="0"/>
                      </a:rPr>
                      <m:t>  </m:t>
                    </m:r>
                    <m:r>
                      <a:rPr lang="en-US" i="1">
                        <a:latin typeface="Cambria Math" panose="02040503050406030204" pitchFamily="18" charset="0"/>
                      </a:rPr>
                      <m:t>𝑟</m:t>
                    </m:r>
                  </m:oMath>
                </a14:m>
                <a:r>
                  <a:rPr lang="en-US" dirty="0"/>
                  <a:t> </a:t>
                </a:r>
                <a14:m>
                  <m:oMath xmlns:m="http://schemas.openxmlformats.org/officeDocument/2006/math">
                    <m:r>
                      <a:rPr lang="en-US" b="0" i="1" smtClean="0">
                        <a:latin typeface="Cambria Math" panose="02040503050406030204" pitchFamily="18" charset="0"/>
                      </a:rPr>
                      <m:t>&gt;</m:t>
                    </m:r>
                    <m:r>
                      <a:rPr lang="en-US" b="0" i="1" smtClean="0">
                        <a:latin typeface="Cambria Math" panose="02040503050406030204" pitchFamily="18" charset="0"/>
                        <a:ea typeface="Cambria Math" panose="02040503050406030204" pitchFamily="18" charset="0"/>
                      </a:rPr>
                      <m:t>𝛿</m:t>
                    </m:r>
                    <m:r>
                      <a:rPr lang="en-US" b="0" i="0" smtClean="0">
                        <a:latin typeface="Cambria Math" panose="02040503050406030204" pitchFamily="18" charset="0"/>
                        <a:ea typeface="Cambria Math" panose="02040503050406030204" pitchFamily="18" charset="0"/>
                      </a:rPr>
                      <m:t> </m:t>
                    </m:r>
                  </m:oMath>
                </a14:m>
                <a:r>
                  <a:rPr lang="en-US" dirty="0"/>
                  <a:t>then PV </a:t>
                </a:r>
                <a:r>
                  <a:rPr lang="en-US" dirty="0" smtClean="0"/>
                  <a:t>increases.</a:t>
                </a:r>
              </a:p>
              <a:p>
                <a:r>
                  <a:rPr lang="en-US" dirty="0" smtClean="0">
                    <a:solidFill>
                      <a:schemeClr val="accent1"/>
                    </a:solidFill>
                  </a:rPr>
                  <a:t>So in general it makes no sense to use a DAF to get the tax savings sooner.  DAF saving must have another goal.</a:t>
                </a:r>
                <a:endParaRPr lang="en-US" dirty="0">
                  <a:solidFill>
                    <a:schemeClr val="accent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02" t="-2879" b="-1515"/>
                </a:stretch>
              </a:blipFill>
            </p:spPr>
            <p:txBody>
              <a:bodyPr/>
              <a:lstStyle/>
              <a:p>
                <a:r>
                  <a:rPr lang="en-US">
                    <a:noFill/>
                  </a:rPr>
                  <a:t> </a:t>
                </a:r>
              </a:p>
            </p:txBody>
          </p:sp>
        </mc:Fallback>
      </mc:AlternateContent>
    </p:spTree>
    <p:extLst>
      <p:ext uri="{BB962C8B-B14F-4D97-AF65-F5344CB8AC3E}">
        <p14:creationId xmlns:p14="http://schemas.microsoft.com/office/powerpoint/2010/main" val="1639448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Tax </a:t>
            </a:r>
            <a:r>
              <a:rPr lang="en-US" dirty="0" smtClean="0"/>
              <a:t>shifting</a:t>
            </a:r>
            <a:r>
              <a:rPr lang="en-US" dirty="0"/>
              <a:t>	</a:t>
            </a:r>
          </a:p>
        </p:txBody>
      </p:sp>
      <p:sp>
        <p:nvSpPr>
          <p:cNvPr id="3" name="Content Placeholder 2"/>
          <p:cNvSpPr>
            <a:spLocks noGrp="1"/>
          </p:cNvSpPr>
          <p:nvPr>
            <p:ph idx="1"/>
          </p:nvPr>
        </p:nvSpPr>
        <p:spPr>
          <a:xfrm>
            <a:off x="1024128" y="2084832"/>
            <a:ext cx="9720073" cy="4224528"/>
          </a:xfrm>
        </p:spPr>
        <p:txBody>
          <a:bodyPr>
            <a:normAutofit/>
          </a:bodyPr>
          <a:lstStyle/>
          <a:p>
            <a:pPr marL="284163" indent="-228600">
              <a:buNone/>
            </a:pPr>
            <a:r>
              <a:rPr lang="en-US" dirty="0"/>
              <a:t>A. Abigail is self-employed and some years are lean while others are flush.  She would like to give more when her tax rate is high and less or none when her tax rate is low, but she also wants to give about the same amount each year. </a:t>
            </a:r>
          </a:p>
          <a:p>
            <a:pPr marL="284163" indent="-284163">
              <a:buNone/>
            </a:pPr>
            <a:r>
              <a:rPr lang="en-US" dirty="0"/>
              <a:t>B. Brian is looking to retire soon, at which point he will support himself by liquidating his capital </a:t>
            </a:r>
            <a:r>
              <a:rPr lang="en-US" dirty="0" smtClean="0"/>
              <a:t>assets.  </a:t>
            </a:r>
            <a:r>
              <a:rPr lang="en-US" dirty="0"/>
              <a:t>When he does, his MTR will fall from 39.6% to the LTCG tax rate of </a:t>
            </a:r>
            <a:r>
              <a:rPr lang="en-US" dirty="0" smtClean="0"/>
              <a:t>23.8%.  </a:t>
            </a:r>
            <a:r>
              <a:rPr lang="en-US" dirty="0"/>
              <a:t>He’d like to “pre-pay” his future giving now, when the price is lower. </a:t>
            </a:r>
          </a:p>
          <a:p>
            <a:pPr marL="284163" indent="-284163">
              <a:buNone/>
            </a:pPr>
            <a:r>
              <a:rPr lang="en-US" dirty="0"/>
              <a:t>C. </a:t>
            </a:r>
            <a:r>
              <a:rPr lang="en-US" dirty="0" smtClean="0"/>
              <a:t>Cyrus</a:t>
            </a:r>
            <a:r>
              <a:rPr lang="en-US" dirty="0"/>
              <a:t> </a:t>
            </a:r>
            <a:r>
              <a:rPr lang="en-US" dirty="0" smtClean="0"/>
              <a:t>wants to make a major gift that will exceed the 30% of income cap.  He can carryforward the donation for 5 years, or he can “pre-pay” and get the tax benefits sooner, which could be preferred.</a:t>
            </a:r>
            <a:endParaRPr lang="en-US" dirty="0"/>
          </a:p>
          <a:p>
            <a:r>
              <a:rPr lang="en-US" dirty="0">
                <a:solidFill>
                  <a:schemeClr val="accent2"/>
                </a:solidFill>
              </a:rPr>
              <a:t>DAFs help these three move </a:t>
            </a:r>
            <a:r>
              <a:rPr lang="en-US" dirty="0" smtClean="0">
                <a:solidFill>
                  <a:schemeClr val="accent2"/>
                </a:solidFill>
              </a:rPr>
              <a:t>shift the timing and/or amount of taxes without </a:t>
            </a:r>
            <a:r>
              <a:rPr lang="en-US" dirty="0">
                <a:solidFill>
                  <a:schemeClr val="accent2"/>
                </a:solidFill>
              </a:rPr>
              <a:t>changing what the charity gets.</a:t>
            </a:r>
          </a:p>
        </p:txBody>
      </p:sp>
    </p:spTree>
    <p:extLst>
      <p:ext uri="{BB962C8B-B14F-4D97-AF65-F5344CB8AC3E}">
        <p14:creationId xmlns:p14="http://schemas.microsoft.com/office/powerpoint/2010/main" val="420691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US" dirty="0" smtClean="0"/>
              <a:t>Managing” </a:t>
            </a:r>
            <a:r>
              <a:rPr lang="en-US" dirty="0"/>
              <a:t>Capital </a:t>
            </a:r>
            <a:r>
              <a:rPr lang="en-US" dirty="0" smtClean="0"/>
              <a:t>Gains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 Imagine </a:t>
            </a:r>
            <a:r>
              <a:rPr lang="en-US" dirty="0" smtClean="0"/>
              <a:t>Danielle </a:t>
            </a:r>
            <a:r>
              <a:rPr lang="en-US" dirty="0"/>
              <a:t>planned to give $10,000 </a:t>
            </a:r>
            <a:r>
              <a:rPr lang="en-US" u="sng" dirty="0"/>
              <a:t>in cash </a:t>
            </a:r>
            <a:r>
              <a:rPr lang="en-US" dirty="0"/>
              <a:t>to charity this year</a:t>
            </a:r>
          </a:p>
          <a:p>
            <a:pPr>
              <a:buFont typeface="Wingdings" panose="05000000000000000000" pitchFamily="2" charset="2"/>
              <a:buChar char="§"/>
            </a:pPr>
            <a:r>
              <a:rPr lang="en-US" dirty="0"/>
              <a:t> Instead, </a:t>
            </a:r>
            <a:r>
              <a:rPr lang="en-US" dirty="0" smtClean="0"/>
              <a:t>Danielle </a:t>
            </a:r>
            <a:r>
              <a:rPr lang="en-US" dirty="0"/>
              <a:t>finds the asset in </a:t>
            </a:r>
            <a:r>
              <a:rPr lang="en-US" dirty="0" smtClean="0"/>
              <a:t>her </a:t>
            </a:r>
            <a:r>
              <a:rPr lang="en-US" dirty="0"/>
              <a:t>portfolio with </a:t>
            </a:r>
            <a:r>
              <a:rPr lang="en-US" i="1" u="sng" dirty="0"/>
              <a:t>the greatest capital gains</a:t>
            </a:r>
            <a:r>
              <a:rPr lang="en-US" dirty="0"/>
              <a:t> and gives $10,000 of that stock to your DAF.</a:t>
            </a:r>
          </a:p>
          <a:p>
            <a:pPr>
              <a:buFont typeface="Wingdings" panose="05000000000000000000" pitchFamily="2" charset="2"/>
              <a:buChar char="§"/>
            </a:pPr>
            <a:r>
              <a:rPr lang="en-US" dirty="0"/>
              <a:t> With the $10,000 cash </a:t>
            </a:r>
            <a:r>
              <a:rPr lang="en-US" dirty="0" smtClean="0"/>
              <a:t>she </a:t>
            </a:r>
            <a:r>
              <a:rPr lang="en-US" dirty="0"/>
              <a:t>had ready to give to charity </a:t>
            </a:r>
            <a:r>
              <a:rPr lang="en-US" dirty="0" smtClean="0"/>
              <a:t>she </a:t>
            </a:r>
            <a:r>
              <a:rPr lang="en-US" dirty="0"/>
              <a:t>buys back that same stock.  </a:t>
            </a:r>
          </a:p>
          <a:p>
            <a:pPr>
              <a:buFont typeface="Wingdings" panose="05000000000000000000" pitchFamily="2" charset="2"/>
              <a:buChar char="§"/>
            </a:pPr>
            <a:r>
              <a:rPr lang="en-US" dirty="0"/>
              <a:t> Nothing real in </a:t>
            </a:r>
            <a:r>
              <a:rPr lang="en-US" dirty="0" smtClean="0"/>
              <a:t>her </a:t>
            </a:r>
            <a:r>
              <a:rPr lang="en-US" dirty="0"/>
              <a:t>portfolio has changed, but </a:t>
            </a:r>
            <a:r>
              <a:rPr lang="en-US" dirty="0" smtClean="0"/>
              <a:t>she </a:t>
            </a:r>
            <a:r>
              <a:rPr lang="en-US" dirty="0"/>
              <a:t>now has a portfolio with lower capital gains burden.   Economists call this </a:t>
            </a:r>
            <a:r>
              <a:rPr lang="en-US" i="1" dirty="0"/>
              <a:t>Tax Arbitrage.</a:t>
            </a:r>
            <a:endParaRPr lang="en-US" dirty="0"/>
          </a:p>
          <a:p>
            <a:pPr>
              <a:buFont typeface="Wingdings" panose="05000000000000000000" pitchFamily="2" charset="2"/>
              <a:buChar char="§"/>
            </a:pPr>
            <a:r>
              <a:rPr lang="en-US" dirty="0"/>
              <a:t> This is very similar to what the </a:t>
            </a:r>
            <a:r>
              <a:rPr lang="en-US" dirty="0" smtClean="0"/>
              <a:t>IRS </a:t>
            </a:r>
            <a:r>
              <a:rPr lang="en-US" dirty="0"/>
              <a:t>calls “washing” capital gains.  </a:t>
            </a:r>
          </a:p>
          <a:p>
            <a:pPr>
              <a:buFont typeface="Wingdings" panose="05000000000000000000" pitchFamily="2" charset="2"/>
              <a:buChar char="§"/>
            </a:pPr>
            <a:r>
              <a:rPr lang="en-US" dirty="0">
                <a:solidFill>
                  <a:schemeClr val="accent2"/>
                </a:solidFill>
              </a:rPr>
              <a:t> Washing gains is illegal, but this use of DAFs is not. </a:t>
            </a:r>
          </a:p>
          <a:p>
            <a:endParaRPr lang="en-US" dirty="0"/>
          </a:p>
        </p:txBody>
      </p:sp>
    </p:spTree>
    <p:extLst>
      <p:ext uri="{BB962C8B-B14F-4D97-AF65-F5344CB8AC3E}">
        <p14:creationId xmlns:p14="http://schemas.microsoft.com/office/powerpoint/2010/main" val="76624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Giving more to Charity</a:t>
            </a:r>
          </a:p>
        </p:txBody>
      </p:sp>
      <p:sp>
        <p:nvSpPr>
          <p:cNvPr id="3" name="Content Placeholder 2"/>
          <p:cNvSpPr>
            <a:spLocks noGrp="1"/>
          </p:cNvSpPr>
          <p:nvPr>
            <p:ph idx="1"/>
          </p:nvPr>
        </p:nvSpPr>
        <p:spPr/>
        <p:txBody>
          <a:bodyPr/>
          <a:lstStyle/>
          <a:p>
            <a:r>
              <a:rPr lang="en-US" dirty="0"/>
              <a:t>There are two ways DAFs can encourage more giving. </a:t>
            </a:r>
          </a:p>
          <a:p>
            <a:pPr marL="457200" indent="-457200">
              <a:buFont typeface="+mj-lt"/>
              <a:buAutoNum type="arabicPeriod"/>
            </a:pPr>
            <a:r>
              <a:rPr lang="en-US" b="1" dirty="0"/>
              <a:t>Intensive Margin</a:t>
            </a:r>
            <a:r>
              <a:rPr lang="en-US" dirty="0"/>
              <a:t>:  Those who already give decide to give more. </a:t>
            </a:r>
          </a:p>
          <a:p>
            <a:pPr marL="457200" indent="-457200">
              <a:buFont typeface="+mj-lt"/>
              <a:buAutoNum type="arabicPeriod"/>
            </a:pPr>
            <a:r>
              <a:rPr lang="en-US" b="1" dirty="0"/>
              <a:t>Extensive Margin</a:t>
            </a:r>
            <a:r>
              <a:rPr lang="en-US" dirty="0"/>
              <a:t>:  Those who never gave now become givers.</a:t>
            </a:r>
          </a:p>
          <a:p>
            <a:endParaRPr lang="en-US" dirty="0"/>
          </a:p>
          <a:p>
            <a:r>
              <a:rPr lang="en-US" dirty="0"/>
              <a:t>Unfortunately, the law does not require reporting on individual DAF accounts, only on aggregates.</a:t>
            </a:r>
          </a:p>
          <a:p>
            <a:r>
              <a:rPr lang="en-US" dirty="0"/>
              <a:t>There is no way to distinguish the two.  </a:t>
            </a:r>
          </a:p>
          <a:p>
            <a:r>
              <a:rPr lang="en-US" dirty="0"/>
              <a:t> </a:t>
            </a:r>
          </a:p>
        </p:txBody>
      </p:sp>
    </p:spTree>
    <p:extLst>
      <p:ext uri="{BB962C8B-B14F-4D97-AF65-F5344CB8AC3E}">
        <p14:creationId xmlns:p14="http://schemas.microsoft.com/office/powerpoint/2010/main" val="1193903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donor advised fund? </a:t>
            </a:r>
            <a:br>
              <a:rPr lang="en-US" dirty="0"/>
            </a:br>
            <a:r>
              <a:rPr lang="en-US" dirty="0"/>
              <a:t>why should you care?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3200" dirty="0"/>
              <a:t>What was the biggest Charity in America </a:t>
            </a:r>
            <a:endParaRPr lang="en-US" sz="3200" dirty="0" smtClean="0"/>
          </a:p>
          <a:p>
            <a:pPr marL="0" indent="0" algn="ctr">
              <a:buNone/>
            </a:pPr>
            <a:r>
              <a:rPr lang="en-US" sz="3200" dirty="0" smtClean="0"/>
              <a:t>in 2016 and 2017?</a:t>
            </a:r>
            <a:endParaRPr lang="en-US" sz="3200" dirty="0"/>
          </a:p>
          <a:p>
            <a:pPr marL="0" indent="0">
              <a:buNone/>
            </a:pPr>
            <a:endParaRPr lang="en-US" dirty="0"/>
          </a:p>
        </p:txBody>
      </p:sp>
    </p:spTree>
    <p:extLst>
      <p:ext uri="{BB962C8B-B14F-4D97-AF65-F5344CB8AC3E}">
        <p14:creationId xmlns:p14="http://schemas.microsoft.com/office/powerpoint/2010/main" val="165051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and Costs OF </a:t>
            </a:r>
            <a:r>
              <a:rPr lang="en-US" dirty="0" err="1"/>
              <a:t>dafS</a:t>
            </a:r>
            <a:endParaRPr lang="en-US" dirty="0"/>
          </a:p>
        </p:txBody>
      </p:sp>
      <p:sp>
        <p:nvSpPr>
          <p:cNvPr id="3" name="Content Placeholder 2"/>
          <p:cNvSpPr>
            <a:spLocks noGrp="1"/>
          </p:cNvSpPr>
          <p:nvPr>
            <p:ph idx="1"/>
          </p:nvPr>
        </p:nvSpPr>
        <p:spPr/>
        <p:txBody>
          <a:bodyPr>
            <a:normAutofit lnSpcReduction="10000"/>
          </a:bodyPr>
          <a:lstStyle/>
          <a:p>
            <a:r>
              <a:rPr lang="en-US" b="1" dirty="0"/>
              <a:t>Objective of DAF Tax Policy: </a:t>
            </a:r>
            <a:r>
              <a:rPr lang="en-US" dirty="0"/>
              <a:t> Encourage more charitable giving</a:t>
            </a:r>
          </a:p>
          <a:p>
            <a:endParaRPr lang="en-US" b="1" dirty="0"/>
          </a:p>
          <a:p>
            <a:r>
              <a:rPr lang="en-US" b="1" dirty="0"/>
              <a:t>BENEFIT:  </a:t>
            </a:r>
            <a:r>
              <a:rPr lang="en-US" u="sng" dirty="0"/>
              <a:t>New</a:t>
            </a:r>
            <a:r>
              <a:rPr lang="en-US" dirty="0"/>
              <a:t> charitable giving that can be attributed entirely to the DAF policy.</a:t>
            </a:r>
          </a:p>
          <a:p>
            <a:endParaRPr lang="en-US" b="1" dirty="0"/>
          </a:p>
          <a:p>
            <a:r>
              <a:rPr lang="en-US" b="1" dirty="0"/>
              <a:t>COST: </a:t>
            </a:r>
            <a:r>
              <a:rPr lang="en-US" u="sng" dirty="0"/>
              <a:t>New</a:t>
            </a:r>
            <a:r>
              <a:rPr lang="en-US" dirty="0"/>
              <a:t> losses in tax revenue due to </a:t>
            </a:r>
            <a:r>
              <a:rPr lang="en-US" dirty="0" smtClean="0"/>
              <a:t>DAFs</a:t>
            </a:r>
          </a:p>
          <a:p>
            <a:pPr algn="ctr"/>
            <a:r>
              <a:rPr lang="en-US" dirty="0" smtClean="0">
                <a:solidFill>
                  <a:schemeClr val="accent2"/>
                </a:solidFill>
              </a:rPr>
              <a:t>Important: tax savings by the donor are a social cost, not a benefit, of DAFs.</a:t>
            </a:r>
            <a:br>
              <a:rPr lang="en-US" dirty="0" smtClean="0">
                <a:solidFill>
                  <a:schemeClr val="accent2"/>
                </a:solidFill>
              </a:rPr>
            </a:br>
            <a:r>
              <a:rPr lang="en-US" dirty="0" smtClean="0">
                <a:solidFill>
                  <a:schemeClr val="accent2"/>
                </a:solidFill>
              </a:rPr>
              <a:t>It is what the government spends in order to get more giving.</a:t>
            </a:r>
            <a:endParaRPr lang="en-US" dirty="0">
              <a:solidFill>
                <a:schemeClr val="accent2"/>
              </a:solidFill>
            </a:endParaRPr>
          </a:p>
          <a:p>
            <a:endParaRPr lang="en-US" b="1" dirty="0"/>
          </a:p>
          <a:p>
            <a:pPr marL="0" indent="0">
              <a:buNone/>
            </a:pPr>
            <a:r>
              <a:rPr lang="en-US" b="1" dirty="0"/>
              <a:t> If the costs exceed the benefits, then the government could have spent those tax dollars to greater effect by simply giving them to </a:t>
            </a:r>
            <a:r>
              <a:rPr lang="en-US" b="1" dirty="0" smtClean="0"/>
              <a:t>charities directly.</a:t>
            </a:r>
            <a:endParaRPr lang="en-US" b="1" dirty="0"/>
          </a:p>
        </p:txBody>
      </p:sp>
    </p:spTree>
    <p:extLst>
      <p:ext uri="{BB962C8B-B14F-4D97-AF65-F5344CB8AC3E}">
        <p14:creationId xmlns:p14="http://schemas.microsoft.com/office/powerpoint/2010/main" val="133628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and Costs</a:t>
            </a:r>
          </a:p>
        </p:txBody>
      </p:sp>
      <p:sp>
        <p:nvSpPr>
          <p:cNvPr id="3" name="Content Placeholder 2"/>
          <p:cNvSpPr>
            <a:spLocks noGrp="1"/>
          </p:cNvSpPr>
          <p:nvPr>
            <p:ph idx="1"/>
          </p:nvPr>
        </p:nvSpPr>
        <p:spPr>
          <a:xfrm>
            <a:off x="1024128" y="1933575"/>
            <a:ext cx="9720073" cy="4375785"/>
          </a:xfrm>
        </p:spPr>
        <p:txBody>
          <a:bodyPr/>
          <a:lstStyle/>
          <a:p>
            <a:r>
              <a:rPr lang="en-US" b="1" dirty="0"/>
              <a:t>Example 1:  </a:t>
            </a:r>
            <a:r>
              <a:rPr lang="en-US" dirty="0"/>
              <a:t>The donor has habitually given $10,000 in cash each year to charity.   The DAF allows this same habit but by giving appreciated assets, the donor simply saves taxes about $100 per year extra but </a:t>
            </a:r>
            <a:r>
              <a:rPr lang="en-US" i="1" dirty="0">
                <a:solidFill>
                  <a:schemeClr val="accent2"/>
                </a:solidFill>
              </a:rPr>
              <a:t>gives </a:t>
            </a:r>
            <a:r>
              <a:rPr lang="en-US" i="1" dirty="0" smtClean="0">
                <a:solidFill>
                  <a:schemeClr val="accent2"/>
                </a:solidFill>
              </a:rPr>
              <a:t>no more </a:t>
            </a:r>
            <a:r>
              <a:rPr lang="en-US" i="1" dirty="0">
                <a:solidFill>
                  <a:schemeClr val="accent2"/>
                </a:solidFill>
              </a:rPr>
              <a:t>to charity</a:t>
            </a:r>
          </a:p>
          <a:p>
            <a:pPr algn="ctr"/>
            <a:r>
              <a:rPr lang="en-US" b="1" dirty="0">
                <a:solidFill>
                  <a:schemeClr val="accent1">
                    <a:lumMod val="75000"/>
                  </a:schemeClr>
                </a:solidFill>
              </a:rPr>
              <a:t>ALL COST, NO BENEFIT</a:t>
            </a:r>
          </a:p>
          <a:p>
            <a:r>
              <a:rPr lang="en-US" b="1" dirty="0"/>
              <a:t>Example 2: </a:t>
            </a:r>
            <a:r>
              <a:rPr lang="en-US" dirty="0"/>
              <a:t>The donor above decides that </a:t>
            </a:r>
            <a:r>
              <a:rPr lang="en-US" dirty="0" smtClean="0"/>
              <a:t>she </a:t>
            </a:r>
            <a:r>
              <a:rPr lang="en-US" dirty="0"/>
              <a:t>will instead increase </a:t>
            </a:r>
            <a:r>
              <a:rPr lang="en-US" dirty="0" smtClean="0"/>
              <a:t>her </a:t>
            </a:r>
            <a:r>
              <a:rPr lang="en-US" dirty="0"/>
              <a:t>donation to give </a:t>
            </a:r>
            <a:r>
              <a:rPr lang="en-US" dirty="0" smtClean="0"/>
              <a:t>her </a:t>
            </a:r>
            <a:r>
              <a:rPr lang="en-US" dirty="0"/>
              <a:t>whole tax savings to charity </a:t>
            </a:r>
            <a:r>
              <a:rPr lang="en-US" i="1" dirty="0">
                <a:solidFill>
                  <a:schemeClr val="accent2"/>
                </a:solidFill>
              </a:rPr>
              <a:t>in addition to </a:t>
            </a:r>
            <a:r>
              <a:rPr lang="en-US" dirty="0" smtClean="0"/>
              <a:t>the </a:t>
            </a:r>
            <a:r>
              <a:rPr lang="en-US" dirty="0"/>
              <a:t>$10,000.</a:t>
            </a:r>
          </a:p>
          <a:p>
            <a:pPr algn="ctr"/>
            <a:r>
              <a:rPr lang="en-US" b="1" dirty="0">
                <a:solidFill>
                  <a:schemeClr val="accent1">
                    <a:lumMod val="75000"/>
                  </a:schemeClr>
                </a:solidFill>
              </a:rPr>
              <a:t>BENEFITS = COSTS</a:t>
            </a:r>
          </a:p>
          <a:p>
            <a:r>
              <a:rPr lang="en-US" b="1" dirty="0"/>
              <a:t>Example 3: </a:t>
            </a:r>
            <a:r>
              <a:rPr lang="en-US" dirty="0"/>
              <a:t>The donor’s brother was on the fence about donating, but seeing the extra tax benefits of DAFs </a:t>
            </a:r>
            <a:r>
              <a:rPr lang="en-US" dirty="0" smtClean="0">
                <a:solidFill>
                  <a:schemeClr val="accent2"/>
                </a:solidFill>
              </a:rPr>
              <a:t>decides </a:t>
            </a:r>
            <a:r>
              <a:rPr lang="en-US" dirty="0">
                <a:solidFill>
                  <a:schemeClr val="accent2"/>
                </a:solidFill>
              </a:rPr>
              <a:t>to become a donor</a:t>
            </a:r>
            <a:r>
              <a:rPr lang="en-US" dirty="0"/>
              <a:t>. </a:t>
            </a:r>
          </a:p>
          <a:p>
            <a:pPr algn="ctr"/>
            <a:r>
              <a:rPr lang="en-US" b="1" dirty="0">
                <a:solidFill>
                  <a:schemeClr val="accent2">
                    <a:lumMod val="75000"/>
                  </a:schemeClr>
                </a:solidFill>
              </a:rPr>
              <a:t>BENEFIT &gt; COST</a:t>
            </a:r>
          </a:p>
        </p:txBody>
      </p:sp>
    </p:spTree>
    <p:extLst>
      <p:ext uri="{BB962C8B-B14F-4D97-AF65-F5344CB8AC3E}">
        <p14:creationId xmlns:p14="http://schemas.microsoft.com/office/powerpoint/2010/main" val="190499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need for Benefit-Cost Analysis</a:t>
            </a:r>
          </a:p>
        </p:txBody>
      </p:sp>
      <p:sp>
        <p:nvSpPr>
          <p:cNvPr id="3" name="Content Placeholder 2"/>
          <p:cNvSpPr>
            <a:spLocks noGrp="1"/>
          </p:cNvSpPr>
          <p:nvPr>
            <p:ph idx="1"/>
          </p:nvPr>
        </p:nvSpPr>
        <p:spPr/>
        <p:txBody>
          <a:bodyPr/>
          <a:lstStyle/>
          <a:p>
            <a:pPr marL="0" indent="0">
              <a:buNone/>
            </a:pPr>
            <a:r>
              <a:rPr lang="en-US" b="1" dirty="0" smtClean="0">
                <a:solidFill>
                  <a:schemeClr val="accent1"/>
                </a:solidFill>
              </a:rPr>
              <a:t>(Most important is to measure the 3 main costs of DAFS: )</a:t>
            </a:r>
          </a:p>
          <a:p>
            <a:pPr marL="457200" indent="-457200">
              <a:buFont typeface="+mj-lt"/>
              <a:buAutoNum type="arabicPeriod"/>
            </a:pPr>
            <a:r>
              <a:rPr lang="en-US" dirty="0" smtClean="0"/>
              <a:t>Data</a:t>
            </a:r>
            <a:r>
              <a:rPr lang="en-US" dirty="0"/>
              <a:t>: On DAF account holders and on a comparable set of givers without DAFs.</a:t>
            </a:r>
          </a:p>
          <a:p>
            <a:pPr marL="457200" indent="-457200">
              <a:buFont typeface="+mj-lt"/>
              <a:buAutoNum type="arabicPeriod"/>
            </a:pPr>
            <a:r>
              <a:rPr lang="en-US" dirty="0"/>
              <a:t>Discount Rate</a:t>
            </a:r>
          </a:p>
          <a:p>
            <a:pPr marL="457200" indent="-457200">
              <a:buFont typeface="+mj-lt"/>
              <a:buAutoNum type="arabicPeriod"/>
            </a:pPr>
            <a:r>
              <a:rPr lang="en-US" dirty="0" smtClean="0">
                <a:solidFill>
                  <a:schemeClr val="accent1"/>
                </a:solidFill>
              </a:rPr>
              <a:t>How much DAFs increase the use of non-cash </a:t>
            </a:r>
            <a:r>
              <a:rPr lang="en-US" dirty="0">
                <a:solidFill>
                  <a:schemeClr val="accent1"/>
                </a:solidFill>
              </a:rPr>
              <a:t>g</a:t>
            </a:r>
            <a:r>
              <a:rPr lang="en-US" dirty="0" smtClean="0">
                <a:solidFill>
                  <a:schemeClr val="accent1"/>
                </a:solidFill>
              </a:rPr>
              <a:t>ifts. </a:t>
            </a:r>
            <a:endParaRPr lang="en-US" dirty="0">
              <a:solidFill>
                <a:schemeClr val="accent1"/>
              </a:solidFill>
            </a:endParaRPr>
          </a:p>
          <a:p>
            <a:pPr marL="457200" indent="-457200">
              <a:buFont typeface="+mj-lt"/>
              <a:buAutoNum type="arabicPeriod"/>
            </a:pPr>
            <a:r>
              <a:rPr lang="en-US" dirty="0">
                <a:solidFill>
                  <a:schemeClr val="accent1"/>
                </a:solidFill>
              </a:rPr>
              <a:t>Percent of capital gains contained in </a:t>
            </a:r>
            <a:r>
              <a:rPr lang="en-US" dirty="0" smtClean="0">
                <a:solidFill>
                  <a:schemeClr val="accent1"/>
                </a:solidFill>
              </a:rPr>
              <a:t>non-cash gifts. </a:t>
            </a:r>
            <a:endParaRPr lang="en-US" dirty="0">
              <a:solidFill>
                <a:schemeClr val="accent1"/>
              </a:solidFill>
            </a:endParaRPr>
          </a:p>
          <a:p>
            <a:pPr marL="457200" indent="-457200">
              <a:buFont typeface="+mj-lt"/>
              <a:buAutoNum type="arabicPeriod"/>
            </a:pPr>
            <a:r>
              <a:rPr lang="en-US" dirty="0"/>
              <a:t>Return on investment on money saved in a DAF</a:t>
            </a:r>
          </a:p>
          <a:p>
            <a:pPr marL="457200" indent="-457200">
              <a:buFont typeface="+mj-lt"/>
              <a:buAutoNum type="arabicPeriod"/>
            </a:pPr>
            <a:r>
              <a:rPr lang="en-US" dirty="0">
                <a:solidFill>
                  <a:schemeClr val="accent1"/>
                </a:solidFill>
              </a:rPr>
              <a:t>The “shelf-life” of DAF’s “inventory” of charitable gifts.  (</a:t>
            </a:r>
            <a:r>
              <a:rPr lang="en-US" dirty="0">
                <a:solidFill>
                  <a:schemeClr val="accent1"/>
                </a:solidFill>
                <a:hlinkClick r:id="rId2" action="ppaction://hlinksldjump"/>
              </a:rPr>
              <a:t>go</a:t>
            </a:r>
            <a:r>
              <a:rPr lang="en-US" dirty="0">
                <a:solidFill>
                  <a:schemeClr val="accent1"/>
                </a:solidFill>
              </a:rPr>
              <a:t>)</a:t>
            </a:r>
          </a:p>
          <a:p>
            <a:pPr marL="457200" indent="-457200">
              <a:buFont typeface="+mj-lt"/>
              <a:buAutoNum type="arabicPeriod"/>
            </a:pPr>
            <a:r>
              <a:rPr lang="en-US" dirty="0"/>
              <a:t>Amount of new giving encouraged by DAF tax policy. </a:t>
            </a:r>
          </a:p>
          <a:p>
            <a:pPr marL="0" indent="0">
              <a:buNone/>
            </a:pPr>
            <a:endParaRPr lang="en-US" dirty="0"/>
          </a:p>
        </p:txBody>
      </p:sp>
    </p:spTree>
    <p:extLst>
      <p:ext uri="{BB962C8B-B14F-4D97-AF65-F5344CB8AC3E}">
        <p14:creationId xmlns:p14="http://schemas.microsoft.com/office/powerpoint/2010/main" val="3207573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Data	</a:t>
            </a:r>
          </a:p>
        </p:txBody>
      </p:sp>
      <p:sp>
        <p:nvSpPr>
          <p:cNvPr id="3" name="Content Placeholder 2"/>
          <p:cNvSpPr>
            <a:spLocks noGrp="1"/>
          </p:cNvSpPr>
          <p:nvPr>
            <p:ph idx="1"/>
          </p:nvPr>
        </p:nvSpPr>
        <p:spPr>
          <a:xfrm>
            <a:off x="1024127" y="2020824"/>
            <a:ext cx="9720073" cy="4023360"/>
          </a:xfrm>
        </p:spPr>
        <p:txBody>
          <a:bodyPr>
            <a:noAutofit/>
          </a:bodyPr>
          <a:lstStyle/>
          <a:p>
            <a:r>
              <a:rPr lang="en-US" sz="2800" b="1" dirty="0"/>
              <a:t>DAFs</a:t>
            </a:r>
          </a:p>
          <a:p>
            <a:pPr lvl="1"/>
            <a:r>
              <a:rPr lang="en-US" sz="2400" dirty="0">
                <a:solidFill>
                  <a:schemeClr val="accent1"/>
                </a:solidFill>
              </a:rPr>
              <a:t> IRS 990 </a:t>
            </a:r>
            <a:r>
              <a:rPr lang="en-US" sz="2400" dirty="0"/>
              <a:t>information for 85 organizations that supply DAFs from 2008-2014.</a:t>
            </a:r>
          </a:p>
          <a:p>
            <a:pPr lvl="1"/>
            <a:r>
              <a:rPr lang="en-US" sz="2400" dirty="0"/>
              <a:t> A </a:t>
            </a:r>
            <a:r>
              <a:rPr lang="en-US" sz="2400" dirty="0" err="1"/>
              <a:t>subsamble</a:t>
            </a:r>
            <a:r>
              <a:rPr lang="en-US" sz="2400" dirty="0"/>
              <a:t> of 13 DAF-only organizations, data verified and 2015 added</a:t>
            </a:r>
            <a:r>
              <a:rPr lang="en-US" sz="3200" dirty="0"/>
              <a:t>.  </a:t>
            </a:r>
          </a:p>
          <a:p>
            <a:pPr lvl="3"/>
            <a:r>
              <a:rPr lang="en-US" sz="2400" dirty="0">
                <a:solidFill>
                  <a:schemeClr val="bg1">
                    <a:lumMod val="75000"/>
                  </a:schemeClr>
                </a:solidFill>
              </a:rPr>
              <a:t>Reason: more reliable numbers on non-cash contributions. </a:t>
            </a:r>
          </a:p>
          <a:p>
            <a:pPr lvl="3"/>
            <a:r>
              <a:rPr lang="en-US" sz="2400" dirty="0">
                <a:solidFill>
                  <a:schemeClr val="bg1">
                    <a:lumMod val="75000"/>
                  </a:schemeClr>
                </a:solidFill>
              </a:rPr>
              <a:t>While only 13 organizations, it </a:t>
            </a:r>
            <a:r>
              <a:rPr lang="en-US" sz="2400" dirty="0"/>
              <a:t>accounts for over 60% of the assets </a:t>
            </a:r>
            <a:r>
              <a:rPr lang="en-US" sz="2400" dirty="0">
                <a:solidFill>
                  <a:schemeClr val="bg1">
                    <a:lumMod val="75000"/>
                  </a:schemeClr>
                </a:solidFill>
              </a:rPr>
              <a:t>in all 85 organizations</a:t>
            </a:r>
            <a:r>
              <a:rPr lang="en-US" sz="2400" dirty="0" smtClean="0"/>
              <a:t>.</a:t>
            </a:r>
            <a:endParaRPr lang="en-US" sz="2400" dirty="0"/>
          </a:p>
          <a:p>
            <a:pPr marL="119063" lvl="3" indent="-119063">
              <a:buNone/>
            </a:pPr>
            <a:r>
              <a:rPr lang="en-US" sz="2400" dirty="0"/>
              <a:t> </a:t>
            </a:r>
            <a:r>
              <a:rPr lang="en-US" sz="2400" b="1" dirty="0"/>
              <a:t>Non-DAFs</a:t>
            </a:r>
          </a:p>
          <a:p>
            <a:pPr marL="285750" lvl="3" indent="-230188"/>
            <a:r>
              <a:rPr lang="en-US" sz="2400" dirty="0">
                <a:solidFill>
                  <a:schemeClr val="accent1"/>
                </a:solidFill>
              </a:rPr>
              <a:t>Statistics of Income </a:t>
            </a:r>
            <a:r>
              <a:rPr lang="en-US" sz="2400" dirty="0"/>
              <a:t>sample of tax filers with </a:t>
            </a:r>
            <a:r>
              <a:rPr lang="en-US" sz="2400" dirty="0">
                <a:solidFill>
                  <a:schemeClr val="accent1"/>
                </a:solidFill>
              </a:rPr>
              <a:t>AGI of $500,000 and above</a:t>
            </a:r>
            <a:r>
              <a:rPr lang="en-US" sz="2400" dirty="0"/>
              <a:t>.</a:t>
            </a:r>
          </a:p>
          <a:p>
            <a:pPr marL="285750" lvl="3" indent="-230188"/>
            <a:r>
              <a:rPr lang="en-US" sz="2400" dirty="0"/>
              <a:t>“SOI High Income”</a:t>
            </a:r>
          </a:p>
        </p:txBody>
      </p:sp>
    </p:spTree>
    <p:extLst>
      <p:ext uri="{BB962C8B-B14F-4D97-AF65-F5344CB8AC3E}">
        <p14:creationId xmlns:p14="http://schemas.microsoft.com/office/powerpoint/2010/main" val="1221329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Discount Rate	</a:t>
            </a:r>
          </a:p>
        </p:txBody>
      </p:sp>
      <p:sp>
        <p:nvSpPr>
          <p:cNvPr id="3" name="Content Placeholder 2"/>
          <p:cNvSpPr>
            <a:spLocks noGrp="1"/>
          </p:cNvSpPr>
          <p:nvPr>
            <p:ph idx="1"/>
          </p:nvPr>
        </p:nvSpPr>
        <p:spPr>
          <a:xfrm>
            <a:off x="1024128" y="2286000"/>
            <a:ext cx="10177272" cy="4023360"/>
          </a:xfrm>
        </p:spPr>
        <p:txBody>
          <a:bodyPr>
            <a:normAutofit lnSpcReduction="10000"/>
          </a:bodyPr>
          <a:lstStyle/>
          <a:p>
            <a:r>
              <a:rPr lang="en-US" dirty="0"/>
              <a:t>Government offices, like the EPA, use one of three discount rates. </a:t>
            </a:r>
          </a:p>
          <a:p>
            <a:r>
              <a:rPr lang="en-US" dirty="0"/>
              <a:t>1. </a:t>
            </a:r>
            <a:r>
              <a:rPr lang="en-US" b="1" dirty="0"/>
              <a:t>Consumer Discount Rate: 3%     </a:t>
            </a:r>
            <a:r>
              <a:rPr lang="en-US" dirty="0"/>
              <a:t>Meant to capture long term economic growth rate.</a:t>
            </a:r>
          </a:p>
          <a:p>
            <a:r>
              <a:rPr lang="en-US" dirty="0"/>
              <a:t>2. </a:t>
            </a:r>
            <a:r>
              <a:rPr lang="en-US" b="1" dirty="0"/>
              <a:t>Financial Discount Rate:  7%      </a:t>
            </a:r>
            <a:r>
              <a:rPr lang="en-US" dirty="0"/>
              <a:t>Meant to capture the long run return in the stock 				   	       </a:t>
            </a:r>
            <a:r>
              <a:rPr lang="en-US" dirty="0" smtClean="0"/>
              <a:t>market</a:t>
            </a:r>
            <a:r>
              <a:rPr lang="en-US" dirty="0"/>
              <a:t>.</a:t>
            </a:r>
          </a:p>
          <a:p>
            <a:r>
              <a:rPr lang="en-US" dirty="0"/>
              <a:t>3. </a:t>
            </a:r>
            <a:r>
              <a:rPr lang="en-US" b="1" dirty="0"/>
              <a:t>Externality Discount Rate: 10% </a:t>
            </a:r>
            <a:r>
              <a:rPr lang="en-US" b="1" dirty="0" smtClean="0"/>
              <a:t>  </a:t>
            </a:r>
            <a:r>
              <a:rPr lang="en-US" dirty="0" smtClean="0"/>
              <a:t>Meant </a:t>
            </a:r>
            <a:r>
              <a:rPr lang="en-US" dirty="0"/>
              <a:t>for cases where the social return exceeds the				   	 </a:t>
            </a:r>
            <a:r>
              <a:rPr lang="en-US" dirty="0" smtClean="0"/>
              <a:t>      private return</a:t>
            </a:r>
            <a:r>
              <a:rPr lang="en-US" dirty="0"/>
              <a:t>, as </a:t>
            </a:r>
            <a:r>
              <a:rPr lang="en-US" dirty="0" smtClean="0"/>
              <a:t>is likely in </a:t>
            </a:r>
            <a:r>
              <a:rPr lang="en-US" dirty="0"/>
              <a:t>charitable giving. </a:t>
            </a:r>
            <a:endParaRPr lang="en-US" b="1" dirty="0"/>
          </a:p>
          <a:p>
            <a:pPr marL="0" indent="0">
              <a:buNone/>
            </a:pPr>
            <a:r>
              <a:rPr lang="en-US" dirty="0" smtClean="0"/>
              <a:t>What </a:t>
            </a:r>
            <a:r>
              <a:rPr lang="en-US" dirty="0"/>
              <a:t>discount rate we should probably use:</a:t>
            </a:r>
          </a:p>
          <a:p>
            <a:r>
              <a:rPr lang="en-US" dirty="0" smtClean="0"/>
              <a:t>Since funds are invested in the stock market, </a:t>
            </a:r>
            <a:r>
              <a:rPr lang="en-US" dirty="0"/>
              <a:t>7</a:t>
            </a:r>
            <a:r>
              <a:rPr lang="en-US" dirty="0" smtClean="0"/>
              <a:t>% is the conservative choice.  But we will consider all 3.</a:t>
            </a:r>
            <a:endParaRPr lang="en-US" dirty="0"/>
          </a:p>
          <a:p>
            <a:r>
              <a:rPr lang="en-US" b="1" dirty="0"/>
              <a:t>Assumption 1:</a:t>
            </a:r>
            <a:r>
              <a:rPr lang="en-US" dirty="0"/>
              <a:t> </a:t>
            </a:r>
            <a:r>
              <a:rPr lang="en-US" dirty="0">
                <a:solidFill>
                  <a:schemeClr val="accent2"/>
                </a:solidFill>
              </a:rPr>
              <a:t>We will evaluate </a:t>
            </a:r>
            <a:r>
              <a:rPr lang="en-US" dirty="0" smtClean="0">
                <a:solidFill>
                  <a:schemeClr val="accent2"/>
                </a:solidFill>
              </a:rPr>
              <a:t>at </a:t>
            </a:r>
            <a:r>
              <a:rPr lang="en-US" dirty="0">
                <a:solidFill>
                  <a:schemeClr val="accent2"/>
                </a:solidFill>
              </a:rPr>
              <a:t>3</a:t>
            </a:r>
            <a:r>
              <a:rPr lang="en-US" dirty="0" smtClean="0">
                <a:solidFill>
                  <a:schemeClr val="accent2"/>
                </a:solidFill>
              </a:rPr>
              <a:t>%, </a:t>
            </a:r>
            <a:r>
              <a:rPr lang="en-US" dirty="0">
                <a:solidFill>
                  <a:schemeClr val="accent2"/>
                </a:solidFill>
              </a:rPr>
              <a:t>7</a:t>
            </a:r>
            <a:r>
              <a:rPr lang="en-US" dirty="0" smtClean="0">
                <a:solidFill>
                  <a:schemeClr val="accent2"/>
                </a:solidFill>
              </a:rPr>
              <a:t>%, and 10% discount rates.    7</a:t>
            </a:r>
            <a:r>
              <a:rPr lang="en-US" dirty="0">
                <a:solidFill>
                  <a:schemeClr val="accent2"/>
                </a:solidFill>
              </a:rPr>
              <a:t>% is favored </a:t>
            </a:r>
          </a:p>
        </p:txBody>
      </p:sp>
    </p:spTree>
    <p:extLst>
      <p:ext uri="{BB962C8B-B14F-4D97-AF65-F5344CB8AC3E}">
        <p14:creationId xmlns:p14="http://schemas.microsoft.com/office/powerpoint/2010/main" val="36064404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DAFs </a:t>
            </a:r>
            <a:r>
              <a:rPr lang="en-US" dirty="0" smtClean="0"/>
              <a:t>Increase non-cash Giving</a:t>
            </a:r>
            <a:r>
              <a:rPr lang="en-US" dirty="0"/>
              <a:t>	</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607734922"/>
              </p:ext>
            </p:extLst>
          </p:nvPr>
        </p:nvGraphicFramePr>
        <p:xfrm>
          <a:off x="1023938" y="2286000"/>
          <a:ext cx="6195728" cy="426492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7725589" y="2286000"/>
            <a:ext cx="3697224" cy="3785652"/>
          </a:xfrm>
          <a:prstGeom prst="rect">
            <a:avLst/>
          </a:prstGeom>
          <a:noFill/>
        </p:spPr>
        <p:txBody>
          <a:bodyPr wrap="square" rtlCol="0">
            <a:spAutoFit/>
          </a:bodyPr>
          <a:lstStyle/>
          <a:p>
            <a:r>
              <a:rPr lang="en-US" sz="2000" dirty="0"/>
              <a:t>DAFs on average tend to have about 15% more non-cash assets funding them than the SOI High Income sample does</a:t>
            </a:r>
            <a:r>
              <a:rPr lang="en-US" sz="2000" dirty="0" smtClean="0"/>
              <a:t>.</a:t>
            </a:r>
          </a:p>
          <a:p>
            <a:endParaRPr lang="en-US" sz="2000" dirty="0"/>
          </a:p>
          <a:p>
            <a:r>
              <a:rPr lang="en-US" sz="2000" b="1" dirty="0"/>
              <a:t>Assumption 2: </a:t>
            </a:r>
            <a:r>
              <a:rPr lang="en-US" sz="2000" i="1" dirty="0">
                <a:solidFill>
                  <a:schemeClr val="accent2"/>
                </a:solidFill>
              </a:rPr>
              <a:t>DAFs increase the percent non-cash contributions by about 15%.  Non-DAF contributions are 50% non-cash while DAF contributions are 65% non-cash.</a:t>
            </a:r>
            <a:endParaRPr lang="en-US" sz="2000" b="1" dirty="0">
              <a:solidFill>
                <a:schemeClr val="accent2"/>
              </a:solidFill>
            </a:endParaRPr>
          </a:p>
          <a:p>
            <a:endParaRPr lang="en-US" sz="2000" dirty="0"/>
          </a:p>
        </p:txBody>
      </p:sp>
    </p:spTree>
    <p:extLst>
      <p:ext uri="{BB962C8B-B14F-4D97-AF65-F5344CB8AC3E}">
        <p14:creationId xmlns:p14="http://schemas.microsoft.com/office/powerpoint/2010/main" val="3955802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Percent Capital Gains in Non-Cash </a:t>
            </a:r>
          </a:p>
        </p:txBody>
      </p:sp>
      <p:sp>
        <p:nvSpPr>
          <p:cNvPr id="3" name="Content Placeholder 2"/>
          <p:cNvSpPr>
            <a:spLocks noGrp="1"/>
          </p:cNvSpPr>
          <p:nvPr>
            <p:ph idx="1"/>
          </p:nvPr>
        </p:nvSpPr>
        <p:spPr/>
        <p:txBody>
          <a:bodyPr>
            <a:normAutofit/>
          </a:bodyPr>
          <a:lstStyle/>
          <a:p>
            <a:r>
              <a:rPr lang="en-US" dirty="0"/>
              <a:t>Point here is to predict </a:t>
            </a:r>
            <a:r>
              <a:rPr lang="en-US" dirty="0">
                <a:solidFill>
                  <a:schemeClr val="accent1"/>
                </a:solidFill>
              </a:rPr>
              <a:t>the </a:t>
            </a:r>
            <a:r>
              <a:rPr lang="en-US" b="1" u="sng" dirty="0">
                <a:solidFill>
                  <a:schemeClr val="accent1"/>
                </a:solidFill>
              </a:rPr>
              <a:t>highest </a:t>
            </a:r>
            <a:r>
              <a:rPr lang="en-US" dirty="0">
                <a:solidFill>
                  <a:schemeClr val="accent1"/>
                </a:solidFill>
              </a:rPr>
              <a:t>fraction  of capital gains in the portfolio</a:t>
            </a:r>
            <a:r>
              <a:rPr lang="en-US" dirty="0"/>
              <a:t>, not the average. </a:t>
            </a:r>
          </a:p>
          <a:p>
            <a:pPr>
              <a:buFont typeface="Wingdings" panose="05000000000000000000" pitchFamily="2" charset="2"/>
              <a:buChar char="§"/>
            </a:pPr>
            <a:r>
              <a:rPr lang="en-US" dirty="0"/>
              <a:t> Average DAF account is opened when the donor is 55. </a:t>
            </a:r>
          </a:p>
          <a:p>
            <a:pPr>
              <a:buFont typeface="Wingdings" panose="05000000000000000000" pitchFamily="2" charset="2"/>
              <a:buChar char="§"/>
            </a:pPr>
            <a:r>
              <a:rPr lang="en-US" dirty="0"/>
              <a:t> Average age of DAF account holder is 65.</a:t>
            </a:r>
          </a:p>
          <a:p>
            <a:pPr>
              <a:buFont typeface="Wingdings" panose="05000000000000000000" pitchFamily="2" charset="2"/>
              <a:buChar char="§"/>
            </a:pPr>
            <a:r>
              <a:rPr lang="en-US" dirty="0"/>
              <a:t> These people have had a lot of time to gather capital gains. </a:t>
            </a:r>
          </a:p>
          <a:p>
            <a:pPr>
              <a:buFont typeface="Wingdings" panose="05000000000000000000" pitchFamily="2" charset="2"/>
              <a:buChar char="§"/>
            </a:pPr>
            <a:r>
              <a:rPr lang="en-US" dirty="0"/>
              <a:t> Buying the S&amp;P 500 in 1987 would be 89% capital gains now. </a:t>
            </a:r>
          </a:p>
          <a:p>
            <a:pPr>
              <a:buFont typeface="Wingdings" panose="05000000000000000000" pitchFamily="2" charset="2"/>
              <a:buChar char="§"/>
            </a:pPr>
            <a:r>
              <a:rPr lang="en-US" dirty="0"/>
              <a:t> Buying Apple in 2002 would now be 98% capital gains. </a:t>
            </a:r>
            <a:br>
              <a:rPr lang="en-US" dirty="0"/>
            </a:br>
            <a:endParaRPr lang="en-US" dirty="0"/>
          </a:p>
          <a:p>
            <a:pPr marL="0" indent="0">
              <a:buNone/>
            </a:pPr>
            <a:r>
              <a:rPr lang="en-US" b="1" dirty="0"/>
              <a:t>Assumption 3: </a:t>
            </a:r>
            <a:r>
              <a:rPr lang="en-US" i="1" dirty="0">
                <a:solidFill>
                  <a:schemeClr val="accent2"/>
                </a:solidFill>
              </a:rPr>
              <a:t>Non-cash assets </a:t>
            </a:r>
            <a:r>
              <a:rPr lang="en-US" i="1" dirty="0" smtClean="0">
                <a:solidFill>
                  <a:schemeClr val="accent2"/>
                </a:solidFill>
              </a:rPr>
              <a:t>contain 50% to 75</a:t>
            </a:r>
            <a:r>
              <a:rPr lang="en-US" i="1" dirty="0">
                <a:solidFill>
                  <a:schemeClr val="accent2"/>
                </a:solidFill>
              </a:rPr>
              <a:t>% capital gains. </a:t>
            </a:r>
            <a:r>
              <a:rPr lang="en-US" i="1" dirty="0" smtClean="0">
                <a:solidFill>
                  <a:schemeClr val="accent2"/>
                </a:solidFill>
              </a:rPr>
              <a:t> 75% is preferred</a:t>
            </a:r>
            <a:endParaRPr lang="en-US" b="1" dirty="0">
              <a:solidFill>
                <a:schemeClr val="accent2"/>
              </a:solidFill>
            </a:endParaRPr>
          </a:p>
        </p:txBody>
      </p:sp>
    </p:spTree>
    <p:extLst>
      <p:ext uri="{BB962C8B-B14F-4D97-AF65-F5344CB8AC3E}">
        <p14:creationId xmlns:p14="http://schemas.microsoft.com/office/powerpoint/2010/main" val="757940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Return on DAF savings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4128" y="2296633"/>
                <a:ext cx="9720073" cy="4023360"/>
              </a:xfrm>
            </p:spPr>
            <p:txBody>
              <a:bodyPr/>
              <a:lstStyle/>
              <a:p>
                <a:r>
                  <a:rPr lang="en-US" dirty="0"/>
                  <a:t>Since we do not know when in the fiscal year contributions came in and grants went out, we make the unrealistic but </a:t>
                </a:r>
                <a:r>
                  <a:rPr lang="en-US" dirty="0" err="1"/>
                  <a:t>necessare</a:t>
                </a:r>
                <a:r>
                  <a:rPr lang="en-US" dirty="0"/>
                  <a:t> assumption that all contributions and grants happen on the last day of the fiscal year.  Then assets change yearly as </a:t>
                </a:r>
              </a:p>
              <a:p>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𝑡</m:t>
                          </m:r>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𝑡</m:t>
                          </m:r>
                        </m:sub>
                      </m:sSub>
                    </m:oMath>
                  </m:oMathPara>
                </a14:m>
                <a:endParaRPr lang="en-US" dirty="0"/>
              </a:p>
              <a:p>
                <a:pPr marL="0" indent="0">
                  <a:buNone/>
                </a:pPr>
                <a:r>
                  <a:rPr lang="en-US" dirty="0"/>
                  <a:t>Find the best fitting value of </a:t>
                </a:r>
                <a14:m>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oMath>
                </a14:m>
                <a:endParaRPr lang="en-US" b="0" dirty="0"/>
              </a:p>
              <a:p>
                <a:pPr marL="0" indent="0">
                  <a:buNone/>
                </a:pPr>
                <a:endParaRPr lang="en-US" dirty="0"/>
              </a:p>
              <a:p>
                <a:pPr marL="0" indent="0">
                  <a:buNone/>
                </a:pPr>
                <a:r>
                  <a:rPr lang="en-US" b="1" dirty="0"/>
                  <a:t>Assumption 4: </a:t>
                </a:r>
                <a:r>
                  <a:rPr lang="en-US" i="1" dirty="0">
                    <a:solidFill>
                      <a:schemeClr val="accent2"/>
                    </a:solidFill>
                  </a:rPr>
                  <a:t>Assets saved in DAFs grow at an annual rate of 5.9%.</a:t>
                </a:r>
                <a:endParaRPr lang="en-US" b="1" dirty="0">
                  <a:solidFill>
                    <a:schemeClr val="accent2"/>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4128" y="2296633"/>
                <a:ext cx="9720073" cy="4023360"/>
              </a:xfrm>
              <a:blipFill>
                <a:blip r:embed="rId2"/>
                <a:stretch>
                  <a:fillRect l="-1175" t="-1887" r="-1828"/>
                </a:stretch>
              </a:blipFill>
            </p:spPr>
            <p:txBody>
              <a:bodyPr/>
              <a:lstStyle/>
              <a:p>
                <a:r>
                  <a:rPr lang="en-US">
                    <a:noFill/>
                  </a:rPr>
                  <a:t> </a:t>
                </a:r>
              </a:p>
            </p:txBody>
          </p:sp>
        </mc:Fallback>
      </mc:AlternateContent>
    </p:spTree>
    <p:extLst>
      <p:ext uri="{BB962C8B-B14F-4D97-AF65-F5344CB8AC3E}">
        <p14:creationId xmlns:p14="http://schemas.microsoft.com/office/powerpoint/2010/main" val="33433558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Shelf Life of DAF Grants</a:t>
            </a:r>
          </a:p>
        </p:txBody>
      </p:sp>
      <p:sp>
        <p:nvSpPr>
          <p:cNvPr id="3" name="Content Placeholder 2"/>
          <p:cNvSpPr>
            <a:spLocks noGrp="1"/>
          </p:cNvSpPr>
          <p:nvPr>
            <p:ph idx="1"/>
          </p:nvPr>
        </p:nvSpPr>
        <p:spPr/>
        <p:txBody>
          <a:bodyPr/>
          <a:lstStyle/>
          <a:p>
            <a:r>
              <a:rPr lang="en-US" dirty="0"/>
              <a:t>One can think of contributions into DAFs as creating an inventory of grants that are waiting to be paid.  </a:t>
            </a:r>
          </a:p>
          <a:p>
            <a:r>
              <a:rPr lang="en-US" b="1" dirty="0"/>
              <a:t>Question</a:t>
            </a:r>
            <a:r>
              <a:rPr lang="en-US" dirty="0"/>
              <a:t>: How long is a dollar contributed  to a DAF today left “on the shelf”?</a:t>
            </a:r>
          </a:p>
          <a:p>
            <a:r>
              <a:rPr lang="en-US" dirty="0"/>
              <a:t>Like a cost-accountant, we assume a First-In-First-Out accounting method: All dollars in inventory before today must be granted away before the dollars contributed  today can be granted away. </a:t>
            </a:r>
          </a:p>
          <a:p>
            <a:r>
              <a:rPr lang="en-US" dirty="0"/>
              <a:t>This analysis can be visualized…..</a:t>
            </a:r>
          </a:p>
          <a:p>
            <a:endParaRPr lang="en-US" dirty="0"/>
          </a:p>
        </p:txBody>
      </p:sp>
    </p:spTree>
    <p:extLst>
      <p:ext uri="{BB962C8B-B14F-4D97-AF65-F5344CB8AC3E}">
        <p14:creationId xmlns:p14="http://schemas.microsoft.com/office/powerpoint/2010/main" val="27642131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000000-0008-0000-0500-000003000000}"/>
              </a:ext>
            </a:extLst>
          </p:cNvPr>
          <p:cNvGraphicFramePr>
            <a:graphicFrameLocks noGrp="1"/>
          </p:cNvGraphicFramePr>
          <p:nvPr>
            <p:ph idx="1"/>
            <p:extLst>
              <p:ext uri="{D42A27DB-BD31-4B8C-83A1-F6EECF244321}">
                <p14:modId xmlns:p14="http://schemas.microsoft.com/office/powerpoint/2010/main" val="708514467"/>
              </p:ext>
            </p:extLst>
          </p:nvPr>
        </p:nvGraphicFramePr>
        <p:xfrm>
          <a:off x="1024128" y="754912"/>
          <a:ext cx="6872030" cy="575363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091377" y="1369573"/>
            <a:ext cx="3763925" cy="5632311"/>
          </a:xfrm>
          <a:prstGeom prst="rect">
            <a:avLst/>
          </a:prstGeom>
          <a:noFill/>
        </p:spPr>
        <p:txBody>
          <a:bodyPr wrap="square" rtlCol="0">
            <a:spAutoFit/>
          </a:bodyPr>
          <a:lstStyle/>
          <a:p>
            <a:r>
              <a:rPr lang="en-US" sz="2400" dirty="0"/>
              <a:t>Contributions to DAFs begin to come “off the shelf” in the third year and finish coming off the shelf in the 4</a:t>
            </a:r>
            <a:r>
              <a:rPr lang="en-US" sz="2400" baseline="30000" dirty="0"/>
              <a:t>th</a:t>
            </a:r>
            <a:r>
              <a:rPr lang="en-US" sz="2400" dirty="0"/>
              <a:t> year. </a:t>
            </a:r>
          </a:p>
          <a:p>
            <a:endParaRPr lang="en-US" sz="2400" dirty="0"/>
          </a:p>
          <a:p>
            <a:endParaRPr lang="en-US" sz="2400" dirty="0"/>
          </a:p>
          <a:p>
            <a:r>
              <a:rPr lang="en-US" sz="2400" b="1" dirty="0"/>
              <a:t>Assumption</a:t>
            </a:r>
            <a:r>
              <a:rPr lang="en-US" sz="2400" dirty="0"/>
              <a:t> </a:t>
            </a:r>
            <a:r>
              <a:rPr lang="en-US" sz="2400" b="1" dirty="0"/>
              <a:t>5:  </a:t>
            </a:r>
            <a:r>
              <a:rPr lang="en-US" sz="2400" b="1" dirty="0" smtClean="0">
                <a:solidFill>
                  <a:schemeClr val="accent2"/>
                </a:solidFill>
              </a:rPr>
              <a:t>FIFO accounting.  </a:t>
            </a:r>
            <a:r>
              <a:rPr lang="en-US" sz="2400" dirty="0" smtClean="0">
                <a:solidFill>
                  <a:schemeClr val="accent2"/>
                </a:solidFill>
              </a:rPr>
              <a:t>DAF </a:t>
            </a:r>
            <a:r>
              <a:rPr lang="en-US" sz="2400" dirty="0">
                <a:solidFill>
                  <a:schemeClr val="accent2"/>
                </a:solidFill>
              </a:rPr>
              <a:t>contributions </a:t>
            </a:r>
            <a:r>
              <a:rPr lang="en-US" sz="2400" dirty="0" smtClean="0">
                <a:solidFill>
                  <a:schemeClr val="accent2"/>
                </a:solidFill>
              </a:rPr>
              <a:t>stay </a:t>
            </a:r>
            <a:r>
              <a:rPr lang="en-US" sz="2400" dirty="0">
                <a:solidFill>
                  <a:schemeClr val="accent2"/>
                </a:solidFill>
              </a:rPr>
              <a:t>in inventory until year 3, when about 10% of initial contributions are granted, with the rest granted in year 4.</a:t>
            </a:r>
          </a:p>
          <a:p>
            <a:endParaRPr lang="en-US" sz="2400" dirty="0">
              <a:solidFill>
                <a:schemeClr val="accent2"/>
              </a:solidFill>
            </a:endParaRPr>
          </a:p>
          <a:p>
            <a:r>
              <a:rPr lang="en-US" sz="2400" dirty="0">
                <a:solidFill>
                  <a:schemeClr val="accent2"/>
                </a:solidFill>
                <a:hlinkClick r:id="rId3" action="ppaction://hlinksldjump"/>
              </a:rPr>
              <a:t>b</a:t>
            </a:r>
            <a:endParaRPr lang="en-US" sz="2400" dirty="0">
              <a:solidFill>
                <a:schemeClr val="accent2"/>
              </a:solidFill>
            </a:endParaRPr>
          </a:p>
        </p:txBody>
      </p:sp>
    </p:spTree>
    <p:extLst>
      <p:ext uri="{BB962C8B-B14F-4D97-AF65-F5344CB8AC3E}">
        <p14:creationId xmlns:p14="http://schemas.microsoft.com/office/powerpoint/2010/main" val="725984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donor advised fund? </a:t>
            </a:r>
            <a:br>
              <a:rPr lang="en-US" dirty="0"/>
            </a:br>
            <a:r>
              <a:rPr lang="en-US" dirty="0"/>
              <a:t>why should you care?</a:t>
            </a:r>
          </a:p>
        </p:txBody>
      </p:sp>
      <p:sp>
        <p:nvSpPr>
          <p:cNvPr id="3" name="Content Placeholder 2"/>
          <p:cNvSpPr>
            <a:spLocks noGrp="1"/>
          </p:cNvSpPr>
          <p:nvPr>
            <p:ph idx="1"/>
          </p:nvPr>
        </p:nvSpPr>
        <p:spPr/>
        <p:txBody>
          <a:bodyPr/>
          <a:lstStyle/>
          <a:p>
            <a:endParaRPr lang="en-US" sz="2400" dirty="0"/>
          </a:p>
          <a:p>
            <a:endParaRPr lang="en-US" sz="2400" dirty="0"/>
          </a:p>
          <a:p>
            <a:endParaRPr lang="en-US" sz="2400" dirty="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02287581"/>
              </p:ext>
            </p:extLst>
          </p:nvPr>
        </p:nvGraphicFramePr>
        <p:xfrm>
          <a:off x="1297458" y="2669058"/>
          <a:ext cx="9588844" cy="2804103"/>
        </p:xfrm>
        <a:graphic>
          <a:graphicData uri="http://schemas.openxmlformats.org/drawingml/2006/table">
            <a:tbl>
              <a:tblPr firstRow="1" bandRow="1">
                <a:tableStyleId>{5C22544A-7EE6-4342-B048-85BDC9FD1C3A}</a:tableStyleId>
              </a:tblPr>
              <a:tblGrid>
                <a:gridCol w="738866">
                  <a:extLst>
                    <a:ext uri="{9D8B030D-6E8A-4147-A177-3AD203B41FA5}">
                      <a16:colId xmlns:a16="http://schemas.microsoft.com/office/drawing/2014/main" val="179038576"/>
                    </a:ext>
                  </a:extLst>
                </a:gridCol>
                <a:gridCol w="4055556">
                  <a:extLst>
                    <a:ext uri="{9D8B030D-6E8A-4147-A177-3AD203B41FA5}">
                      <a16:colId xmlns:a16="http://schemas.microsoft.com/office/drawing/2014/main" val="2194314039"/>
                    </a:ext>
                  </a:extLst>
                </a:gridCol>
                <a:gridCol w="2397211">
                  <a:extLst>
                    <a:ext uri="{9D8B030D-6E8A-4147-A177-3AD203B41FA5}">
                      <a16:colId xmlns:a16="http://schemas.microsoft.com/office/drawing/2014/main" val="3010058744"/>
                    </a:ext>
                  </a:extLst>
                </a:gridCol>
                <a:gridCol w="2397211">
                  <a:extLst>
                    <a:ext uri="{9D8B030D-6E8A-4147-A177-3AD203B41FA5}">
                      <a16:colId xmlns:a16="http://schemas.microsoft.com/office/drawing/2014/main" val="3216355795"/>
                    </a:ext>
                  </a:extLst>
                </a:gridCol>
              </a:tblGrid>
              <a:tr h="579886">
                <a:tc>
                  <a:txBody>
                    <a:bodyPr/>
                    <a:lstStyle/>
                    <a:p>
                      <a:r>
                        <a:rPr lang="en-US" dirty="0"/>
                        <a:t>Rank</a:t>
                      </a:r>
                    </a:p>
                  </a:txBody>
                  <a:tcPr/>
                </a:tc>
                <a:tc>
                  <a:txBody>
                    <a:bodyPr/>
                    <a:lstStyle/>
                    <a:p>
                      <a:r>
                        <a:rPr lang="en-US" dirty="0"/>
                        <a:t>Organization</a:t>
                      </a:r>
                    </a:p>
                  </a:txBody>
                  <a:tcPr/>
                </a:tc>
                <a:tc>
                  <a:txBody>
                    <a:bodyPr/>
                    <a:lstStyle/>
                    <a:p>
                      <a:r>
                        <a:rPr lang="en-US" dirty="0"/>
                        <a:t>Mission</a:t>
                      </a:r>
                    </a:p>
                  </a:txBody>
                  <a:tcPr/>
                </a:tc>
                <a:tc>
                  <a:txBody>
                    <a:bodyPr/>
                    <a:lstStyle/>
                    <a:p>
                      <a:r>
                        <a:rPr lang="en-US" dirty="0"/>
                        <a:t>Private Support</a:t>
                      </a:r>
                    </a:p>
                  </a:txBody>
                  <a:tcPr/>
                </a:tc>
                <a:extLst>
                  <a:ext uri="{0D108BD9-81ED-4DB2-BD59-A6C34878D82A}">
                    <a16:rowId xmlns:a16="http://schemas.microsoft.com/office/drawing/2014/main" val="2228350934"/>
                  </a:ext>
                </a:extLst>
              </a:tr>
              <a:tr h="977067">
                <a:tc>
                  <a:txBody>
                    <a:bodyPr/>
                    <a:lstStyle/>
                    <a:p>
                      <a:r>
                        <a:rPr lang="en-US"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i="0" kern="1200" dirty="0">
                          <a:solidFill>
                            <a:schemeClr val="dk1"/>
                          </a:solidFill>
                          <a:effectLst/>
                          <a:latin typeface="+mn-lt"/>
                          <a:ea typeface="+mn-ea"/>
                          <a:cs typeface="+mn-cs"/>
                        </a:rPr>
                        <a:t>Fidelity Charitable Gift Fund</a:t>
                      </a:r>
                    </a:p>
                  </a:txBody>
                  <a:tcPr/>
                </a:tc>
                <a:tc>
                  <a:txBody>
                    <a:bodyPr/>
                    <a:lstStyle/>
                    <a:p>
                      <a:r>
                        <a:rPr lang="en-US" sz="2400" b="1" dirty="0"/>
                        <a:t>Donor Advised Funds</a:t>
                      </a:r>
                    </a:p>
                  </a:txBody>
                  <a:tcPr/>
                </a:tc>
                <a:tc>
                  <a:txBody>
                    <a:bodyPr/>
                    <a:lstStyle/>
                    <a:p>
                      <a:r>
                        <a:rPr lang="en-US" sz="2400" b="1" i="0" kern="1200" dirty="0">
                          <a:solidFill>
                            <a:schemeClr val="dk1"/>
                          </a:solidFill>
                          <a:effectLst/>
                          <a:latin typeface="+mn-lt"/>
                          <a:ea typeface="+mn-ea"/>
                          <a:cs typeface="+mn-cs"/>
                        </a:rPr>
                        <a:t>$5,393,562,395</a:t>
                      </a:r>
                      <a:endParaRPr lang="en-US" sz="2400" b="1" dirty="0"/>
                    </a:p>
                  </a:txBody>
                  <a:tcPr/>
                </a:tc>
                <a:extLst>
                  <a:ext uri="{0D108BD9-81ED-4DB2-BD59-A6C34878D82A}">
                    <a16:rowId xmlns:a16="http://schemas.microsoft.com/office/drawing/2014/main" val="3988298389"/>
                  </a:ext>
                </a:extLst>
              </a:tr>
              <a:tr h="579886">
                <a:tc>
                  <a:txBody>
                    <a:bodyPr/>
                    <a:lstStyle/>
                    <a:p>
                      <a:r>
                        <a:rPr lang="en-US" dirty="0"/>
                        <a:t>2</a:t>
                      </a:r>
                    </a:p>
                  </a:txBody>
                  <a:tcPr/>
                </a:tc>
                <a:tc>
                  <a:txBody>
                    <a:bodyPr/>
                    <a:lstStyle/>
                    <a:p>
                      <a:r>
                        <a:rPr lang="en-US" dirty="0"/>
                        <a:t>United</a:t>
                      </a:r>
                      <a:r>
                        <a:rPr lang="en-US" baseline="0" dirty="0"/>
                        <a:t> Way Worldwide</a:t>
                      </a:r>
                      <a:endParaRPr lang="en-US" dirty="0"/>
                    </a:p>
                  </a:txBody>
                  <a:tcPr/>
                </a:tc>
                <a:tc>
                  <a:txBody>
                    <a:bodyPr/>
                    <a:lstStyle/>
                    <a:p>
                      <a:r>
                        <a:rPr lang="en-US" dirty="0"/>
                        <a:t>Social Service</a:t>
                      </a:r>
                    </a:p>
                  </a:txBody>
                  <a:tcPr/>
                </a:tc>
                <a:tc>
                  <a:txBody>
                    <a:bodyPr/>
                    <a:lstStyle/>
                    <a:p>
                      <a:r>
                        <a:rPr lang="en-US" sz="1800" b="0" i="0" kern="1200" dirty="0">
                          <a:solidFill>
                            <a:schemeClr val="dk1"/>
                          </a:solidFill>
                          <a:effectLst/>
                          <a:latin typeface="+mn-lt"/>
                          <a:ea typeface="+mn-ea"/>
                          <a:cs typeface="+mn-cs"/>
                        </a:rPr>
                        <a:t>$3,708,331,756</a:t>
                      </a:r>
                      <a:endParaRPr lang="en-US" dirty="0"/>
                    </a:p>
                  </a:txBody>
                  <a:tcPr/>
                </a:tc>
                <a:extLst>
                  <a:ext uri="{0D108BD9-81ED-4DB2-BD59-A6C34878D82A}">
                    <a16:rowId xmlns:a16="http://schemas.microsoft.com/office/drawing/2014/main" val="1151034189"/>
                  </a:ext>
                </a:extLst>
              </a:tr>
              <a:tr h="667264">
                <a:tc>
                  <a:txBody>
                    <a:bodyPr/>
                    <a:lstStyle/>
                    <a:p>
                      <a:r>
                        <a:rPr lang="en-US" dirty="0"/>
                        <a:t>3</a:t>
                      </a:r>
                    </a:p>
                  </a:txBody>
                  <a:tcPr/>
                </a:tc>
                <a:tc>
                  <a:txBody>
                    <a:bodyPr/>
                    <a:lstStyle/>
                    <a:p>
                      <a:r>
                        <a:rPr lang="en-US" dirty="0"/>
                        <a:t>Feeding America</a:t>
                      </a:r>
                    </a:p>
                  </a:txBody>
                  <a:tcPr/>
                </a:tc>
                <a:tc>
                  <a:txBody>
                    <a:bodyPr/>
                    <a:lstStyle/>
                    <a:p>
                      <a:r>
                        <a:rPr lang="en-US" dirty="0"/>
                        <a:t>Social</a:t>
                      </a:r>
                      <a:r>
                        <a:rPr lang="en-US" baseline="0" dirty="0"/>
                        <a:t> Service</a:t>
                      </a:r>
                      <a:endParaRPr lang="en-US" dirty="0"/>
                    </a:p>
                  </a:txBody>
                  <a:tcPr/>
                </a:tc>
                <a:tc>
                  <a:txBody>
                    <a:bodyPr/>
                    <a:lstStyle/>
                    <a:p>
                      <a:pPr algn="l" fontAlgn="ctr"/>
                      <a:r>
                        <a:rPr lang="en-US" b="0" i="0" dirty="0">
                          <a:solidFill>
                            <a:srgbClr val="2F2F22"/>
                          </a:solidFill>
                          <a:effectLst/>
                          <a:latin typeface="+mn-lt"/>
                        </a:rPr>
                        <a:t>$2,149,634,703</a:t>
                      </a:r>
                    </a:p>
                  </a:txBody>
                  <a:tcPr marL="152400" marR="152400" marT="76200" marB="76200" anchor="ctr"/>
                </a:tc>
                <a:extLst>
                  <a:ext uri="{0D108BD9-81ED-4DB2-BD59-A6C34878D82A}">
                    <a16:rowId xmlns:a16="http://schemas.microsoft.com/office/drawing/2014/main" val="723960657"/>
                  </a:ext>
                </a:extLst>
              </a:tr>
            </a:tbl>
          </a:graphicData>
        </a:graphic>
      </p:graphicFrame>
    </p:spTree>
    <p:extLst>
      <p:ext uri="{BB962C8B-B14F-4D97-AF65-F5344CB8AC3E}">
        <p14:creationId xmlns:p14="http://schemas.microsoft.com/office/powerpoint/2010/main" val="3757308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Benefit-Cost </a:t>
            </a:r>
            <a:r>
              <a:rPr lang="en-US" dirty="0" smtClean="0"/>
              <a:t>Assumptions</a:t>
            </a:r>
            <a:endParaRPr lang="en-US" dirty="0"/>
          </a:p>
        </p:txBody>
      </p:sp>
      <p:sp>
        <p:nvSpPr>
          <p:cNvPr id="7" name="Content Placeholder 6"/>
          <p:cNvSpPr>
            <a:spLocks noGrp="1"/>
          </p:cNvSpPr>
          <p:nvPr>
            <p:ph idx="1"/>
          </p:nvPr>
        </p:nvSpPr>
        <p:spPr>
          <a:xfrm>
            <a:off x="1024128" y="2286000"/>
            <a:ext cx="10127092" cy="4023360"/>
          </a:xfrm>
        </p:spPr>
        <p:txBody>
          <a:bodyPr/>
          <a:lstStyle/>
          <a:p>
            <a:r>
              <a:rPr lang="en-US" sz="2800" b="1" dirty="0" smtClean="0">
                <a:solidFill>
                  <a:schemeClr val="accent2"/>
                </a:solidFill>
              </a:rPr>
              <a:t>Two types of assumptions:</a:t>
            </a:r>
          </a:p>
          <a:p>
            <a:endParaRPr lang="en-US" dirty="0"/>
          </a:p>
          <a:p>
            <a:r>
              <a:rPr lang="en-US" sz="2800" dirty="0" smtClean="0"/>
              <a:t>1. Capture features of the </a:t>
            </a:r>
            <a:r>
              <a:rPr lang="en-US" sz="2800" i="1" u="sng" dirty="0" smtClean="0"/>
              <a:t>representative </a:t>
            </a:r>
            <a:r>
              <a:rPr lang="en-US" sz="2800" b="1" i="1" u="sng" dirty="0" smtClean="0"/>
              <a:t>dollar</a:t>
            </a:r>
            <a:r>
              <a:rPr lang="en-US" sz="2800" i="1" u="sng" dirty="0" smtClean="0"/>
              <a:t> given through DAFs,</a:t>
            </a:r>
            <a:r>
              <a:rPr lang="en-US" sz="2800" dirty="0" smtClean="0"/>
              <a:t> not the features of the average donor.</a:t>
            </a:r>
          </a:p>
          <a:p>
            <a:endParaRPr lang="en-US" sz="2800" dirty="0"/>
          </a:p>
          <a:p>
            <a:r>
              <a:rPr lang="en-US" sz="2800" dirty="0" smtClean="0"/>
              <a:t>2. Counterfactuals that allow you to bound the best and worst cases.</a:t>
            </a:r>
            <a:endParaRPr lang="en-US" sz="2800" dirty="0"/>
          </a:p>
        </p:txBody>
      </p:sp>
    </p:spTree>
    <p:extLst>
      <p:ext uri="{BB962C8B-B14F-4D97-AF65-F5344CB8AC3E}">
        <p14:creationId xmlns:p14="http://schemas.microsoft.com/office/powerpoint/2010/main" val="18328926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7239831"/>
              </p:ext>
            </p:extLst>
          </p:nvPr>
        </p:nvGraphicFramePr>
        <p:xfrm>
          <a:off x="735981" y="542022"/>
          <a:ext cx="9935737" cy="6097465"/>
        </p:xfrm>
        <a:graphic>
          <a:graphicData uri="http://schemas.openxmlformats.org/drawingml/2006/table">
            <a:tbl>
              <a:tblPr firstRow="1" bandRow="1">
                <a:tableStyleId>{5C22544A-7EE6-4342-B048-85BDC9FD1C3A}</a:tableStyleId>
              </a:tblPr>
              <a:tblGrid>
                <a:gridCol w="9935737">
                  <a:extLst>
                    <a:ext uri="{9D8B030D-6E8A-4147-A177-3AD203B41FA5}">
                      <a16:colId xmlns:a16="http://schemas.microsoft.com/office/drawing/2014/main" val="4095635560"/>
                    </a:ext>
                  </a:extLst>
                </a:gridCol>
              </a:tblGrid>
              <a:tr h="546120">
                <a:tc>
                  <a:txBody>
                    <a:bodyPr/>
                    <a:lstStyle/>
                    <a:p>
                      <a:pPr algn="ctr"/>
                      <a:r>
                        <a:rPr lang="en-US" sz="3200" dirty="0" smtClean="0"/>
                        <a:t>Benefit Cost Assumptions</a:t>
                      </a:r>
                      <a:endParaRPr lang="en-US" sz="3200" dirty="0"/>
                    </a:p>
                  </a:txBody>
                  <a:tcPr/>
                </a:tc>
                <a:extLst>
                  <a:ext uri="{0D108BD9-81ED-4DB2-BD59-A6C34878D82A}">
                    <a16:rowId xmlns:a16="http://schemas.microsoft.com/office/drawing/2014/main" val="1912057739"/>
                  </a:ext>
                </a:extLst>
              </a:tr>
              <a:tr h="374774">
                <a:tc>
                  <a:txBody>
                    <a:bodyPr/>
                    <a:lstStyle/>
                    <a:p>
                      <a:r>
                        <a:rPr lang="en-US" sz="2000" b="0" i="0" u="none" strike="noStrike" kern="1200" baseline="0" dirty="0" smtClean="0">
                          <a:solidFill>
                            <a:schemeClr val="dk1"/>
                          </a:solidFill>
                          <a:latin typeface="+mn-lt"/>
                          <a:ea typeface="+mn-ea"/>
                          <a:cs typeface="+mn-cs"/>
                        </a:rPr>
                        <a:t>1. Real discount rates will be 3%, 7%, and 10%. Preferred is 7%. </a:t>
                      </a:r>
                      <a:endParaRPr lang="en-US" sz="2000" dirty="0"/>
                    </a:p>
                  </a:txBody>
                  <a:tcPr/>
                </a:tc>
                <a:extLst>
                  <a:ext uri="{0D108BD9-81ED-4DB2-BD59-A6C34878D82A}">
                    <a16:rowId xmlns:a16="http://schemas.microsoft.com/office/drawing/2014/main" val="3073948122"/>
                  </a:ext>
                </a:extLst>
              </a:tr>
              <a:tr h="534442">
                <a:tc>
                  <a:txBody>
                    <a:bodyPr/>
                    <a:lstStyle/>
                    <a:p>
                      <a:r>
                        <a:rPr lang="en-US" sz="2000" b="0" i="0" u="none" strike="noStrike" kern="1200" baseline="0" dirty="0" smtClean="0">
                          <a:solidFill>
                            <a:schemeClr val="dk1"/>
                          </a:solidFill>
                          <a:latin typeface="+mn-lt"/>
                          <a:ea typeface="+mn-ea"/>
                          <a:cs typeface="+mn-cs"/>
                        </a:rPr>
                        <a:t>2. </a:t>
                      </a:r>
                      <a:r>
                        <a:rPr lang="en-US" sz="2000" b="0" i="0" u="none" strike="noStrike" kern="1200" baseline="0" dirty="0" err="1" smtClean="0">
                          <a:solidFill>
                            <a:schemeClr val="dk1"/>
                          </a:solidFill>
                          <a:latin typeface="+mn-lt"/>
                          <a:ea typeface="+mn-ea"/>
                          <a:cs typeface="+mn-cs"/>
                        </a:rPr>
                        <a:t>Infation</a:t>
                      </a:r>
                      <a:r>
                        <a:rPr lang="en-US" sz="2000" b="0" i="0" u="none" strike="noStrike" kern="1200" baseline="0" dirty="0" smtClean="0">
                          <a:solidFill>
                            <a:schemeClr val="dk1"/>
                          </a:solidFill>
                          <a:latin typeface="+mn-lt"/>
                          <a:ea typeface="+mn-ea"/>
                          <a:cs typeface="+mn-cs"/>
                        </a:rPr>
                        <a:t> is 2% per year.</a:t>
                      </a:r>
                      <a:endParaRPr lang="en-US" sz="2000" dirty="0"/>
                    </a:p>
                  </a:txBody>
                  <a:tcPr/>
                </a:tc>
                <a:extLst>
                  <a:ext uri="{0D108BD9-81ED-4DB2-BD59-A6C34878D82A}">
                    <a16:rowId xmlns:a16="http://schemas.microsoft.com/office/drawing/2014/main" val="2534207715"/>
                  </a:ext>
                </a:extLst>
              </a:tr>
              <a:tr h="512956">
                <a:tc>
                  <a:txBody>
                    <a:bodyPr/>
                    <a:lstStyle/>
                    <a:p>
                      <a:r>
                        <a:rPr lang="en-US" sz="2000" b="0" i="0" u="none" strike="noStrike" kern="1200" baseline="0" dirty="0" smtClean="0">
                          <a:solidFill>
                            <a:schemeClr val="accent2">
                              <a:lumMod val="75000"/>
                            </a:schemeClr>
                          </a:solidFill>
                          <a:latin typeface="+mn-lt"/>
                          <a:ea typeface="+mn-ea"/>
                          <a:cs typeface="+mn-cs"/>
                        </a:rPr>
                        <a:t>3. Non-DAFs gifts are 50% non-cash, and DAFs are 65% non-cash.</a:t>
                      </a:r>
                    </a:p>
                  </a:txBody>
                  <a:tcPr/>
                </a:tc>
                <a:extLst>
                  <a:ext uri="{0D108BD9-81ED-4DB2-BD59-A6C34878D82A}">
                    <a16:rowId xmlns:a16="http://schemas.microsoft.com/office/drawing/2014/main" val="1900064465"/>
                  </a:ext>
                </a:extLst>
              </a:tr>
              <a:tr h="836342">
                <a:tc>
                  <a:txBody>
                    <a:bodyPr/>
                    <a:lstStyle/>
                    <a:p>
                      <a:r>
                        <a:rPr lang="en-US" sz="2000" b="0" i="0" u="none" strike="noStrike" kern="1200" baseline="0" dirty="0" smtClean="0">
                          <a:solidFill>
                            <a:schemeClr val="accent2">
                              <a:lumMod val="75000"/>
                            </a:schemeClr>
                          </a:solidFill>
                          <a:latin typeface="+mn-lt"/>
                          <a:ea typeface="+mn-ea"/>
                          <a:cs typeface="+mn-cs"/>
                        </a:rPr>
                        <a:t>4. Non-cash assets contributed </a:t>
                      </a:r>
                      <a:r>
                        <a:rPr lang="en-US" sz="2000" b="0" i="0" u="none" strike="noStrike" kern="1200" baseline="0" dirty="0" err="1" smtClean="0">
                          <a:solidFill>
                            <a:schemeClr val="accent2">
                              <a:lumMod val="75000"/>
                            </a:schemeClr>
                          </a:solidFill>
                          <a:latin typeface="+mn-lt"/>
                          <a:ea typeface="+mn-ea"/>
                          <a:cs typeface="+mn-cs"/>
                        </a:rPr>
                        <a:t>contributed</a:t>
                      </a:r>
                      <a:r>
                        <a:rPr lang="en-US" sz="2000" b="0" i="0" u="none" strike="noStrike" kern="1200" baseline="0" dirty="0" smtClean="0">
                          <a:solidFill>
                            <a:schemeClr val="accent2">
                              <a:lumMod val="75000"/>
                            </a:schemeClr>
                          </a:solidFill>
                          <a:latin typeface="+mn-lt"/>
                          <a:ea typeface="+mn-ea"/>
                          <a:cs typeface="+mn-cs"/>
                        </a:rPr>
                        <a:t> to DAFs and non-DAFS contain 75% capital gains </a:t>
                      </a:r>
                      <a:r>
                        <a:rPr lang="en-US" sz="2000" b="0" i="0" u="none" strike="noStrike" kern="1200" baseline="0" dirty="0" smtClean="0">
                          <a:solidFill>
                            <a:schemeClr val="dk1"/>
                          </a:solidFill>
                          <a:latin typeface="+mn-lt"/>
                          <a:ea typeface="+mn-ea"/>
                          <a:cs typeface="+mn-cs"/>
                        </a:rPr>
                        <a:t>in our favored assumption, and 50% capital gains in our conservative assumption</a:t>
                      </a:r>
                    </a:p>
                  </a:txBody>
                  <a:tcPr/>
                </a:tc>
                <a:extLst>
                  <a:ext uri="{0D108BD9-81ED-4DB2-BD59-A6C34878D82A}">
                    <a16:rowId xmlns:a16="http://schemas.microsoft.com/office/drawing/2014/main" val="527842275"/>
                  </a:ext>
                </a:extLst>
              </a:tr>
              <a:tr h="680224">
                <a:tc>
                  <a:txBody>
                    <a:bodyPr/>
                    <a:lstStyle/>
                    <a:p>
                      <a:r>
                        <a:rPr lang="en-US" sz="2000" b="0" i="0" u="none" strike="noStrike" kern="1200" baseline="0" dirty="0" smtClean="0">
                          <a:solidFill>
                            <a:schemeClr val="dk1"/>
                          </a:solidFill>
                          <a:latin typeface="+mn-lt"/>
                          <a:ea typeface="+mn-ea"/>
                          <a:cs typeface="+mn-cs"/>
                        </a:rPr>
                        <a:t>5. Assets in DAFs will increase in value by 5.9% annually.</a:t>
                      </a:r>
                      <a:endParaRPr lang="en-US" sz="2000" dirty="0"/>
                    </a:p>
                  </a:txBody>
                  <a:tcPr/>
                </a:tc>
                <a:extLst>
                  <a:ext uri="{0D108BD9-81ED-4DB2-BD59-A6C34878D82A}">
                    <a16:rowId xmlns:a16="http://schemas.microsoft.com/office/drawing/2014/main" val="1977516316"/>
                  </a:ext>
                </a:extLst>
              </a:tr>
              <a:tr h="948524">
                <a:tc>
                  <a:txBody>
                    <a:bodyPr/>
                    <a:lstStyle/>
                    <a:p>
                      <a:r>
                        <a:rPr lang="en-US" sz="2000" b="0" i="0" u="none" strike="noStrike" kern="1200" baseline="0" dirty="0" smtClean="0">
                          <a:solidFill>
                            <a:schemeClr val="dk1"/>
                          </a:solidFill>
                          <a:latin typeface="+mn-lt"/>
                          <a:ea typeface="+mn-ea"/>
                          <a:cs typeface="+mn-cs"/>
                        </a:rPr>
                        <a:t>6. </a:t>
                      </a:r>
                      <a:r>
                        <a:rPr lang="en-US" sz="2000" b="0" i="0" u="none" strike="noStrike" kern="1200" baseline="0" dirty="0" smtClean="0">
                          <a:solidFill>
                            <a:schemeClr val="accent2">
                              <a:lumMod val="75000"/>
                            </a:schemeClr>
                          </a:solidFill>
                          <a:latin typeface="+mn-lt"/>
                          <a:ea typeface="+mn-ea"/>
                          <a:cs typeface="+mn-cs"/>
                        </a:rPr>
                        <a:t>DAFs will have a "shelf life" of 4 years</a:t>
                      </a:r>
                      <a:r>
                        <a:rPr lang="en-US" sz="2000" b="0" i="0" u="none" strike="noStrike" kern="1200" baseline="0" dirty="0" smtClean="0">
                          <a:solidFill>
                            <a:schemeClr val="dk1"/>
                          </a:solidFill>
                          <a:latin typeface="+mn-lt"/>
                          <a:ea typeface="+mn-ea"/>
                          <a:cs typeface="+mn-cs"/>
                        </a:rPr>
                        <a:t>. 20% of the initial contribution is paid in year 3, and the rest in year 4.</a:t>
                      </a:r>
                      <a:endParaRPr lang="en-US" sz="2000" dirty="0"/>
                    </a:p>
                  </a:txBody>
                  <a:tcPr/>
                </a:tc>
                <a:extLst>
                  <a:ext uri="{0D108BD9-81ED-4DB2-BD59-A6C34878D82A}">
                    <a16:rowId xmlns:a16="http://schemas.microsoft.com/office/drawing/2014/main" val="2203715624"/>
                  </a:ext>
                </a:extLst>
              </a:tr>
              <a:tr h="948524">
                <a:tc>
                  <a:txBody>
                    <a:bodyPr/>
                    <a:lstStyle/>
                    <a:p>
                      <a:r>
                        <a:rPr lang="en-US" sz="2000" b="0" i="0" u="none" strike="noStrike" kern="1200" baseline="0" dirty="0" smtClean="0">
                          <a:solidFill>
                            <a:schemeClr val="dk1"/>
                          </a:solidFill>
                          <a:latin typeface="+mn-lt"/>
                          <a:ea typeface="+mn-ea"/>
                          <a:cs typeface="+mn-cs"/>
                        </a:rPr>
                        <a:t>7. $1000 is Contributed to a DAF at the end of Year 0. This represents the average dollar donated rather than the dollars of the average donor.</a:t>
                      </a:r>
                    </a:p>
                  </a:txBody>
                  <a:tcPr/>
                </a:tc>
                <a:extLst>
                  <a:ext uri="{0D108BD9-81ED-4DB2-BD59-A6C34878D82A}">
                    <a16:rowId xmlns:a16="http://schemas.microsoft.com/office/drawing/2014/main" val="2317699084"/>
                  </a:ext>
                </a:extLst>
              </a:tr>
              <a:tr h="6610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dk1"/>
                          </a:solidFill>
                          <a:latin typeface="+mn-lt"/>
                          <a:ea typeface="+mn-ea"/>
                          <a:cs typeface="+mn-cs"/>
                        </a:rPr>
                        <a:t>8. Marginal income tax rate is 39.6%. Capital gains tax rate is 23.8%.</a:t>
                      </a:r>
                      <a:endParaRPr lang="en-US" sz="2000" dirty="0" smtClean="0"/>
                    </a:p>
                  </a:txBody>
                  <a:tcPr/>
                </a:tc>
                <a:extLst>
                  <a:ext uri="{0D108BD9-81ED-4DB2-BD59-A6C34878D82A}">
                    <a16:rowId xmlns:a16="http://schemas.microsoft.com/office/drawing/2014/main" val="141311530"/>
                  </a:ext>
                </a:extLst>
              </a:tr>
            </a:tbl>
          </a:graphicData>
        </a:graphic>
      </p:graphicFrame>
    </p:spTree>
    <p:extLst>
      <p:ext uri="{BB962C8B-B14F-4D97-AF65-F5344CB8AC3E}">
        <p14:creationId xmlns:p14="http://schemas.microsoft.com/office/powerpoint/2010/main" val="18397875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Benefit-Cost </a:t>
            </a:r>
            <a:r>
              <a:rPr lang="en-US" dirty="0" smtClean="0"/>
              <a:t>Assumptions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6027737"/>
              </p:ext>
            </p:extLst>
          </p:nvPr>
        </p:nvGraphicFramePr>
        <p:xfrm>
          <a:off x="1024127" y="1817649"/>
          <a:ext cx="10450477" cy="4211010"/>
        </p:xfrm>
        <a:graphic>
          <a:graphicData uri="http://schemas.openxmlformats.org/drawingml/2006/table">
            <a:tbl>
              <a:tblPr firstRow="1" bandRow="1">
                <a:tableStyleId>{5C22544A-7EE6-4342-B048-85BDC9FD1C3A}</a:tableStyleId>
              </a:tblPr>
              <a:tblGrid>
                <a:gridCol w="10450477">
                  <a:extLst>
                    <a:ext uri="{9D8B030D-6E8A-4147-A177-3AD203B41FA5}">
                      <a16:colId xmlns:a16="http://schemas.microsoft.com/office/drawing/2014/main" val="1262927621"/>
                    </a:ext>
                  </a:extLst>
                </a:gridCol>
              </a:tblGrid>
              <a:tr h="998355">
                <a:tc>
                  <a:txBody>
                    <a:bodyPr/>
                    <a:lstStyle/>
                    <a:p>
                      <a:pPr algn="ctr"/>
                      <a:r>
                        <a:rPr lang="en-US" sz="3600" dirty="0" smtClean="0"/>
                        <a:t>Counterfactuals</a:t>
                      </a:r>
                      <a:endParaRPr lang="en-US" dirty="0"/>
                    </a:p>
                  </a:txBody>
                  <a:tcPr/>
                </a:tc>
                <a:extLst>
                  <a:ext uri="{0D108BD9-81ED-4DB2-BD59-A6C34878D82A}">
                    <a16:rowId xmlns:a16="http://schemas.microsoft.com/office/drawing/2014/main" val="3100426648"/>
                  </a:ext>
                </a:extLst>
              </a:tr>
              <a:tr h="1638326">
                <a:tc>
                  <a:txBody>
                    <a:bodyPr/>
                    <a:lstStyle/>
                    <a:p>
                      <a:r>
                        <a:rPr lang="en-US" sz="2800" b="0" i="0" u="none" strike="noStrike" kern="1200" baseline="0" dirty="0" smtClean="0">
                          <a:solidFill>
                            <a:schemeClr val="dk1"/>
                          </a:solidFill>
                          <a:latin typeface="+mn-lt"/>
                          <a:ea typeface="+mn-ea"/>
                          <a:cs typeface="+mn-cs"/>
                        </a:rPr>
                        <a:t>Case 1: Assume DAFs do not increase giving. This assumes DAFs only allow prior granting plans to be carried out while generating no new giving.  This case sets a likely maximum loss due to the DAF policy. </a:t>
                      </a:r>
                      <a:endParaRPr lang="en-US" sz="2800" dirty="0"/>
                    </a:p>
                  </a:txBody>
                  <a:tcPr/>
                </a:tc>
                <a:extLst>
                  <a:ext uri="{0D108BD9-81ED-4DB2-BD59-A6C34878D82A}">
                    <a16:rowId xmlns:a16="http://schemas.microsoft.com/office/drawing/2014/main" val="709718267"/>
                  </a:ext>
                </a:extLst>
              </a:tr>
              <a:tr h="1574329">
                <a:tc>
                  <a:txBody>
                    <a:bodyPr/>
                    <a:lstStyle/>
                    <a:p>
                      <a:r>
                        <a:rPr lang="en-US" sz="2800" b="0" i="0" u="none" strike="noStrike" kern="1200" baseline="0" dirty="0" smtClean="0">
                          <a:solidFill>
                            <a:schemeClr val="dk1"/>
                          </a:solidFill>
                          <a:latin typeface="+mn-lt"/>
                          <a:ea typeface="+mn-ea"/>
                          <a:cs typeface="+mn-cs"/>
                        </a:rPr>
                        <a:t>Case 2: Here we presume DAFs do have a net benefit by creating new</a:t>
                      </a:r>
                    </a:p>
                    <a:p>
                      <a:r>
                        <a:rPr lang="en-US" sz="2800" b="0" i="0" u="none" strike="noStrike" kern="1200" baseline="0" dirty="0" smtClean="0">
                          <a:solidFill>
                            <a:schemeClr val="dk1"/>
                          </a:solidFill>
                          <a:latin typeface="+mn-lt"/>
                          <a:ea typeface="+mn-ea"/>
                          <a:cs typeface="+mn-cs"/>
                        </a:rPr>
                        <a:t>charitable giving, and </a:t>
                      </a:r>
                      <a:r>
                        <a:rPr lang="en-US" sz="2800" b="0" i="0" u="none" strike="noStrike" kern="1200" baseline="0" dirty="0" smtClean="0">
                          <a:solidFill>
                            <a:schemeClr val="accent2"/>
                          </a:solidFill>
                          <a:latin typeface="+mn-lt"/>
                          <a:ea typeface="+mn-ea"/>
                          <a:cs typeface="+mn-cs"/>
                        </a:rPr>
                        <a:t>ask how much of the DAF contributions we see</a:t>
                      </a:r>
                    </a:p>
                    <a:p>
                      <a:r>
                        <a:rPr lang="en-US" sz="2800" b="0" i="0" u="none" strike="noStrike" kern="1200" baseline="0" dirty="0" smtClean="0">
                          <a:solidFill>
                            <a:schemeClr val="accent2"/>
                          </a:solidFill>
                          <a:latin typeface="+mn-lt"/>
                          <a:ea typeface="+mn-ea"/>
                          <a:cs typeface="+mn-cs"/>
                        </a:rPr>
                        <a:t>must represent new giving in order to meet benefit-cost criteria</a:t>
                      </a:r>
                      <a:r>
                        <a:rPr lang="en-US" sz="2800" b="0" i="0" u="none" strike="noStrike" kern="1200" baseline="0" dirty="0" smtClean="0">
                          <a:solidFill>
                            <a:schemeClr val="dk1"/>
                          </a:solidFill>
                          <a:latin typeface="+mn-lt"/>
                          <a:ea typeface="+mn-ea"/>
                          <a:cs typeface="+mn-cs"/>
                        </a:rPr>
                        <a:t>.</a:t>
                      </a:r>
                      <a:endParaRPr lang="en-US" sz="2800" dirty="0"/>
                    </a:p>
                  </a:txBody>
                  <a:tcPr/>
                </a:tc>
                <a:extLst>
                  <a:ext uri="{0D108BD9-81ED-4DB2-BD59-A6C34878D82A}">
                    <a16:rowId xmlns:a16="http://schemas.microsoft.com/office/drawing/2014/main" val="3240263710"/>
                  </a:ext>
                </a:extLst>
              </a:tr>
            </a:tbl>
          </a:graphicData>
        </a:graphic>
      </p:graphicFrame>
      <p:sp>
        <p:nvSpPr>
          <p:cNvPr id="4" name="Right Arrow 3"/>
          <p:cNvSpPr/>
          <p:nvPr/>
        </p:nvSpPr>
        <p:spPr>
          <a:xfrm rot="10644381">
            <a:off x="11474604" y="4975123"/>
            <a:ext cx="491254" cy="3834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13479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Benefit-Cost </a:t>
            </a:r>
            <a:r>
              <a:rPr lang="en-US" dirty="0" smtClean="0"/>
              <a:t>Results: 7% Discounting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9208738"/>
              </p:ext>
            </p:extLst>
          </p:nvPr>
        </p:nvGraphicFramePr>
        <p:xfrm>
          <a:off x="1536317" y="1899651"/>
          <a:ext cx="9311185" cy="4861885"/>
        </p:xfrm>
        <a:graphic>
          <a:graphicData uri="http://schemas.openxmlformats.org/drawingml/2006/table">
            <a:tbl>
              <a:tblPr firstRow="1" bandRow="1">
                <a:tableStyleId>{5C22544A-7EE6-4342-B048-85BDC9FD1C3A}</a:tableStyleId>
              </a:tblPr>
              <a:tblGrid>
                <a:gridCol w="6166551">
                  <a:extLst>
                    <a:ext uri="{9D8B030D-6E8A-4147-A177-3AD203B41FA5}">
                      <a16:colId xmlns:a16="http://schemas.microsoft.com/office/drawing/2014/main" val="4245742379"/>
                    </a:ext>
                  </a:extLst>
                </a:gridCol>
                <a:gridCol w="1418116">
                  <a:extLst>
                    <a:ext uri="{9D8B030D-6E8A-4147-A177-3AD203B41FA5}">
                      <a16:colId xmlns:a16="http://schemas.microsoft.com/office/drawing/2014/main" val="285400236"/>
                    </a:ext>
                  </a:extLst>
                </a:gridCol>
                <a:gridCol w="1726518">
                  <a:extLst>
                    <a:ext uri="{9D8B030D-6E8A-4147-A177-3AD203B41FA5}">
                      <a16:colId xmlns:a16="http://schemas.microsoft.com/office/drawing/2014/main" val="344932668"/>
                    </a:ext>
                  </a:extLst>
                </a:gridCol>
              </a:tblGrid>
              <a:tr h="770489">
                <a:tc>
                  <a:txBody>
                    <a:bodyPr/>
                    <a:lstStyle/>
                    <a:p>
                      <a:endParaRPr lang="en-US" sz="2400" dirty="0"/>
                    </a:p>
                  </a:txBody>
                  <a:tcPr/>
                </a:tc>
                <a:tc>
                  <a:txBody>
                    <a:bodyPr/>
                    <a:lstStyle/>
                    <a:p>
                      <a:pPr algn="ctr"/>
                      <a:r>
                        <a:rPr lang="en-US" sz="2400" dirty="0"/>
                        <a:t>Lowest</a:t>
                      </a:r>
                      <a:r>
                        <a:rPr lang="en-US" sz="2400" baseline="0" dirty="0"/>
                        <a:t> </a:t>
                      </a:r>
                      <a:r>
                        <a:rPr lang="en-US" sz="2400" dirty="0"/>
                        <a:t>Estimate</a:t>
                      </a:r>
                    </a:p>
                  </a:txBody>
                  <a:tcPr/>
                </a:tc>
                <a:tc>
                  <a:txBody>
                    <a:bodyPr/>
                    <a:lstStyle/>
                    <a:p>
                      <a:pPr algn="ctr"/>
                      <a:r>
                        <a:rPr lang="en-US" sz="2400" dirty="0" smtClean="0"/>
                        <a:t>Preferred</a:t>
                      </a:r>
                      <a:r>
                        <a:rPr lang="en-US" sz="2400" baseline="0" dirty="0" smtClean="0"/>
                        <a:t> Estimate</a:t>
                      </a:r>
                      <a:endParaRPr lang="en-US" sz="2400" dirty="0"/>
                    </a:p>
                  </a:txBody>
                  <a:tcPr/>
                </a:tc>
                <a:extLst>
                  <a:ext uri="{0D108BD9-81ED-4DB2-BD59-A6C34878D82A}">
                    <a16:rowId xmlns:a16="http://schemas.microsoft.com/office/drawing/2014/main" val="2119861851"/>
                  </a:ext>
                </a:extLst>
              </a:tr>
              <a:tr h="478601">
                <a:tc>
                  <a:txBody>
                    <a:bodyPr/>
                    <a:lstStyle/>
                    <a:p>
                      <a:r>
                        <a:rPr lang="en-US" sz="2400" dirty="0" smtClean="0"/>
                        <a:t>Discount</a:t>
                      </a:r>
                      <a:r>
                        <a:rPr lang="en-US" sz="2400" baseline="0" dirty="0" smtClean="0"/>
                        <a:t> Rate</a:t>
                      </a:r>
                      <a:endParaRPr lang="en-US" sz="2400" dirty="0"/>
                    </a:p>
                  </a:txBody>
                  <a:tcPr/>
                </a:tc>
                <a:tc>
                  <a:txBody>
                    <a:bodyPr/>
                    <a:lstStyle/>
                    <a:p>
                      <a:pPr algn="ctr"/>
                      <a:r>
                        <a:rPr lang="en-US" sz="2400" dirty="0" smtClean="0"/>
                        <a:t>7%</a:t>
                      </a:r>
                      <a:endParaRPr lang="en-US" sz="2400" dirty="0"/>
                    </a:p>
                  </a:txBody>
                  <a:tcPr/>
                </a:tc>
                <a:tc>
                  <a:txBody>
                    <a:bodyPr/>
                    <a:lstStyle/>
                    <a:p>
                      <a:pPr algn="ctr"/>
                      <a:r>
                        <a:rPr lang="en-US" sz="2400" dirty="0" smtClean="0"/>
                        <a:t>7%</a:t>
                      </a:r>
                      <a:endParaRPr lang="en-US" sz="2400" dirty="0"/>
                    </a:p>
                  </a:txBody>
                  <a:tcPr/>
                </a:tc>
                <a:extLst>
                  <a:ext uri="{0D108BD9-81ED-4DB2-BD59-A6C34878D82A}">
                    <a16:rowId xmlns:a16="http://schemas.microsoft.com/office/drawing/2014/main" val="2154712953"/>
                  </a:ext>
                </a:extLst>
              </a:tr>
              <a:tr h="478601">
                <a:tc>
                  <a:txBody>
                    <a:bodyPr/>
                    <a:lstStyle/>
                    <a:p>
                      <a:r>
                        <a:rPr lang="en-US" sz="2400" dirty="0" smtClean="0"/>
                        <a:t>Capital</a:t>
                      </a:r>
                      <a:r>
                        <a:rPr lang="en-US" sz="2400" baseline="0" dirty="0" smtClean="0"/>
                        <a:t> Gain as % of Value</a:t>
                      </a:r>
                      <a:r>
                        <a:rPr lang="en-US" sz="2400" dirty="0" smtClean="0"/>
                        <a:t>:</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75</a:t>
                      </a:r>
                      <a:endParaRPr lang="en-US" sz="2400" dirty="0"/>
                    </a:p>
                  </a:txBody>
                  <a:tcPr/>
                </a:tc>
                <a:extLst>
                  <a:ext uri="{0D108BD9-81ED-4DB2-BD59-A6C34878D82A}">
                    <a16:rowId xmlns:a16="http://schemas.microsoft.com/office/drawing/2014/main" val="478940666"/>
                  </a:ext>
                </a:extLst>
              </a:tr>
              <a:tr h="280650">
                <a:tc>
                  <a:txBody>
                    <a:bodyPr/>
                    <a:lstStyle/>
                    <a:p>
                      <a:endParaRPr lang="en-US" sz="2400" dirty="0"/>
                    </a:p>
                  </a:txBody>
                  <a:tcPr/>
                </a:tc>
                <a:tc>
                  <a:txBody>
                    <a:bodyPr/>
                    <a:lstStyle/>
                    <a:p>
                      <a:pPr algn="ctr"/>
                      <a:endParaRPr lang="en-US" sz="2400" dirty="0"/>
                    </a:p>
                  </a:txBody>
                  <a:tcPr/>
                </a:tc>
                <a:tc>
                  <a:txBody>
                    <a:bodyPr/>
                    <a:lstStyle/>
                    <a:p>
                      <a:pPr algn="ctr"/>
                      <a:endParaRPr lang="en-US" sz="2400" dirty="0"/>
                    </a:p>
                  </a:txBody>
                  <a:tcPr/>
                </a:tc>
                <a:extLst>
                  <a:ext uri="{0D108BD9-81ED-4DB2-BD59-A6C34878D82A}">
                    <a16:rowId xmlns:a16="http://schemas.microsoft.com/office/drawing/2014/main" val="582541992"/>
                  </a:ext>
                </a:extLst>
              </a:tr>
              <a:tr h="478601">
                <a:tc>
                  <a:txBody>
                    <a:bodyPr/>
                    <a:lstStyle/>
                    <a:p>
                      <a:r>
                        <a:rPr lang="en-US" sz="2400" b="1" dirty="0"/>
                        <a:t>Worst Case</a:t>
                      </a:r>
                      <a:r>
                        <a:rPr lang="en-US" sz="2400" dirty="0"/>
                        <a:t>:</a:t>
                      </a:r>
                      <a:r>
                        <a:rPr lang="en-US" sz="2400" baseline="0" dirty="0"/>
                        <a:t> No increase in Giving From DAFs:</a:t>
                      </a:r>
                      <a:endParaRPr lang="en-US" sz="2400" dirty="0"/>
                    </a:p>
                  </a:txBody>
                  <a:tcPr/>
                </a:tc>
                <a:tc>
                  <a:txBody>
                    <a:bodyPr/>
                    <a:lstStyle/>
                    <a:p>
                      <a:pPr algn="ctr"/>
                      <a:endParaRPr lang="en-US" sz="2400"/>
                    </a:p>
                  </a:txBody>
                  <a:tcPr/>
                </a:tc>
                <a:tc>
                  <a:txBody>
                    <a:bodyPr/>
                    <a:lstStyle/>
                    <a:p>
                      <a:pPr algn="ctr"/>
                      <a:endParaRPr lang="en-US" sz="2400" dirty="0"/>
                    </a:p>
                  </a:txBody>
                  <a:tcPr/>
                </a:tc>
                <a:extLst>
                  <a:ext uri="{0D108BD9-81ED-4DB2-BD59-A6C34878D82A}">
                    <a16:rowId xmlns:a16="http://schemas.microsoft.com/office/drawing/2014/main" val="2283515722"/>
                  </a:ext>
                </a:extLst>
              </a:tr>
              <a:tr h="478601">
                <a:tc>
                  <a:txBody>
                    <a:bodyPr/>
                    <a:lstStyle/>
                    <a:p>
                      <a:r>
                        <a:rPr lang="en-US" sz="2400" dirty="0"/>
                        <a:t>Loss of DAFs as Percent of Contribution</a:t>
                      </a:r>
                    </a:p>
                  </a:txBody>
                  <a:tcPr/>
                </a:tc>
                <a:tc>
                  <a:txBody>
                    <a:bodyPr/>
                    <a:lstStyle/>
                    <a:p>
                      <a:pPr algn="ctr"/>
                      <a:r>
                        <a:rPr lang="en-US" sz="2400" dirty="0" smtClean="0"/>
                        <a:t>16.6%</a:t>
                      </a:r>
                      <a:endParaRPr lang="en-US" sz="2400" dirty="0"/>
                    </a:p>
                  </a:txBody>
                  <a:tcPr/>
                </a:tc>
                <a:tc>
                  <a:txBody>
                    <a:bodyPr/>
                    <a:lstStyle/>
                    <a:p>
                      <a:pPr algn="ctr"/>
                      <a:r>
                        <a:rPr lang="en-US" sz="2400" dirty="0" smtClean="0"/>
                        <a:t>18.4%</a:t>
                      </a:r>
                      <a:endParaRPr lang="en-US" sz="2400" dirty="0"/>
                    </a:p>
                  </a:txBody>
                  <a:tcPr/>
                </a:tc>
                <a:extLst>
                  <a:ext uri="{0D108BD9-81ED-4DB2-BD59-A6C34878D82A}">
                    <a16:rowId xmlns:a16="http://schemas.microsoft.com/office/drawing/2014/main" val="2821067208"/>
                  </a:ext>
                </a:extLst>
              </a:tr>
              <a:tr h="478601">
                <a:tc>
                  <a:txBody>
                    <a:bodyPr/>
                    <a:lstStyle/>
                    <a:p>
                      <a:endParaRPr lang="en-US" sz="2400" dirty="0"/>
                    </a:p>
                  </a:txBody>
                  <a:tcPr/>
                </a:tc>
                <a:tc>
                  <a:txBody>
                    <a:bodyPr/>
                    <a:lstStyle/>
                    <a:p>
                      <a:pPr algn="ctr"/>
                      <a:endParaRPr lang="en-US" sz="2400" dirty="0"/>
                    </a:p>
                  </a:txBody>
                  <a:tcPr/>
                </a:tc>
                <a:tc>
                  <a:txBody>
                    <a:bodyPr/>
                    <a:lstStyle/>
                    <a:p>
                      <a:pPr algn="ctr"/>
                      <a:endParaRPr lang="en-US" sz="2400" dirty="0"/>
                    </a:p>
                  </a:txBody>
                  <a:tcPr/>
                </a:tc>
                <a:extLst>
                  <a:ext uri="{0D108BD9-81ED-4DB2-BD59-A6C34878D82A}">
                    <a16:rowId xmlns:a16="http://schemas.microsoft.com/office/drawing/2014/main" val="476385998"/>
                  </a:ext>
                </a:extLst>
              </a:tr>
              <a:tr h="4786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Best Case:</a:t>
                      </a:r>
                      <a:r>
                        <a:rPr lang="en-US" sz="2400" b="1" baseline="0" dirty="0"/>
                        <a:t> </a:t>
                      </a:r>
                      <a:r>
                        <a:rPr lang="en-US" sz="2400" baseline="0" dirty="0"/>
                        <a:t>Percent of New Giving caused by </a:t>
                      </a:r>
                      <a:r>
                        <a:rPr lang="en-US" sz="2400" baseline="0" dirty="0" smtClean="0"/>
                        <a:t>DAFs </a:t>
                      </a:r>
                      <a:r>
                        <a:rPr lang="en-US" sz="2400" dirty="0" smtClean="0"/>
                        <a:t>Needed to satisfy the Benefit-Cost</a:t>
                      </a:r>
                      <a:r>
                        <a:rPr lang="en-US" sz="2400" baseline="0" dirty="0" smtClean="0"/>
                        <a:t> Criteria</a:t>
                      </a:r>
                      <a:endParaRPr lang="en-US" sz="2400" dirty="0" smtClean="0"/>
                    </a:p>
                    <a:p>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16.7%</a:t>
                      </a:r>
                    </a:p>
                    <a:p>
                      <a:pPr algn="ct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21.0%</a:t>
                      </a:r>
                    </a:p>
                    <a:p>
                      <a:pPr algn="ctr"/>
                      <a:endParaRPr lang="en-US" sz="2400" dirty="0"/>
                    </a:p>
                  </a:txBody>
                  <a:tcPr/>
                </a:tc>
                <a:extLst>
                  <a:ext uri="{0D108BD9-81ED-4DB2-BD59-A6C34878D82A}">
                    <a16:rowId xmlns:a16="http://schemas.microsoft.com/office/drawing/2014/main" val="1401307953"/>
                  </a:ext>
                </a:extLst>
              </a:tr>
            </a:tbl>
          </a:graphicData>
        </a:graphic>
      </p:graphicFrame>
      <p:sp>
        <p:nvSpPr>
          <p:cNvPr id="8" name="Right Arrow 7"/>
          <p:cNvSpPr/>
          <p:nvPr/>
        </p:nvSpPr>
        <p:spPr>
          <a:xfrm rot="10644381">
            <a:off x="10933830" y="5673213"/>
            <a:ext cx="491254" cy="3834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644381">
            <a:off x="10933831" y="2733368"/>
            <a:ext cx="491254" cy="3834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24430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Benefit-Cost </a:t>
            </a:r>
            <a:r>
              <a:rPr lang="en-US" dirty="0" smtClean="0"/>
              <a:t>Results: 10% Discounting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8996090"/>
              </p:ext>
            </p:extLst>
          </p:nvPr>
        </p:nvGraphicFramePr>
        <p:xfrm>
          <a:off x="1536317" y="1899651"/>
          <a:ext cx="9311185" cy="4861885"/>
        </p:xfrm>
        <a:graphic>
          <a:graphicData uri="http://schemas.openxmlformats.org/drawingml/2006/table">
            <a:tbl>
              <a:tblPr firstRow="1" bandRow="1">
                <a:tableStyleId>{5C22544A-7EE6-4342-B048-85BDC9FD1C3A}</a:tableStyleId>
              </a:tblPr>
              <a:tblGrid>
                <a:gridCol w="6166551">
                  <a:extLst>
                    <a:ext uri="{9D8B030D-6E8A-4147-A177-3AD203B41FA5}">
                      <a16:colId xmlns:a16="http://schemas.microsoft.com/office/drawing/2014/main" val="4245742379"/>
                    </a:ext>
                  </a:extLst>
                </a:gridCol>
                <a:gridCol w="1418116">
                  <a:extLst>
                    <a:ext uri="{9D8B030D-6E8A-4147-A177-3AD203B41FA5}">
                      <a16:colId xmlns:a16="http://schemas.microsoft.com/office/drawing/2014/main" val="285400236"/>
                    </a:ext>
                  </a:extLst>
                </a:gridCol>
                <a:gridCol w="1726518">
                  <a:extLst>
                    <a:ext uri="{9D8B030D-6E8A-4147-A177-3AD203B41FA5}">
                      <a16:colId xmlns:a16="http://schemas.microsoft.com/office/drawing/2014/main" val="344932668"/>
                    </a:ext>
                  </a:extLst>
                </a:gridCol>
              </a:tblGrid>
              <a:tr h="770489">
                <a:tc>
                  <a:txBody>
                    <a:bodyPr/>
                    <a:lstStyle/>
                    <a:p>
                      <a:endParaRPr lang="en-US" sz="2400" dirty="0"/>
                    </a:p>
                  </a:txBody>
                  <a:tcPr/>
                </a:tc>
                <a:tc>
                  <a:txBody>
                    <a:bodyPr/>
                    <a:lstStyle/>
                    <a:p>
                      <a:pPr algn="ctr"/>
                      <a:r>
                        <a:rPr lang="en-US" sz="2400" dirty="0"/>
                        <a:t>Lowest</a:t>
                      </a:r>
                      <a:r>
                        <a:rPr lang="en-US" sz="2400" baseline="0" dirty="0"/>
                        <a:t> </a:t>
                      </a:r>
                      <a:r>
                        <a:rPr lang="en-US" sz="2400" dirty="0"/>
                        <a:t>Estimate</a:t>
                      </a:r>
                    </a:p>
                  </a:txBody>
                  <a:tcPr/>
                </a:tc>
                <a:tc>
                  <a:txBody>
                    <a:bodyPr/>
                    <a:lstStyle/>
                    <a:p>
                      <a:pPr algn="ctr"/>
                      <a:r>
                        <a:rPr lang="en-US" sz="2400" dirty="0" smtClean="0"/>
                        <a:t>Preferred</a:t>
                      </a:r>
                      <a:r>
                        <a:rPr lang="en-US" sz="2400" baseline="0" dirty="0" smtClean="0"/>
                        <a:t> Estimate</a:t>
                      </a:r>
                      <a:endParaRPr lang="en-US" sz="2400" dirty="0"/>
                    </a:p>
                  </a:txBody>
                  <a:tcPr/>
                </a:tc>
                <a:extLst>
                  <a:ext uri="{0D108BD9-81ED-4DB2-BD59-A6C34878D82A}">
                    <a16:rowId xmlns:a16="http://schemas.microsoft.com/office/drawing/2014/main" val="2119861851"/>
                  </a:ext>
                </a:extLst>
              </a:tr>
              <a:tr h="478601">
                <a:tc>
                  <a:txBody>
                    <a:bodyPr/>
                    <a:lstStyle/>
                    <a:p>
                      <a:r>
                        <a:rPr lang="en-US" sz="2400" dirty="0" smtClean="0"/>
                        <a:t>Discount</a:t>
                      </a:r>
                      <a:r>
                        <a:rPr lang="en-US" sz="2400" baseline="0" dirty="0" smtClean="0"/>
                        <a:t> Rate</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10%</a:t>
                      </a:r>
                      <a:endParaRPr lang="en-US" sz="2400" dirty="0"/>
                    </a:p>
                  </a:txBody>
                  <a:tcPr/>
                </a:tc>
                <a:extLst>
                  <a:ext uri="{0D108BD9-81ED-4DB2-BD59-A6C34878D82A}">
                    <a16:rowId xmlns:a16="http://schemas.microsoft.com/office/drawing/2014/main" val="2154712953"/>
                  </a:ext>
                </a:extLst>
              </a:tr>
              <a:tr h="478601">
                <a:tc>
                  <a:txBody>
                    <a:bodyPr/>
                    <a:lstStyle/>
                    <a:p>
                      <a:r>
                        <a:rPr lang="en-US" sz="2400" dirty="0" smtClean="0"/>
                        <a:t>Capital</a:t>
                      </a:r>
                      <a:r>
                        <a:rPr lang="en-US" sz="2400" baseline="0" dirty="0" smtClean="0"/>
                        <a:t> Gain as % of Value</a:t>
                      </a:r>
                      <a:r>
                        <a:rPr lang="en-US" sz="2400" dirty="0" smtClean="0"/>
                        <a:t>:</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75%</a:t>
                      </a:r>
                      <a:endParaRPr lang="en-US" sz="2400" dirty="0"/>
                    </a:p>
                  </a:txBody>
                  <a:tcPr/>
                </a:tc>
                <a:extLst>
                  <a:ext uri="{0D108BD9-81ED-4DB2-BD59-A6C34878D82A}">
                    <a16:rowId xmlns:a16="http://schemas.microsoft.com/office/drawing/2014/main" val="478940666"/>
                  </a:ext>
                </a:extLst>
              </a:tr>
              <a:tr h="280650">
                <a:tc>
                  <a:txBody>
                    <a:bodyPr/>
                    <a:lstStyle/>
                    <a:p>
                      <a:endParaRPr lang="en-US" sz="2400" dirty="0"/>
                    </a:p>
                  </a:txBody>
                  <a:tcPr/>
                </a:tc>
                <a:tc>
                  <a:txBody>
                    <a:bodyPr/>
                    <a:lstStyle/>
                    <a:p>
                      <a:pPr algn="ctr"/>
                      <a:endParaRPr lang="en-US" sz="2400" dirty="0"/>
                    </a:p>
                  </a:txBody>
                  <a:tcPr/>
                </a:tc>
                <a:tc>
                  <a:txBody>
                    <a:bodyPr/>
                    <a:lstStyle/>
                    <a:p>
                      <a:pPr algn="ctr"/>
                      <a:endParaRPr lang="en-US" sz="2400" dirty="0"/>
                    </a:p>
                  </a:txBody>
                  <a:tcPr/>
                </a:tc>
                <a:extLst>
                  <a:ext uri="{0D108BD9-81ED-4DB2-BD59-A6C34878D82A}">
                    <a16:rowId xmlns:a16="http://schemas.microsoft.com/office/drawing/2014/main" val="582541992"/>
                  </a:ext>
                </a:extLst>
              </a:tr>
              <a:tr h="478601">
                <a:tc>
                  <a:txBody>
                    <a:bodyPr/>
                    <a:lstStyle/>
                    <a:p>
                      <a:r>
                        <a:rPr lang="en-US" sz="2400" b="1" dirty="0"/>
                        <a:t>Worst Case</a:t>
                      </a:r>
                      <a:r>
                        <a:rPr lang="en-US" sz="2400" dirty="0"/>
                        <a:t>:</a:t>
                      </a:r>
                      <a:r>
                        <a:rPr lang="en-US" sz="2400" baseline="0" dirty="0"/>
                        <a:t> No increase in Giving From DAFs:</a:t>
                      </a:r>
                      <a:endParaRPr lang="en-US" sz="2400" dirty="0"/>
                    </a:p>
                  </a:txBody>
                  <a:tcPr/>
                </a:tc>
                <a:tc>
                  <a:txBody>
                    <a:bodyPr/>
                    <a:lstStyle/>
                    <a:p>
                      <a:pPr algn="ctr"/>
                      <a:endParaRPr lang="en-US" sz="2400"/>
                    </a:p>
                  </a:txBody>
                  <a:tcPr/>
                </a:tc>
                <a:tc>
                  <a:txBody>
                    <a:bodyPr/>
                    <a:lstStyle/>
                    <a:p>
                      <a:pPr algn="ctr"/>
                      <a:endParaRPr lang="en-US" sz="2400" dirty="0"/>
                    </a:p>
                  </a:txBody>
                  <a:tcPr/>
                </a:tc>
                <a:extLst>
                  <a:ext uri="{0D108BD9-81ED-4DB2-BD59-A6C34878D82A}">
                    <a16:rowId xmlns:a16="http://schemas.microsoft.com/office/drawing/2014/main" val="2283515722"/>
                  </a:ext>
                </a:extLst>
              </a:tr>
              <a:tr h="478601">
                <a:tc>
                  <a:txBody>
                    <a:bodyPr/>
                    <a:lstStyle/>
                    <a:p>
                      <a:r>
                        <a:rPr lang="en-US" sz="2400" dirty="0"/>
                        <a:t>Loss of DAFs as Percent of Contribution</a:t>
                      </a:r>
                    </a:p>
                  </a:txBody>
                  <a:tcPr/>
                </a:tc>
                <a:tc>
                  <a:txBody>
                    <a:bodyPr/>
                    <a:lstStyle/>
                    <a:p>
                      <a:pPr algn="ctr"/>
                      <a:r>
                        <a:rPr lang="en-US" sz="2400" dirty="0" smtClean="0"/>
                        <a:t>29.6%</a:t>
                      </a:r>
                      <a:endParaRPr lang="en-US" sz="2400" dirty="0"/>
                    </a:p>
                  </a:txBody>
                  <a:tcPr/>
                </a:tc>
                <a:tc>
                  <a:txBody>
                    <a:bodyPr/>
                    <a:lstStyle/>
                    <a:p>
                      <a:pPr algn="ctr"/>
                      <a:r>
                        <a:rPr lang="en-US" sz="2400" dirty="0" smtClean="0"/>
                        <a:t>31.6%</a:t>
                      </a:r>
                      <a:endParaRPr lang="en-US" sz="2400" dirty="0"/>
                    </a:p>
                  </a:txBody>
                  <a:tcPr/>
                </a:tc>
                <a:extLst>
                  <a:ext uri="{0D108BD9-81ED-4DB2-BD59-A6C34878D82A}">
                    <a16:rowId xmlns:a16="http://schemas.microsoft.com/office/drawing/2014/main" val="2821067208"/>
                  </a:ext>
                </a:extLst>
              </a:tr>
              <a:tr h="478601">
                <a:tc>
                  <a:txBody>
                    <a:bodyPr/>
                    <a:lstStyle/>
                    <a:p>
                      <a:endParaRPr lang="en-US" sz="2400" dirty="0"/>
                    </a:p>
                  </a:txBody>
                  <a:tcPr/>
                </a:tc>
                <a:tc>
                  <a:txBody>
                    <a:bodyPr/>
                    <a:lstStyle/>
                    <a:p>
                      <a:pPr algn="ctr"/>
                      <a:endParaRPr lang="en-US" sz="2400" dirty="0"/>
                    </a:p>
                  </a:txBody>
                  <a:tcPr/>
                </a:tc>
                <a:tc>
                  <a:txBody>
                    <a:bodyPr/>
                    <a:lstStyle/>
                    <a:p>
                      <a:pPr algn="ctr"/>
                      <a:endParaRPr lang="en-US" sz="2400" dirty="0"/>
                    </a:p>
                  </a:txBody>
                  <a:tcPr/>
                </a:tc>
                <a:extLst>
                  <a:ext uri="{0D108BD9-81ED-4DB2-BD59-A6C34878D82A}">
                    <a16:rowId xmlns:a16="http://schemas.microsoft.com/office/drawing/2014/main" val="476385998"/>
                  </a:ext>
                </a:extLst>
              </a:tr>
              <a:tr h="4786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Best Case:</a:t>
                      </a:r>
                      <a:r>
                        <a:rPr lang="en-US" sz="2400" b="1" baseline="0" dirty="0"/>
                        <a:t> </a:t>
                      </a:r>
                      <a:r>
                        <a:rPr lang="en-US" sz="2400" baseline="0" dirty="0"/>
                        <a:t>Percent of New Giving caused by </a:t>
                      </a:r>
                      <a:r>
                        <a:rPr lang="en-US" sz="2400" baseline="0" dirty="0" smtClean="0"/>
                        <a:t>DAFs </a:t>
                      </a:r>
                      <a:r>
                        <a:rPr lang="en-US" sz="2400" dirty="0" smtClean="0"/>
                        <a:t>Needed to satisfy the Benefit-Cost</a:t>
                      </a:r>
                      <a:r>
                        <a:rPr lang="en-US" sz="2400" baseline="0" dirty="0" smtClean="0"/>
                        <a:t> Criteria</a:t>
                      </a:r>
                      <a:endParaRPr lang="en-US" sz="2400" dirty="0" smtClean="0"/>
                    </a:p>
                    <a:p>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32.9%</a:t>
                      </a:r>
                    </a:p>
                    <a:p>
                      <a:pPr algn="ct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42.3%</a:t>
                      </a:r>
                      <a:endParaRPr lang="en-US" sz="2400" dirty="0"/>
                    </a:p>
                  </a:txBody>
                  <a:tcPr/>
                </a:tc>
                <a:extLst>
                  <a:ext uri="{0D108BD9-81ED-4DB2-BD59-A6C34878D82A}">
                    <a16:rowId xmlns:a16="http://schemas.microsoft.com/office/drawing/2014/main" val="1401307953"/>
                  </a:ext>
                </a:extLst>
              </a:tr>
            </a:tbl>
          </a:graphicData>
        </a:graphic>
      </p:graphicFrame>
      <p:sp>
        <p:nvSpPr>
          <p:cNvPr id="9" name="Right Arrow 8"/>
          <p:cNvSpPr/>
          <p:nvPr/>
        </p:nvSpPr>
        <p:spPr>
          <a:xfrm rot="10644381">
            <a:off x="10966501" y="2792361"/>
            <a:ext cx="491254" cy="3834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644381">
            <a:off x="10966501" y="5668297"/>
            <a:ext cx="491254" cy="3834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0874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the 2013 Tax change affect giving?</a:t>
            </a:r>
          </a:p>
        </p:txBody>
      </p:sp>
      <p:sp>
        <p:nvSpPr>
          <p:cNvPr id="3" name="Rectangle 2"/>
          <p:cNvSpPr/>
          <p:nvPr/>
        </p:nvSpPr>
        <p:spPr>
          <a:xfrm>
            <a:off x="9757602" y="5434083"/>
            <a:ext cx="986597" cy="3963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DAFs Increase non-cash Giving	</a:t>
            </a:r>
            <a:endParaRPr lang="en-US" dirty="0"/>
          </a:p>
        </p:txBody>
      </p:sp>
      <p:sp>
        <p:nvSpPr>
          <p:cNvPr id="7" name="Rectangle 6"/>
          <p:cNvSpPr/>
          <p:nvPr/>
        </p:nvSpPr>
        <p:spPr>
          <a:xfrm>
            <a:off x="6170471" y="5436357"/>
            <a:ext cx="1444979" cy="407675"/>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DAFs Increase non-cash Giving	</a:t>
            </a:r>
            <a:endParaRPr lang="en-US" dirty="0"/>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9085" y="1889015"/>
            <a:ext cx="11032488" cy="4187028"/>
          </a:xfrm>
        </p:spPr>
      </p:pic>
    </p:spTree>
    <p:extLst>
      <p:ext uri="{BB962C8B-B14F-4D97-AF65-F5344CB8AC3E}">
        <p14:creationId xmlns:p14="http://schemas.microsoft.com/office/powerpoint/2010/main" val="26759710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the 2013 Tax change affect giving?</a:t>
            </a:r>
          </a:p>
        </p:txBody>
      </p:sp>
      <p:sp>
        <p:nvSpPr>
          <p:cNvPr id="3" name="Rectangle 2"/>
          <p:cNvSpPr/>
          <p:nvPr/>
        </p:nvSpPr>
        <p:spPr>
          <a:xfrm>
            <a:off x="9757602" y="5434083"/>
            <a:ext cx="986597" cy="3963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DAFs Increase non-cash Giving	</a:t>
            </a:r>
            <a:endParaRPr lang="en-US" dirty="0"/>
          </a:p>
        </p:txBody>
      </p:sp>
      <p:sp>
        <p:nvSpPr>
          <p:cNvPr id="7" name="Rectangle 6"/>
          <p:cNvSpPr/>
          <p:nvPr/>
        </p:nvSpPr>
        <p:spPr>
          <a:xfrm>
            <a:off x="6170471" y="5436357"/>
            <a:ext cx="1444979" cy="407675"/>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DAFs Increase non-cash Giving	</a:t>
            </a:r>
            <a:endParaRPr lang="en-US" dirty="0"/>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8917" y="1889015"/>
            <a:ext cx="11032488" cy="4187028"/>
          </a:xfrm>
        </p:spPr>
      </p:pic>
      <p:sp>
        <p:nvSpPr>
          <p:cNvPr id="12" name="Rounded Rectangle 11"/>
          <p:cNvSpPr/>
          <p:nvPr/>
        </p:nvSpPr>
        <p:spPr>
          <a:xfrm>
            <a:off x="7192370" y="4653887"/>
            <a:ext cx="668740" cy="101272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7192370" y="5666611"/>
            <a:ext cx="668740" cy="35484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10374002" y="4653887"/>
            <a:ext cx="753883" cy="96092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7192370" y="2953104"/>
            <a:ext cx="668740" cy="35484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10387494" y="5640194"/>
            <a:ext cx="740392" cy="35344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647186" y="4653887"/>
            <a:ext cx="2901232" cy="98682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689758" y="5666611"/>
            <a:ext cx="2858660" cy="35484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9351971" y="2598263"/>
            <a:ext cx="668740" cy="35484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4925682" y="5632233"/>
            <a:ext cx="861102" cy="35344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4010738" y="4982828"/>
            <a:ext cx="668740" cy="35484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34814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the 2013 Tax change affect giving?</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41923934"/>
              </p:ext>
            </p:extLst>
          </p:nvPr>
        </p:nvGraphicFramePr>
        <p:xfrm>
          <a:off x="1023939" y="1816444"/>
          <a:ext cx="7699932" cy="44922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723871" y="2483708"/>
            <a:ext cx="2842053" cy="2862322"/>
          </a:xfrm>
          <a:prstGeom prst="rect">
            <a:avLst/>
          </a:prstGeom>
          <a:noFill/>
        </p:spPr>
        <p:txBody>
          <a:bodyPr wrap="square" rtlCol="0">
            <a:spAutoFit/>
          </a:bodyPr>
          <a:lstStyle/>
          <a:p>
            <a:r>
              <a:rPr lang="en-US" dirty="0"/>
              <a:t>Clear Change in  Contributions to DAFs, but unclear whether the it is positive or negative.</a:t>
            </a:r>
          </a:p>
          <a:p>
            <a:endParaRPr lang="en-US" dirty="0"/>
          </a:p>
          <a:p>
            <a:r>
              <a:rPr lang="en-US" dirty="0"/>
              <a:t>The lack of a clear positive shift is troubling. </a:t>
            </a:r>
          </a:p>
          <a:p>
            <a:endParaRPr lang="en-US" dirty="0"/>
          </a:p>
          <a:p>
            <a:r>
              <a:rPr lang="en-US" dirty="0"/>
              <a:t>Grants from DAFs are far more stable. </a:t>
            </a:r>
          </a:p>
        </p:txBody>
      </p:sp>
    </p:spTree>
    <p:extLst>
      <p:ext uri="{BB962C8B-B14F-4D97-AF65-F5344CB8AC3E}">
        <p14:creationId xmlns:p14="http://schemas.microsoft.com/office/powerpoint/2010/main" val="36668973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the 2013 Tax change affect giving?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0079756"/>
              </p:ext>
            </p:extLst>
          </p:nvPr>
        </p:nvGraphicFramePr>
        <p:xfrm>
          <a:off x="1024128" y="2084832"/>
          <a:ext cx="6649608"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flipH="1">
            <a:off x="8559524" y="3002692"/>
            <a:ext cx="2184676" cy="1754326"/>
          </a:xfrm>
          <a:prstGeom prst="rect">
            <a:avLst/>
          </a:prstGeom>
          <a:noFill/>
        </p:spPr>
        <p:txBody>
          <a:bodyPr wrap="square" rtlCol="0">
            <a:spAutoFit/>
          </a:bodyPr>
          <a:lstStyle/>
          <a:p>
            <a:r>
              <a:rPr lang="en-US" dirty="0"/>
              <a:t>DAFs:  4.1% increase</a:t>
            </a:r>
          </a:p>
          <a:p>
            <a:endParaRPr lang="en-US" dirty="0"/>
          </a:p>
          <a:p>
            <a:r>
              <a:rPr lang="en-US" dirty="0"/>
              <a:t>SOI:   2.9% Increase</a:t>
            </a:r>
          </a:p>
          <a:p>
            <a:endParaRPr lang="en-US" dirty="0"/>
          </a:p>
          <a:p>
            <a:r>
              <a:rPr lang="en-US" dirty="0"/>
              <a:t>So     1.2% higher</a:t>
            </a:r>
          </a:p>
          <a:p>
            <a:endParaRPr lang="en-US" dirty="0"/>
          </a:p>
        </p:txBody>
      </p:sp>
    </p:spTree>
    <p:extLst>
      <p:ext uri="{BB962C8B-B14F-4D97-AF65-F5344CB8AC3E}">
        <p14:creationId xmlns:p14="http://schemas.microsoft.com/office/powerpoint/2010/main" val="31067891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the 2013 Tax change affect giving?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3749156"/>
              </p:ext>
            </p:extLst>
          </p:nvPr>
        </p:nvGraphicFramePr>
        <p:xfrm>
          <a:off x="4856205" y="2084832"/>
          <a:ext cx="6283411"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24127" y="2990335"/>
            <a:ext cx="3004175" cy="2585323"/>
          </a:xfrm>
          <a:prstGeom prst="rect">
            <a:avLst/>
          </a:prstGeom>
          <a:noFill/>
        </p:spPr>
        <p:txBody>
          <a:bodyPr wrap="square" rtlCol="0">
            <a:spAutoFit/>
          </a:bodyPr>
          <a:lstStyle/>
          <a:p>
            <a:r>
              <a:rPr lang="en-US" dirty="0"/>
              <a:t>DAFS:  4.7 points increase</a:t>
            </a:r>
          </a:p>
          <a:p>
            <a:endParaRPr lang="en-US" dirty="0"/>
          </a:p>
          <a:p>
            <a:r>
              <a:rPr lang="en-US" dirty="0"/>
              <a:t>SOI:   -3.8 points decrease</a:t>
            </a:r>
          </a:p>
          <a:p>
            <a:endParaRPr lang="en-US" dirty="0"/>
          </a:p>
          <a:p>
            <a:r>
              <a:rPr lang="en-US" dirty="0"/>
              <a:t>          8.5 percentage point </a:t>
            </a:r>
            <a:br>
              <a:rPr lang="en-US" dirty="0"/>
            </a:br>
            <a:r>
              <a:rPr lang="en-US" dirty="0"/>
              <a:t>                bigger difference</a:t>
            </a:r>
          </a:p>
          <a:p>
            <a:endParaRPr lang="en-US" dirty="0"/>
          </a:p>
          <a:p>
            <a:r>
              <a:rPr lang="en-US" dirty="0"/>
              <a:t>At 50% capital gains, raises costs of DAFs by about 1%</a:t>
            </a:r>
          </a:p>
        </p:txBody>
      </p:sp>
    </p:spTree>
    <p:extLst>
      <p:ext uri="{BB962C8B-B14F-4D97-AF65-F5344CB8AC3E}">
        <p14:creationId xmlns:p14="http://schemas.microsoft.com/office/powerpoint/2010/main" val="3877306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51283150"/>
              </p:ext>
            </p:extLst>
          </p:nvPr>
        </p:nvGraphicFramePr>
        <p:xfrm>
          <a:off x="993793" y="753627"/>
          <a:ext cx="9720262" cy="55651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12811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the 2013 Tax change affect giving?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1647506"/>
              </p:ext>
            </p:extLst>
          </p:nvPr>
        </p:nvGraphicFramePr>
        <p:xfrm>
          <a:off x="3414970" y="1738843"/>
          <a:ext cx="7329230" cy="468667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27006" y="2206994"/>
            <a:ext cx="2323070" cy="3970318"/>
          </a:xfrm>
          <a:prstGeom prst="rect">
            <a:avLst/>
          </a:prstGeom>
          <a:noFill/>
        </p:spPr>
        <p:txBody>
          <a:bodyPr wrap="square" rtlCol="0">
            <a:spAutoFit/>
          </a:bodyPr>
          <a:lstStyle/>
          <a:p>
            <a:r>
              <a:rPr lang="en-US" dirty="0"/>
              <a:t>Nonetheless, a clear surge in demand for DAFs, beginning 2012.</a:t>
            </a:r>
          </a:p>
          <a:p>
            <a:endParaRPr lang="en-US" dirty="0"/>
          </a:p>
          <a:p>
            <a:r>
              <a:rPr lang="en-US" dirty="0"/>
              <a:t>The rate of growth of numbers of DAF accounts doubles or triples from 2012 to 2014.  </a:t>
            </a:r>
          </a:p>
          <a:p>
            <a:endParaRPr lang="en-US" dirty="0"/>
          </a:p>
          <a:p>
            <a:r>
              <a:rPr lang="en-US" dirty="0"/>
              <a:t>The increase may begin in 2012 due to fiscal years of DAFs that include 2013 </a:t>
            </a:r>
          </a:p>
        </p:txBody>
      </p:sp>
    </p:spTree>
    <p:extLst>
      <p:ext uri="{BB962C8B-B14F-4D97-AF65-F5344CB8AC3E}">
        <p14:creationId xmlns:p14="http://schemas.microsoft.com/office/powerpoint/2010/main" val="37518270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costs more, Delay in Giving or Lost Tax on Capital Gains?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309679"/>
              </p:ext>
            </p:extLst>
          </p:nvPr>
        </p:nvGraphicFramePr>
        <p:xfrm>
          <a:off x="914399" y="2894400"/>
          <a:ext cx="10304063" cy="3422160"/>
        </p:xfrm>
        <a:graphic>
          <a:graphicData uri="http://schemas.openxmlformats.org/drawingml/2006/table">
            <a:tbl>
              <a:tblPr firstRow="1" bandRow="1">
                <a:tableStyleId>{5C22544A-7EE6-4342-B048-85BDC9FD1C3A}</a:tableStyleId>
              </a:tblPr>
              <a:tblGrid>
                <a:gridCol w="3262826">
                  <a:extLst>
                    <a:ext uri="{9D8B030D-6E8A-4147-A177-3AD203B41FA5}">
                      <a16:colId xmlns:a16="http://schemas.microsoft.com/office/drawing/2014/main" val="917481522"/>
                    </a:ext>
                  </a:extLst>
                </a:gridCol>
                <a:gridCol w="1240632">
                  <a:extLst>
                    <a:ext uri="{9D8B030D-6E8A-4147-A177-3AD203B41FA5}">
                      <a16:colId xmlns:a16="http://schemas.microsoft.com/office/drawing/2014/main" val="866096725"/>
                    </a:ext>
                  </a:extLst>
                </a:gridCol>
                <a:gridCol w="269840">
                  <a:extLst>
                    <a:ext uri="{9D8B030D-6E8A-4147-A177-3AD203B41FA5}">
                      <a16:colId xmlns:a16="http://schemas.microsoft.com/office/drawing/2014/main" val="2747001188"/>
                    </a:ext>
                  </a:extLst>
                </a:gridCol>
                <a:gridCol w="1052185">
                  <a:extLst>
                    <a:ext uri="{9D8B030D-6E8A-4147-A177-3AD203B41FA5}">
                      <a16:colId xmlns:a16="http://schemas.microsoft.com/office/drawing/2014/main" val="2947030874"/>
                    </a:ext>
                  </a:extLst>
                </a:gridCol>
                <a:gridCol w="1052185">
                  <a:extLst>
                    <a:ext uri="{9D8B030D-6E8A-4147-A177-3AD203B41FA5}">
                      <a16:colId xmlns:a16="http://schemas.microsoft.com/office/drawing/2014/main" val="3650284142"/>
                    </a:ext>
                  </a:extLst>
                </a:gridCol>
                <a:gridCol w="269840">
                  <a:extLst>
                    <a:ext uri="{9D8B030D-6E8A-4147-A177-3AD203B41FA5}">
                      <a16:colId xmlns:a16="http://schemas.microsoft.com/office/drawing/2014/main" val="2176052955"/>
                    </a:ext>
                  </a:extLst>
                </a:gridCol>
                <a:gridCol w="1052185">
                  <a:extLst>
                    <a:ext uri="{9D8B030D-6E8A-4147-A177-3AD203B41FA5}">
                      <a16:colId xmlns:a16="http://schemas.microsoft.com/office/drawing/2014/main" val="678788089"/>
                    </a:ext>
                  </a:extLst>
                </a:gridCol>
                <a:gridCol w="1052185">
                  <a:extLst>
                    <a:ext uri="{9D8B030D-6E8A-4147-A177-3AD203B41FA5}">
                      <a16:colId xmlns:a16="http://schemas.microsoft.com/office/drawing/2014/main" val="3334775547"/>
                    </a:ext>
                  </a:extLst>
                </a:gridCol>
                <a:gridCol w="1052185">
                  <a:extLst>
                    <a:ext uri="{9D8B030D-6E8A-4147-A177-3AD203B41FA5}">
                      <a16:colId xmlns:a16="http://schemas.microsoft.com/office/drawing/2014/main" val="2839861248"/>
                    </a:ext>
                  </a:extLst>
                </a:gridCol>
              </a:tblGrid>
              <a:tr h="1136160">
                <a:tc>
                  <a:txBody>
                    <a:bodyPr/>
                    <a:lstStyle/>
                    <a:p>
                      <a:endParaRPr lang="en-US" sz="2000" dirty="0"/>
                    </a:p>
                  </a:txBody>
                  <a:tcPr/>
                </a:tc>
                <a:tc>
                  <a:txBody>
                    <a:bodyPr/>
                    <a:lstStyle/>
                    <a:p>
                      <a:pPr algn="ctr"/>
                      <a:r>
                        <a:rPr lang="en-US" sz="2000" dirty="0"/>
                        <a:t>No Policy</a:t>
                      </a:r>
                      <a:br>
                        <a:rPr lang="en-US" sz="2000" dirty="0"/>
                      </a:br>
                      <a:r>
                        <a:rPr lang="en-US" sz="2000" dirty="0"/>
                        <a:t>Change</a:t>
                      </a:r>
                    </a:p>
                  </a:txBody>
                  <a:tcPr anchor="b"/>
                </a:tc>
                <a:tc>
                  <a:txBody>
                    <a:bodyPr/>
                    <a:lstStyle/>
                    <a:p>
                      <a:pPr algn="ctr"/>
                      <a:endParaRPr lang="en-US" sz="2000" dirty="0"/>
                    </a:p>
                  </a:txBody>
                  <a:tcPr anchor="b"/>
                </a:tc>
                <a:tc gridSpan="2">
                  <a:txBody>
                    <a:bodyPr/>
                    <a:lstStyle/>
                    <a:p>
                      <a:pPr algn="ctr"/>
                      <a:r>
                        <a:rPr lang="en-US" sz="2000" dirty="0"/>
                        <a:t>Move all giving up from years</a:t>
                      </a:r>
                      <a:r>
                        <a:rPr lang="en-US" sz="2000" baseline="0" dirty="0"/>
                        <a:t> 3 and 4 to …</a:t>
                      </a:r>
                      <a:endParaRPr lang="en-US" sz="2000" dirty="0"/>
                    </a:p>
                  </a:txBody>
                  <a:tcPr anchor="b"/>
                </a:tc>
                <a:tc hMerge="1">
                  <a:txBody>
                    <a:bodyPr/>
                    <a:lstStyle/>
                    <a:p>
                      <a:endParaRPr lang="en-US" dirty="0"/>
                    </a:p>
                  </a:txBody>
                  <a:tcPr/>
                </a:tc>
                <a:tc>
                  <a:txBody>
                    <a:bodyPr/>
                    <a:lstStyle/>
                    <a:p>
                      <a:pPr algn="ctr"/>
                      <a:endParaRPr lang="en-US" sz="2000" dirty="0"/>
                    </a:p>
                  </a:txBody>
                  <a:tcPr anchor="b"/>
                </a:tc>
                <a:tc gridSpan="3">
                  <a:txBody>
                    <a:bodyPr/>
                    <a:lstStyle/>
                    <a:p>
                      <a:pPr algn="ctr"/>
                      <a:r>
                        <a:rPr lang="en-US" sz="2000" b="1" dirty="0"/>
                        <a:t>Rather</a:t>
                      </a:r>
                      <a:r>
                        <a:rPr lang="en-US" sz="2000" b="1" baseline="0" dirty="0"/>
                        <a:t> than forgive 100% of Capital Gains Tax, forgive only…</a:t>
                      </a:r>
                      <a:endParaRPr lang="en-US" sz="2000" b="1" dirty="0"/>
                    </a:p>
                  </a:txBody>
                  <a:tcPr anchor="b"/>
                </a:tc>
                <a:tc hMerge="1">
                  <a:txBody>
                    <a:bodyPr/>
                    <a:lstStyle/>
                    <a:p>
                      <a:pPr algn="ctr"/>
                      <a:endParaRPr lang="en-US" sz="3200" dirty="0"/>
                    </a:p>
                  </a:txBody>
                  <a:tcPr/>
                </a:tc>
                <a:tc hMerge="1">
                  <a:txBody>
                    <a:bodyPr/>
                    <a:lstStyle/>
                    <a:p>
                      <a:pPr algn="ctr"/>
                      <a:endParaRPr lang="en-US" sz="3200" dirty="0"/>
                    </a:p>
                  </a:txBody>
                  <a:tcPr/>
                </a:tc>
                <a:extLst>
                  <a:ext uri="{0D108BD9-81ED-4DB2-BD59-A6C34878D82A}">
                    <a16:rowId xmlns:a16="http://schemas.microsoft.com/office/drawing/2014/main" val="1885889253"/>
                  </a:ext>
                </a:extLst>
              </a:tr>
              <a:tr h="370840">
                <a:tc>
                  <a:txBody>
                    <a:bodyPr/>
                    <a:lstStyle/>
                    <a:p>
                      <a:endParaRPr lang="en-US" sz="2000" dirty="0"/>
                    </a:p>
                  </a:txBody>
                  <a:tcPr/>
                </a:tc>
                <a:tc>
                  <a:txBody>
                    <a:bodyPr/>
                    <a:lstStyle/>
                    <a:p>
                      <a:endParaRPr lang="en-US" sz="2000" dirty="0"/>
                    </a:p>
                  </a:txBody>
                  <a:tcPr/>
                </a:tc>
                <a:tc>
                  <a:txBody>
                    <a:bodyPr/>
                    <a:lstStyle/>
                    <a:p>
                      <a:endParaRPr lang="en-US" sz="2000"/>
                    </a:p>
                  </a:txBody>
                  <a:tcPr/>
                </a:tc>
                <a:tc>
                  <a:txBody>
                    <a:bodyPr/>
                    <a:lstStyle/>
                    <a:p>
                      <a:pPr algn="l"/>
                      <a:r>
                        <a:rPr lang="en-US" sz="2000" dirty="0"/>
                        <a:t>Year 3</a:t>
                      </a:r>
                    </a:p>
                  </a:txBody>
                  <a:tcPr/>
                </a:tc>
                <a:tc>
                  <a:txBody>
                    <a:bodyPr/>
                    <a:lstStyle/>
                    <a:p>
                      <a:pPr algn="l"/>
                      <a:r>
                        <a:rPr lang="en-US" sz="2000" dirty="0"/>
                        <a:t>Year 2</a:t>
                      </a:r>
                    </a:p>
                  </a:txBody>
                  <a:tcPr/>
                </a:tc>
                <a:tc>
                  <a:txBody>
                    <a:bodyPr/>
                    <a:lstStyle/>
                    <a:p>
                      <a:endParaRPr lang="en-US" sz="2000" dirty="0"/>
                    </a:p>
                  </a:txBody>
                  <a:tcPr/>
                </a:tc>
                <a:tc>
                  <a:txBody>
                    <a:bodyPr/>
                    <a:lstStyle/>
                    <a:p>
                      <a:pPr algn="ctr" fontAlgn="b"/>
                      <a:r>
                        <a:rPr lang="en-US" sz="2000" b="0" i="0" u="none" strike="noStrike" dirty="0">
                          <a:solidFill>
                            <a:srgbClr val="000000"/>
                          </a:solidFill>
                          <a:effectLst/>
                          <a:latin typeface="Calibri" panose="020F0502020204030204" pitchFamily="34" charset="0"/>
                        </a:rPr>
                        <a:t>80%</a:t>
                      </a:r>
                    </a:p>
                  </a:txBody>
                  <a:tcPr marL="7620" marR="7620" marT="7620" marB="0" anchor="b"/>
                </a:tc>
                <a:tc>
                  <a:txBody>
                    <a:bodyPr/>
                    <a:lstStyle/>
                    <a:p>
                      <a:pPr algn="ctr" fontAlgn="b"/>
                      <a:r>
                        <a:rPr lang="en-US" sz="2000" b="0" i="0" u="none" strike="noStrike" dirty="0">
                          <a:solidFill>
                            <a:srgbClr val="000000"/>
                          </a:solidFill>
                          <a:effectLst/>
                          <a:latin typeface="Calibri" panose="020F0502020204030204" pitchFamily="34" charset="0"/>
                        </a:rPr>
                        <a:t>60%</a:t>
                      </a:r>
                    </a:p>
                  </a:txBody>
                  <a:tcPr marL="7620" marR="7620" marT="7620" marB="0" anchor="b"/>
                </a:tc>
                <a:tc>
                  <a:txBody>
                    <a:bodyPr/>
                    <a:lstStyle/>
                    <a:p>
                      <a:pPr algn="ctr" fontAlgn="b"/>
                      <a:r>
                        <a:rPr lang="en-US" sz="2000" b="0" i="0" u="none" strike="noStrike" dirty="0">
                          <a:solidFill>
                            <a:srgbClr val="000000"/>
                          </a:solidFill>
                          <a:effectLst/>
                          <a:latin typeface="Calibri" panose="020F0502020204030204" pitchFamily="34" charset="0"/>
                        </a:rPr>
                        <a:t>40%</a:t>
                      </a:r>
                    </a:p>
                  </a:txBody>
                  <a:tcPr marL="7620" marR="7620" marT="7620" marB="0" anchor="b"/>
                </a:tc>
                <a:extLst>
                  <a:ext uri="{0D108BD9-81ED-4DB2-BD59-A6C34878D82A}">
                    <a16:rowId xmlns:a16="http://schemas.microsoft.com/office/drawing/2014/main" val="3776994820"/>
                  </a:ext>
                </a:extLst>
              </a:tr>
              <a:tr h="370840">
                <a:tc>
                  <a:txBody>
                    <a:bodyPr/>
                    <a:lstStyle/>
                    <a:p>
                      <a:r>
                        <a:rPr lang="en-US" sz="2000" dirty="0"/>
                        <a:t>Benefit</a:t>
                      </a:r>
                      <a:r>
                        <a:rPr lang="en-US" sz="2000" baseline="0" dirty="0"/>
                        <a:t> of DAF per $1000 gift</a:t>
                      </a:r>
                    </a:p>
                  </a:txBody>
                  <a:tcPr/>
                </a:tc>
                <a:tc>
                  <a:txBody>
                    <a:bodyPr/>
                    <a:lstStyle/>
                    <a:p>
                      <a:pPr algn="ctr" fontAlgn="b"/>
                      <a:r>
                        <a:rPr lang="en-US" sz="2000" b="0" i="0" u="none" strike="noStrike" dirty="0">
                          <a:solidFill>
                            <a:srgbClr val="000000"/>
                          </a:solidFill>
                          <a:effectLst/>
                          <a:latin typeface="Calibri" panose="020F0502020204030204" pitchFamily="34" charset="0"/>
                        </a:rPr>
                        <a:t>448</a:t>
                      </a:r>
                    </a:p>
                  </a:txBody>
                  <a:tcPr marL="7620" marR="7620" marT="7620" marB="0" anchor="ctr"/>
                </a:tc>
                <a:tc>
                  <a:txBody>
                    <a:bodyPr/>
                    <a:lstStyle/>
                    <a:p>
                      <a:pPr algn="ctr"/>
                      <a:endParaRPr lang="en-US" sz="2000" dirty="0"/>
                    </a:p>
                  </a:txBody>
                  <a:tcPr anchor="ctr"/>
                </a:tc>
                <a:tc>
                  <a:txBody>
                    <a:bodyPr/>
                    <a:lstStyle/>
                    <a:p>
                      <a:pPr algn="ctr" fontAlgn="b"/>
                      <a:r>
                        <a:rPr lang="en-US" sz="2000" b="0" i="0" u="none" strike="noStrike" dirty="0">
                          <a:solidFill>
                            <a:srgbClr val="000000"/>
                          </a:solidFill>
                          <a:effectLst/>
                          <a:latin typeface="Calibri" panose="020F0502020204030204" pitchFamily="34" charset="0"/>
                        </a:rPr>
                        <a:t>457</a:t>
                      </a:r>
                    </a:p>
                  </a:txBody>
                  <a:tcPr marL="7620" marR="7620" marT="7620" marB="0" anchor="ctr"/>
                </a:tc>
                <a:tc>
                  <a:txBody>
                    <a:bodyPr/>
                    <a:lstStyle/>
                    <a:p>
                      <a:pPr algn="ctr" fontAlgn="b"/>
                      <a:r>
                        <a:rPr lang="en-US" sz="2000" b="0" i="0" u="none" strike="noStrike" dirty="0">
                          <a:solidFill>
                            <a:srgbClr val="000000"/>
                          </a:solidFill>
                          <a:effectLst/>
                          <a:latin typeface="Calibri" panose="020F0502020204030204" pitchFamily="34" charset="0"/>
                        </a:rPr>
                        <a:t>468</a:t>
                      </a:r>
                    </a:p>
                  </a:txBody>
                  <a:tcPr marL="7620" marR="7620" marT="7620" marB="0" anchor="ctr"/>
                </a:tc>
                <a:tc>
                  <a:txBody>
                    <a:bodyPr/>
                    <a:lstStyle/>
                    <a:p>
                      <a:pPr algn="ctr"/>
                      <a:endParaRPr lang="en-US" sz="2000" dirty="0"/>
                    </a:p>
                  </a:txBody>
                  <a:tcPr anchor="ctr"/>
                </a:tc>
                <a:tc>
                  <a:txBody>
                    <a:bodyPr/>
                    <a:lstStyle/>
                    <a:p>
                      <a:pPr algn="ctr" fontAlgn="b"/>
                      <a:r>
                        <a:rPr lang="en-US" sz="2000" b="0" i="0" u="none" strike="noStrike" dirty="0">
                          <a:solidFill>
                            <a:srgbClr val="000000"/>
                          </a:solidFill>
                          <a:effectLst/>
                          <a:latin typeface="Calibri" panose="020F0502020204030204" pitchFamily="34" charset="0"/>
                        </a:rPr>
                        <a:t>472</a:t>
                      </a:r>
                    </a:p>
                  </a:txBody>
                  <a:tcPr marL="7620" marR="7620" marT="7620" marB="0" anchor="ctr"/>
                </a:tc>
                <a:tc>
                  <a:txBody>
                    <a:bodyPr/>
                    <a:lstStyle/>
                    <a:p>
                      <a:pPr algn="ctr" fontAlgn="b"/>
                      <a:r>
                        <a:rPr lang="en-US" sz="2000" b="0" i="0" u="none" strike="noStrike" dirty="0">
                          <a:solidFill>
                            <a:srgbClr val="000000"/>
                          </a:solidFill>
                          <a:effectLst/>
                          <a:latin typeface="Calibri" panose="020F0502020204030204" pitchFamily="34" charset="0"/>
                        </a:rPr>
                        <a:t>495</a:t>
                      </a:r>
                    </a:p>
                  </a:txBody>
                  <a:tcPr marL="7620" marR="7620" marT="7620" marB="0" anchor="ctr"/>
                </a:tc>
                <a:tc>
                  <a:txBody>
                    <a:bodyPr/>
                    <a:lstStyle/>
                    <a:p>
                      <a:pPr algn="ctr" fontAlgn="b"/>
                      <a:r>
                        <a:rPr lang="en-US" sz="2000" b="0" i="0" u="none" strike="noStrike">
                          <a:solidFill>
                            <a:srgbClr val="000000"/>
                          </a:solidFill>
                          <a:effectLst/>
                          <a:latin typeface="Calibri" panose="020F0502020204030204" pitchFamily="34" charset="0"/>
                        </a:rPr>
                        <a:t>518</a:t>
                      </a:r>
                    </a:p>
                  </a:txBody>
                  <a:tcPr marL="7620" marR="7620" marT="7620" marB="0" anchor="ctr"/>
                </a:tc>
                <a:extLst>
                  <a:ext uri="{0D108BD9-81ED-4DB2-BD59-A6C34878D82A}">
                    <a16:rowId xmlns:a16="http://schemas.microsoft.com/office/drawing/2014/main" val="1839170408"/>
                  </a:ext>
                </a:extLst>
              </a:tr>
              <a:tr h="370840">
                <a:tc>
                  <a:txBody>
                    <a:bodyPr/>
                    <a:lstStyle/>
                    <a:p>
                      <a:r>
                        <a:rPr lang="en-US" sz="2000" dirty="0"/>
                        <a:t>Benefit of No-DAF per $1000</a:t>
                      </a:r>
                      <a:r>
                        <a:rPr lang="en-US" sz="2000" baseline="0" dirty="0"/>
                        <a:t> gift</a:t>
                      </a:r>
                      <a:endParaRPr lang="en-US" sz="2000" dirty="0"/>
                    </a:p>
                  </a:txBody>
                  <a:tcPr/>
                </a:tc>
                <a:tc>
                  <a:txBody>
                    <a:bodyPr/>
                    <a:lstStyle/>
                    <a:p>
                      <a:pPr algn="ctr" fontAlgn="b"/>
                      <a:r>
                        <a:rPr lang="en-US" sz="2000" b="0" i="0" u="none" strike="noStrike" dirty="0">
                          <a:solidFill>
                            <a:srgbClr val="000000"/>
                          </a:solidFill>
                          <a:effectLst/>
                          <a:latin typeface="Calibri" panose="020F0502020204030204" pitchFamily="34" charset="0"/>
                        </a:rPr>
                        <a:t>494</a:t>
                      </a:r>
                    </a:p>
                  </a:txBody>
                  <a:tcPr marL="7620" marR="7620" marT="7620" marB="0" anchor="ctr"/>
                </a:tc>
                <a:tc>
                  <a:txBody>
                    <a:bodyPr/>
                    <a:lstStyle/>
                    <a:p>
                      <a:pPr algn="ctr"/>
                      <a:endParaRPr lang="en-US" sz="2000" dirty="0"/>
                    </a:p>
                  </a:txBody>
                  <a:tcPr anchor="ctr"/>
                </a:tc>
                <a:tc>
                  <a:txBody>
                    <a:bodyPr/>
                    <a:lstStyle/>
                    <a:p>
                      <a:pPr algn="ctr" fontAlgn="b"/>
                      <a:r>
                        <a:rPr lang="en-US" sz="2000" b="0" i="0" u="none" strike="noStrike" dirty="0">
                          <a:solidFill>
                            <a:srgbClr val="000000"/>
                          </a:solidFill>
                          <a:effectLst/>
                          <a:latin typeface="Calibri" panose="020F0502020204030204" pitchFamily="34" charset="0"/>
                        </a:rPr>
                        <a:t>499</a:t>
                      </a:r>
                    </a:p>
                  </a:txBody>
                  <a:tcPr marL="7620" marR="7620" marT="7620" marB="0" anchor="ctr"/>
                </a:tc>
                <a:tc>
                  <a:txBody>
                    <a:bodyPr/>
                    <a:lstStyle/>
                    <a:p>
                      <a:pPr algn="ctr" fontAlgn="b"/>
                      <a:r>
                        <a:rPr lang="en-US" sz="2000" b="0" i="0" u="none" strike="noStrike" dirty="0">
                          <a:solidFill>
                            <a:srgbClr val="000000"/>
                          </a:solidFill>
                          <a:effectLst/>
                          <a:latin typeface="Calibri" panose="020F0502020204030204" pitchFamily="34" charset="0"/>
                        </a:rPr>
                        <a:t>504</a:t>
                      </a:r>
                    </a:p>
                  </a:txBody>
                  <a:tcPr marL="7620" marR="7620" marT="7620" marB="0" anchor="ctr"/>
                </a:tc>
                <a:tc>
                  <a:txBody>
                    <a:bodyPr/>
                    <a:lstStyle/>
                    <a:p>
                      <a:pPr algn="ctr"/>
                      <a:endParaRPr lang="en-US" sz="2000" dirty="0"/>
                    </a:p>
                  </a:txBody>
                  <a:tcPr anchor="ctr"/>
                </a:tc>
                <a:tc>
                  <a:txBody>
                    <a:bodyPr/>
                    <a:lstStyle/>
                    <a:p>
                      <a:pPr algn="ctr" fontAlgn="b"/>
                      <a:r>
                        <a:rPr lang="en-US" sz="2000" b="0" i="0" u="none" strike="noStrike" dirty="0">
                          <a:solidFill>
                            <a:srgbClr val="000000"/>
                          </a:solidFill>
                          <a:effectLst/>
                          <a:latin typeface="Calibri" panose="020F0502020204030204" pitchFamily="34" charset="0"/>
                        </a:rPr>
                        <a:t>494</a:t>
                      </a:r>
                    </a:p>
                  </a:txBody>
                  <a:tcPr marL="7620" marR="7620" marT="7620" marB="0" anchor="ctr"/>
                </a:tc>
                <a:tc>
                  <a:txBody>
                    <a:bodyPr/>
                    <a:lstStyle/>
                    <a:p>
                      <a:pPr algn="ctr" fontAlgn="b"/>
                      <a:r>
                        <a:rPr lang="en-US" sz="2000" b="0" i="0" u="none" strike="noStrike" dirty="0">
                          <a:solidFill>
                            <a:srgbClr val="000000"/>
                          </a:solidFill>
                          <a:effectLst/>
                          <a:latin typeface="Calibri" panose="020F0502020204030204" pitchFamily="34" charset="0"/>
                        </a:rPr>
                        <a:t>494</a:t>
                      </a:r>
                    </a:p>
                  </a:txBody>
                  <a:tcPr marL="7620" marR="7620" marT="7620" marB="0" anchor="ctr"/>
                </a:tc>
                <a:tc>
                  <a:txBody>
                    <a:bodyPr/>
                    <a:lstStyle/>
                    <a:p>
                      <a:pPr algn="ctr" fontAlgn="b"/>
                      <a:r>
                        <a:rPr lang="en-US" sz="2000" b="0" i="0" u="none" strike="noStrike">
                          <a:solidFill>
                            <a:srgbClr val="000000"/>
                          </a:solidFill>
                          <a:effectLst/>
                          <a:latin typeface="Calibri" panose="020F0502020204030204" pitchFamily="34" charset="0"/>
                        </a:rPr>
                        <a:t>494</a:t>
                      </a:r>
                    </a:p>
                  </a:txBody>
                  <a:tcPr marL="7620" marR="7620" marT="7620" marB="0" anchor="ctr"/>
                </a:tc>
                <a:extLst>
                  <a:ext uri="{0D108BD9-81ED-4DB2-BD59-A6C34878D82A}">
                    <a16:rowId xmlns:a16="http://schemas.microsoft.com/office/drawing/2014/main" val="2635114561"/>
                  </a:ext>
                </a:extLst>
              </a:tr>
              <a:tr h="370840">
                <a:tc>
                  <a:txBody>
                    <a:bodyPr/>
                    <a:lstStyle/>
                    <a:p>
                      <a:endParaRPr lang="en-US" sz="2000" dirty="0"/>
                    </a:p>
                  </a:txBody>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a:endParaRPr lang="en-US" sz="2000" dirty="0"/>
                    </a:p>
                  </a:txBody>
                  <a:tcPr anchor="ctr"/>
                </a:tc>
                <a:tc>
                  <a:txBody>
                    <a:bodyPr/>
                    <a:lstStyle/>
                    <a:p>
                      <a:pPr algn="ctr"/>
                      <a:endParaRPr lang="en-US" sz="2000" dirty="0"/>
                    </a:p>
                  </a:txBody>
                  <a:tcPr anchor="ctr"/>
                </a:tc>
                <a:tc>
                  <a:txBody>
                    <a:bodyPr/>
                    <a:lstStyle/>
                    <a:p>
                      <a:pPr algn="ctr"/>
                      <a:endParaRPr lang="en-US" sz="2000" dirty="0"/>
                    </a:p>
                  </a:txBody>
                  <a:tcPr anchor="ctr"/>
                </a:tc>
                <a:tc>
                  <a:txBody>
                    <a:bodyPr/>
                    <a:lstStyle/>
                    <a:p>
                      <a:pPr algn="ctr"/>
                      <a:endParaRPr lang="en-US" sz="2000" dirty="0"/>
                    </a:p>
                  </a:txBody>
                  <a:tcPr anchor="ct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654783567"/>
                  </a:ext>
                </a:extLst>
              </a:tr>
              <a:tr h="370840">
                <a:tc>
                  <a:txBody>
                    <a:bodyPr/>
                    <a:lstStyle/>
                    <a:p>
                      <a:r>
                        <a:rPr lang="en-US" sz="2000" dirty="0"/>
                        <a:t>Net Gain (Loss) of DAFS</a:t>
                      </a:r>
                    </a:p>
                  </a:txBody>
                  <a:tcPr/>
                </a:tc>
                <a:tc>
                  <a:txBody>
                    <a:bodyPr/>
                    <a:lstStyle/>
                    <a:p>
                      <a:pPr algn="ctr"/>
                      <a:r>
                        <a:rPr lang="en-US" sz="2000" dirty="0"/>
                        <a:t>-46</a:t>
                      </a:r>
                    </a:p>
                  </a:txBody>
                  <a:tcPr anchor="ctr"/>
                </a:tc>
                <a:tc>
                  <a:txBody>
                    <a:bodyPr/>
                    <a:lstStyle/>
                    <a:p>
                      <a:pPr algn="ctr"/>
                      <a:endParaRPr lang="en-US" sz="2000" dirty="0"/>
                    </a:p>
                  </a:txBody>
                  <a:tcPr anchor="ctr"/>
                </a:tc>
                <a:tc>
                  <a:txBody>
                    <a:bodyPr/>
                    <a:lstStyle/>
                    <a:p>
                      <a:pPr algn="ctr" fontAlgn="b"/>
                      <a:r>
                        <a:rPr lang="en-US" sz="2000" b="0" i="0" u="none" strike="noStrike" dirty="0">
                          <a:solidFill>
                            <a:srgbClr val="000000"/>
                          </a:solidFill>
                          <a:effectLst/>
                          <a:latin typeface="Calibri" panose="020F0502020204030204" pitchFamily="34" charset="0"/>
                        </a:rPr>
                        <a:t>-42</a:t>
                      </a:r>
                    </a:p>
                  </a:txBody>
                  <a:tcPr marL="7620" marR="7620" marT="7620" marB="0" anchor="ctr"/>
                </a:tc>
                <a:tc>
                  <a:txBody>
                    <a:bodyPr/>
                    <a:lstStyle/>
                    <a:p>
                      <a:pPr algn="ctr" fontAlgn="b"/>
                      <a:r>
                        <a:rPr lang="en-US" sz="2000" b="0" i="0" u="none" strike="noStrike" dirty="0">
                          <a:solidFill>
                            <a:srgbClr val="000000"/>
                          </a:solidFill>
                          <a:effectLst/>
                          <a:latin typeface="Calibri" panose="020F0502020204030204" pitchFamily="34" charset="0"/>
                        </a:rPr>
                        <a:t>-37</a:t>
                      </a:r>
                    </a:p>
                  </a:txBody>
                  <a:tcPr marL="7620" marR="7620" marT="7620" marB="0" anchor="ctr"/>
                </a:tc>
                <a:tc>
                  <a:txBody>
                    <a:bodyPr/>
                    <a:lstStyle/>
                    <a:p>
                      <a:pPr algn="ctr"/>
                      <a:endParaRPr lang="en-US" sz="2000" dirty="0"/>
                    </a:p>
                  </a:txBody>
                  <a:tcPr anchor="ctr"/>
                </a:tc>
                <a:tc>
                  <a:txBody>
                    <a:bodyPr/>
                    <a:lstStyle/>
                    <a:p>
                      <a:pPr algn="ctr" fontAlgn="b"/>
                      <a:r>
                        <a:rPr lang="en-US" sz="2000" b="0" i="0" u="none" strike="noStrike" dirty="0">
                          <a:solidFill>
                            <a:srgbClr val="000000"/>
                          </a:solidFill>
                          <a:effectLst/>
                          <a:latin typeface="Calibri" panose="020F0502020204030204" pitchFamily="34" charset="0"/>
                        </a:rPr>
                        <a:t>-23</a:t>
                      </a:r>
                    </a:p>
                  </a:txBody>
                  <a:tcPr marL="7620" marR="7620" marT="7620" marB="0" anchor="ctr"/>
                </a:tc>
                <a:tc>
                  <a:txBody>
                    <a:bodyPr/>
                    <a:lstStyle/>
                    <a:p>
                      <a:pPr algn="ctr" fontAlgn="b"/>
                      <a:r>
                        <a:rPr lang="en-US" sz="2000" b="0" i="0" u="none" strike="noStrike" dirty="0">
                          <a:solidFill>
                            <a:srgbClr val="000000"/>
                          </a:solidFill>
                          <a:effectLst/>
                          <a:latin typeface="Calibri" panose="020F0502020204030204" pitchFamily="34" charset="0"/>
                        </a:rPr>
                        <a:t>0</a:t>
                      </a:r>
                    </a:p>
                  </a:txBody>
                  <a:tcPr marL="7620" marR="7620" marT="7620" marB="0" anchor="ctr"/>
                </a:tc>
                <a:tc>
                  <a:txBody>
                    <a:bodyPr/>
                    <a:lstStyle/>
                    <a:p>
                      <a:pPr algn="ctr" fontAlgn="b"/>
                      <a:r>
                        <a:rPr lang="en-US" sz="2000" b="0" i="0" u="none" strike="noStrike" dirty="0">
                          <a:solidFill>
                            <a:srgbClr val="000000"/>
                          </a:solidFill>
                          <a:effectLst/>
                          <a:latin typeface="Calibri" panose="020F0502020204030204" pitchFamily="34" charset="0"/>
                        </a:rPr>
                        <a:t>24</a:t>
                      </a:r>
                    </a:p>
                  </a:txBody>
                  <a:tcPr marL="7620" marR="7620" marT="7620" marB="0" anchor="ctr"/>
                </a:tc>
                <a:extLst>
                  <a:ext uri="{0D108BD9-81ED-4DB2-BD59-A6C34878D82A}">
                    <a16:rowId xmlns:a16="http://schemas.microsoft.com/office/drawing/2014/main" val="2607304863"/>
                  </a:ext>
                </a:extLst>
              </a:tr>
            </a:tbl>
          </a:graphicData>
        </a:graphic>
      </p:graphicFrame>
      <p:sp>
        <p:nvSpPr>
          <p:cNvPr id="5" name="TextBox 4"/>
          <p:cNvSpPr txBox="1"/>
          <p:nvPr/>
        </p:nvSpPr>
        <p:spPr>
          <a:xfrm>
            <a:off x="2070434" y="2432735"/>
            <a:ext cx="7790400" cy="461665"/>
          </a:xfrm>
          <a:prstGeom prst="rect">
            <a:avLst/>
          </a:prstGeom>
          <a:noFill/>
        </p:spPr>
        <p:txBody>
          <a:bodyPr wrap="square" rtlCol="0">
            <a:spAutoFit/>
          </a:bodyPr>
          <a:lstStyle/>
          <a:p>
            <a:r>
              <a:rPr lang="en-US" sz="2400" dirty="0"/>
              <a:t>The social costs of Delay and of forgiveness of Capital Gains</a:t>
            </a:r>
          </a:p>
        </p:txBody>
      </p:sp>
    </p:spTree>
    <p:extLst>
      <p:ext uri="{BB962C8B-B14F-4D97-AF65-F5344CB8AC3E}">
        <p14:creationId xmlns:p14="http://schemas.microsoft.com/office/powerpoint/2010/main" val="9614180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Corporate Compensation: Mostly Non-Cash</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91882091"/>
              </p:ext>
            </p:extLst>
          </p:nvPr>
        </p:nvGraphicFramePr>
        <p:xfrm>
          <a:off x="1119115" y="1910686"/>
          <a:ext cx="9625084" cy="4730783"/>
        </p:xfrm>
        <a:graphic>
          <a:graphicData uri="http://schemas.openxmlformats.org/drawingml/2006/table">
            <a:tbl>
              <a:tblPr firstRow="1" bandRow="1">
                <a:tableStyleId>{5C22544A-7EE6-4342-B048-85BDC9FD1C3A}</a:tableStyleId>
              </a:tblPr>
              <a:tblGrid>
                <a:gridCol w="1375012">
                  <a:extLst>
                    <a:ext uri="{9D8B030D-6E8A-4147-A177-3AD203B41FA5}">
                      <a16:colId xmlns:a16="http://schemas.microsoft.com/office/drawing/2014/main" val="217829507"/>
                    </a:ext>
                  </a:extLst>
                </a:gridCol>
                <a:gridCol w="1375012">
                  <a:extLst>
                    <a:ext uri="{9D8B030D-6E8A-4147-A177-3AD203B41FA5}">
                      <a16:colId xmlns:a16="http://schemas.microsoft.com/office/drawing/2014/main" val="2533586339"/>
                    </a:ext>
                  </a:extLst>
                </a:gridCol>
                <a:gridCol w="1375012">
                  <a:extLst>
                    <a:ext uri="{9D8B030D-6E8A-4147-A177-3AD203B41FA5}">
                      <a16:colId xmlns:a16="http://schemas.microsoft.com/office/drawing/2014/main" val="2142202771"/>
                    </a:ext>
                  </a:extLst>
                </a:gridCol>
                <a:gridCol w="1375012">
                  <a:extLst>
                    <a:ext uri="{9D8B030D-6E8A-4147-A177-3AD203B41FA5}">
                      <a16:colId xmlns:a16="http://schemas.microsoft.com/office/drawing/2014/main" val="2668519981"/>
                    </a:ext>
                  </a:extLst>
                </a:gridCol>
                <a:gridCol w="1375012">
                  <a:extLst>
                    <a:ext uri="{9D8B030D-6E8A-4147-A177-3AD203B41FA5}">
                      <a16:colId xmlns:a16="http://schemas.microsoft.com/office/drawing/2014/main" val="3155186478"/>
                    </a:ext>
                  </a:extLst>
                </a:gridCol>
                <a:gridCol w="1375012">
                  <a:extLst>
                    <a:ext uri="{9D8B030D-6E8A-4147-A177-3AD203B41FA5}">
                      <a16:colId xmlns:a16="http://schemas.microsoft.com/office/drawing/2014/main" val="204846230"/>
                    </a:ext>
                  </a:extLst>
                </a:gridCol>
                <a:gridCol w="1375012">
                  <a:extLst>
                    <a:ext uri="{9D8B030D-6E8A-4147-A177-3AD203B41FA5}">
                      <a16:colId xmlns:a16="http://schemas.microsoft.com/office/drawing/2014/main" val="4213158371"/>
                    </a:ext>
                  </a:extLst>
                </a:gridCol>
              </a:tblGrid>
              <a:tr h="497315">
                <a:tc>
                  <a:txBody>
                    <a:bodyPr/>
                    <a:lstStyle/>
                    <a:p>
                      <a:pPr algn="ctr" fontAlgn="b"/>
                      <a:r>
                        <a:rPr lang="en-US" sz="1800" b="1" i="0" u="none" strike="noStrike" baseline="0" dirty="0">
                          <a:solidFill>
                            <a:schemeClr val="bg1"/>
                          </a:solidFill>
                          <a:effectLst/>
                          <a:latin typeface="Calibri" panose="020F0502020204030204" pitchFamily="34" charset="0"/>
                        </a:rPr>
                        <a:t>Company</a:t>
                      </a:r>
                    </a:p>
                  </a:txBody>
                  <a:tcPr marL="7620" marR="7620" marT="7620" marB="0" anchor="b"/>
                </a:tc>
                <a:tc>
                  <a:txBody>
                    <a:bodyPr/>
                    <a:lstStyle/>
                    <a:p>
                      <a:pPr algn="ctr" fontAlgn="b"/>
                      <a:r>
                        <a:rPr lang="en-US" sz="1800" b="1" i="0" u="none" strike="noStrike" dirty="0">
                          <a:solidFill>
                            <a:schemeClr val="bg1"/>
                          </a:solidFill>
                          <a:effectLst/>
                          <a:latin typeface="Calibri" panose="020F0502020204030204" pitchFamily="34" charset="0"/>
                        </a:rPr>
                        <a:t>Executive </a:t>
                      </a:r>
                    </a:p>
                  </a:txBody>
                  <a:tcPr marL="7620" marR="7620" marT="7620" marB="0" anchor="b"/>
                </a:tc>
                <a:tc>
                  <a:txBody>
                    <a:bodyPr/>
                    <a:lstStyle/>
                    <a:p>
                      <a:pPr algn="ctr" fontAlgn="b"/>
                      <a:r>
                        <a:rPr lang="en-US" sz="1800" b="1" i="0" u="none" strike="noStrike" dirty="0">
                          <a:solidFill>
                            <a:schemeClr val="bg1"/>
                          </a:solidFill>
                          <a:effectLst/>
                          <a:latin typeface="Calibri" panose="020F0502020204030204" pitchFamily="34" charset="0"/>
                        </a:rPr>
                        <a:t> </a:t>
                      </a:r>
                      <a:r>
                        <a:rPr lang="en-US" sz="1800" b="1" i="0" u="none" strike="noStrike" dirty="0" smtClean="0">
                          <a:solidFill>
                            <a:schemeClr val="bg1"/>
                          </a:solidFill>
                          <a:effectLst/>
                          <a:latin typeface="Calibri" panose="020F0502020204030204" pitchFamily="34" charset="0"/>
                        </a:rPr>
                        <a:t>Cash</a:t>
                      </a:r>
                      <a:r>
                        <a:rPr lang="en-US" sz="1800" b="1" i="0" u="none" strike="noStrike" baseline="0" dirty="0" smtClean="0">
                          <a:solidFill>
                            <a:schemeClr val="bg1"/>
                          </a:solidFill>
                          <a:effectLst/>
                          <a:latin typeface="Calibri" panose="020F0502020204030204" pitchFamily="34" charset="0"/>
                        </a:rPr>
                        <a:t> $mil</a:t>
                      </a:r>
                      <a:endParaRPr lang="en-US" sz="1800" b="1" i="0" u="none" strike="noStrike" dirty="0">
                        <a:solidFill>
                          <a:schemeClr val="bg1"/>
                        </a:solidFill>
                        <a:effectLst/>
                        <a:latin typeface="Calibri" panose="020F0502020204030204" pitchFamily="34" charset="0"/>
                      </a:endParaRPr>
                    </a:p>
                  </a:txBody>
                  <a:tcPr marL="7620" marR="7620" marT="7620" marB="0" anchor="b"/>
                </a:tc>
                <a:tc>
                  <a:txBody>
                    <a:bodyPr/>
                    <a:lstStyle/>
                    <a:p>
                      <a:pPr algn="ctr" fontAlgn="b"/>
                      <a:r>
                        <a:rPr lang="en-US" sz="1800" b="1" i="0" u="none" strike="noStrike" dirty="0" smtClean="0">
                          <a:solidFill>
                            <a:schemeClr val="bg1"/>
                          </a:solidFill>
                          <a:effectLst/>
                          <a:latin typeface="Calibri" panose="020F0502020204030204" pitchFamily="34" charset="0"/>
                        </a:rPr>
                        <a:t>Equity $mil</a:t>
                      </a:r>
                      <a:endParaRPr lang="en-US" sz="1800" b="1" i="0" u="none" strike="noStrike" dirty="0">
                        <a:solidFill>
                          <a:schemeClr val="bg1"/>
                        </a:solidFill>
                        <a:effectLst/>
                        <a:latin typeface="Calibri" panose="020F0502020204030204" pitchFamily="34" charset="0"/>
                      </a:endParaRPr>
                    </a:p>
                  </a:txBody>
                  <a:tcPr marL="7620" marR="7620" marT="7620" marB="0" anchor="b"/>
                </a:tc>
                <a:tc>
                  <a:txBody>
                    <a:bodyPr/>
                    <a:lstStyle/>
                    <a:p>
                      <a:pPr algn="ctr" fontAlgn="b"/>
                      <a:r>
                        <a:rPr lang="en-US" sz="1800" b="1" i="0" u="none" strike="noStrike" dirty="0">
                          <a:solidFill>
                            <a:schemeClr val="bg1"/>
                          </a:solidFill>
                          <a:effectLst/>
                          <a:latin typeface="Calibri" panose="020F0502020204030204" pitchFamily="34" charset="0"/>
                        </a:rPr>
                        <a:t>Other</a:t>
                      </a:r>
                    </a:p>
                  </a:txBody>
                  <a:tcPr marL="7620" marR="7620" marT="7620" marB="0" anchor="b"/>
                </a:tc>
                <a:tc>
                  <a:txBody>
                    <a:bodyPr/>
                    <a:lstStyle/>
                    <a:p>
                      <a:pPr algn="ctr" fontAlgn="b"/>
                      <a:r>
                        <a:rPr lang="en-US" sz="1800" b="1" i="0" u="none" strike="noStrike" dirty="0">
                          <a:solidFill>
                            <a:schemeClr val="bg1"/>
                          </a:solidFill>
                          <a:effectLst/>
                          <a:latin typeface="Calibri" panose="020F0502020204030204" pitchFamily="34" charset="0"/>
                        </a:rPr>
                        <a:t>Total</a:t>
                      </a:r>
                    </a:p>
                  </a:txBody>
                  <a:tcPr marL="7620" marR="7620" marT="7620" marB="0" anchor="b"/>
                </a:tc>
                <a:tc>
                  <a:txBody>
                    <a:bodyPr/>
                    <a:lstStyle/>
                    <a:p>
                      <a:pPr algn="ctr" fontAlgn="b"/>
                      <a:r>
                        <a:rPr lang="en-US" sz="1800" b="1" i="0" u="none" strike="noStrike" dirty="0" smtClean="0">
                          <a:solidFill>
                            <a:schemeClr val="bg1"/>
                          </a:solidFill>
                          <a:effectLst/>
                          <a:latin typeface="Calibri" panose="020F0502020204030204" pitchFamily="34" charset="0"/>
                        </a:rPr>
                        <a:t>Non-cash </a:t>
                      </a:r>
                      <a:r>
                        <a:rPr lang="en-US" sz="1800" b="1" i="0" u="none" strike="noStrike" dirty="0">
                          <a:solidFill>
                            <a:schemeClr val="bg1"/>
                          </a:solidFill>
                          <a:effectLst/>
                          <a:latin typeface="Calibri" panose="020F0502020204030204" pitchFamily="34" charset="0"/>
                        </a:rPr>
                        <a:t>as </a:t>
                      </a:r>
                      <a:r>
                        <a:rPr lang="en-US" sz="1800" b="1" i="0" u="none" strike="noStrike" dirty="0" err="1">
                          <a:solidFill>
                            <a:schemeClr val="bg1"/>
                          </a:solidFill>
                          <a:effectLst/>
                          <a:latin typeface="Calibri" panose="020F0502020204030204" pitchFamily="34" charset="0"/>
                        </a:rPr>
                        <a:t>Pct</a:t>
                      </a:r>
                      <a:r>
                        <a:rPr lang="en-US" sz="1800" b="1" i="0" u="none" strike="noStrike" dirty="0">
                          <a:solidFill>
                            <a:schemeClr val="bg1"/>
                          </a:solidFill>
                          <a:effectLst/>
                          <a:latin typeface="Calibri" panose="020F0502020204030204" pitchFamily="34" charset="0"/>
                        </a:rPr>
                        <a:t> of Total</a:t>
                      </a:r>
                    </a:p>
                  </a:txBody>
                  <a:tcPr marL="7620" marR="7620" marT="7620" marB="0" anchor="b"/>
                </a:tc>
                <a:extLst>
                  <a:ext uri="{0D108BD9-81ED-4DB2-BD59-A6C34878D82A}">
                    <a16:rowId xmlns:a16="http://schemas.microsoft.com/office/drawing/2014/main" val="2219694880"/>
                  </a:ext>
                </a:extLst>
              </a:tr>
              <a:tr h="437429">
                <a:tc>
                  <a:txBody>
                    <a:bodyPr/>
                    <a:lstStyle/>
                    <a:p>
                      <a:pPr algn="l" fontAlgn="b"/>
                      <a:r>
                        <a:rPr lang="en-US" sz="1800" b="0" i="0" u="none" strike="noStrike" dirty="0">
                          <a:solidFill>
                            <a:srgbClr val="000000"/>
                          </a:solidFill>
                          <a:effectLst/>
                          <a:latin typeface="Calibri" panose="020F0502020204030204" pitchFamily="34" charset="0"/>
                        </a:rPr>
                        <a:t>Facebook</a:t>
                      </a:r>
                    </a:p>
                  </a:txBody>
                  <a:tcPr marL="7620" marR="7620" marT="7620" marB="0" anchor="b"/>
                </a:tc>
                <a:tc>
                  <a:txBody>
                    <a:bodyPr/>
                    <a:lstStyle/>
                    <a:p>
                      <a:pPr algn="l" fontAlgn="b"/>
                      <a:r>
                        <a:rPr lang="en-US" sz="1800" b="0" i="0" u="none" strike="noStrike" dirty="0">
                          <a:solidFill>
                            <a:srgbClr val="000000"/>
                          </a:solidFill>
                          <a:effectLst/>
                          <a:latin typeface="Calibri" panose="020F0502020204030204" pitchFamily="34" charset="0"/>
                        </a:rPr>
                        <a:t>Mark Zuckerberg</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0.000001</a:t>
                      </a:r>
                    </a:p>
                  </a:txBody>
                  <a:tcPr marL="7620" marR="7620" marT="7620" marB="0" anchor="b"/>
                </a:tc>
                <a:tc>
                  <a:txBody>
                    <a:bodyPr/>
                    <a:lstStyle/>
                    <a:p>
                      <a:pPr algn="ctr" fontAlgn="b"/>
                      <a:r>
                        <a:rPr lang="en-US" sz="1800" b="0" i="0" u="none" strike="noStrike" dirty="0" smtClean="0">
                          <a:solidFill>
                            <a:srgbClr val="000000"/>
                          </a:solidFill>
                          <a:effectLst/>
                          <a:latin typeface="Calibri" panose="020F0502020204030204" pitchFamily="34" charset="0"/>
                        </a:rPr>
                        <a:t>0</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5.8</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5.8</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100%</a:t>
                      </a:r>
                    </a:p>
                  </a:txBody>
                  <a:tcPr marL="7620" marR="7620" marT="7620" marB="0" anchor="b"/>
                </a:tc>
                <a:extLst>
                  <a:ext uri="{0D108BD9-81ED-4DB2-BD59-A6C34878D82A}">
                    <a16:rowId xmlns:a16="http://schemas.microsoft.com/office/drawing/2014/main" val="3512124428"/>
                  </a:ext>
                </a:extLst>
              </a:tr>
              <a:tr h="437429">
                <a:tc>
                  <a:txBody>
                    <a:bodyPr/>
                    <a:lstStyle/>
                    <a:p>
                      <a:pPr algn="l" fontAlgn="b"/>
                      <a:r>
                        <a:rPr lang="en-US" sz="1800" b="0" i="0" u="none" strike="noStrike" dirty="0">
                          <a:solidFill>
                            <a:srgbClr val="000000"/>
                          </a:solidFill>
                          <a:effectLst/>
                          <a:latin typeface="Calibri" panose="020F0502020204030204" pitchFamily="34" charset="0"/>
                        </a:rPr>
                        <a:t>Amazon</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Jeff Bezos</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0.08</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1.6</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1.7</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95%</a:t>
                      </a:r>
                    </a:p>
                  </a:txBody>
                  <a:tcPr marL="7620" marR="7620" marT="7620" marB="0" anchor="b"/>
                </a:tc>
                <a:extLst>
                  <a:ext uri="{0D108BD9-81ED-4DB2-BD59-A6C34878D82A}">
                    <a16:rowId xmlns:a16="http://schemas.microsoft.com/office/drawing/2014/main" val="991629428"/>
                  </a:ext>
                </a:extLst>
              </a:tr>
              <a:tr h="437429">
                <a:tc>
                  <a:txBody>
                    <a:bodyPr/>
                    <a:lstStyle/>
                    <a:p>
                      <a:pPr algn="l" fontAlgn="b"/>
                      <a:r>
                        <a:rPr lang="en-US" sz="1800" b="0" i="0" u="none" strike="noStrike">
                          <a:solidFill>
                            <a:srgbClr val="000000"/>
                          </a:solidFill>
                          <a:effectLst/>
                          <a:latin typeface="Calibri" panose="020F0502020204030204" pitchFamily="34" charset="0"/>
                        </a:rPr>
                        <a:t>Oracle</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Safra Catz</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0.95</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40.0</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0.0</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40.9</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98%</a:t>
                      </a:r>
                    </a:p>
                  </a:txBody>
                  <a:tcPr marL="7620" marR="7620" marT="7620" marB="0" anchor="b"/>
                </a:tc>
                <a:extLst>
                  <a:ext uri="{0D108BD9-81ED-4DB2-BD59-A6C34878D82A}">
                    <a16:rowId xmlns:a16="http://schemas.microsoft.com/office/drawing/2014/main" val="1645098569"/>
                  </a:ext>
                </a:extLst>
              </a:tr>
              <a:tr h="437429">
                <a:tc>
                  <a:txBody>
                    <a:bodyPr/>
                    <a:lstStyle/>
                    <a:p>
                      <a:pPr algn="l" fontAlgn="b"/>
                      <a:r>
                        <a:rPr lang="en-US" sz="1800" b="0" i="0" u="none" strike="noStrike">
                          <a:solidFill>
                            <a:srgbClr val="000000"/>
                          </a:solidFill>
                          <a:effectLst/>
                          <a:latin typeface="Calibri" panose="020F0502020204030204" pitchFamily="34" charset="0"/>
                        </a:rPr>
                        <a:t>Adobe</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Shantanu Narayen</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2.35</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17.6</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0.1</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20.0</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88%</a:t>
                      </a:r>
                    </a:p>
                  </a:txBody>
                  <a:tcPr marL="7620" marR="7620" marT="7620" marB="0" anchor="b"/>
                </a:tc>
                <a:extLst>
                  <a:ext uri="{0D108BD9-81ED-4DB2-BD59-A6C34878D82A}">
                    <a16:rowId xmlns:a16="http://schemas.microsoft.com/office/drawing/2014/main" val="991238284"/>
                  </a:ext>
                </a:extLst>
              </a:tr>
              <a:tr h="437429">
                <a:tc>
                  <a:txBody>
                    <a:bodyPr/>
                    <a:lstStyle/>
                    <a:p>
                      <a:pPr algn="l" fontAlgn="b"/>
                      <a:r>
                        <a:rPr lang="en-US" sz="1800" b="0" i="0" u="none" strike="noStrike">
                          <a:solidFill>
                            <a:srgbClr val="000000"/>
                          </a:solidFill>
                          <a:effectLst/>
                          <a:latin typeface="Calibri" panose="020F0502020204030204" pitchFamily="34" charset="0"/>
                        </a:rPr>
                        <a:t>Chevron</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J.S. Watson</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3.96</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14.6</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0.2</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18.8</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79%</a:t>
                      </a:r>
                    </a:p>
                  </a:txBody>
                  <a:tcPr marL="7620" marR="7620" marT="7620" marB="0" anchor="b"/>
                </a:tc>
                <a:extLst>
                  <a:ext uri="{0D108BD9-81ED-4DB2-BD59-A6C34878D82A}">
                    <a16:rowId xmlns:a16="http://schemas.microsoft.com/office/drawing/2014/main" val="734362326"/>
                  </a:ext>
                </a:extLst>
              </a:tr>
              <a:tr h="437429">
                <a:tc>
                  <a:txBody>
                    <a:bodyPr/>
                    <a:lstStyle/>
                    <a:p>
                      <a:pPr algn="l" fontAlgn="b"/>
                      <a:r>
                        <a:rPr lang="en-US" sz="1800" b="0" i="0" u="none" strike="noStrike">
                          <a:solidFill>
                            <a:srgbClr val="000000"/>
                          </a:solidFill>
                          <a:effectLst/>
                          <a:latin typeface="Calibri" panose="020F0502020204030204" pitchFamily="34" charset="0"/>
                        </a:rPr>
                        <a:t>HP</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Meg Whitman</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4.58</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30.7</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0.3</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35.6</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87%</a:t>
                      </a:r>
                    </a:p>
                  </a:txBody>
                  <a:tcPr marL="7620" marR="7620" marT="7620" marB="0" anchor="b"/>
                </a:tc>
                <a:extLst>
                  <a:ext uri="{0D108BD9-81ED-4DB2-BD59-A6C34878D82A}">
                    <a16:rowId xmlns:a16="http://schemas.microsoft.com/office/drawing/2014/main" val="2669396980"/>
                  </a:ext>
                </a:extLst>
              </a:tr>
              <a:tr h="437429">
                <a:tc>
                  <a:txBody>
                    <a:bodyPr/>
                    <a:lstStyle/>
                    <a:p>
                      <a:pPr algn="l" fontAlgn="b"/>
                      <a:r>
                        <a:rPr lang="en-US" sz="1800" b="0" i="0" u="none" strike="noStrike">
                          <a:solidFill>
                            <a:srgbClr val="000000"/>
                          </a:solidFill>
                          <a:effectLst/>
                          <a:latin typeface="Calibri" panose="020F0502020204030204" pitchFamily="34" charset="0"/>
                        </a:rPr>
                        <a:t>Walmart</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Sam McMillon</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6.13</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15.2</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0.5</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21.8</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72%</a:t>
                      </a:r>
                    </a:p>
                  </a:txBody>
                  <a:tcPr marL="7620" marR="7620" marT="7620" marB="0" anchor="b"/>
                </a:tc>
                <a:extLst>
                  <a:ext uri="{0D108BD9-81ED-4DB2-BD59-A6C34878D82A}">
                    <a16:rowId xmlns:a16="http://schemas.microsoft.com/office/drawing/2014/main" val="2078601227"/>
                  </a:ext>
                </a:extLst>
              </a:tr>
              <a:tr h="437429">
                <a:tc>
                  <a:txBody>
                    <a:bodyPr/>
                    <a:lstStyle/>
                    <a:p>
                      <a:pPr algn="l" fontAlgn="b"/>
                      <a:r>
                        <a:rPr lang="en-US" sz="1800" b="0" i="0" u="none" strike="noStrike">
                          <a:solidFill>
                            <a:srgbClr val="000000"/>
                          </a:solidFill>
                          <a:effectLst/>
                          <a:latin typeface="Calibri" panose="020F0502020204030204" pitchFamily="34" charset="0"/>
                        </a:rPr>
                        <a:t>Google</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Eric Schmidt</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7.25</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100.4</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1.0</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108.7</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93%</a:t>
                      </a:r>
                    </a:p>
                  </a:txBody>
                  <a:tcPr marL="7620" marR="7620" marT="7620" marB="0" anchor="b"/>
                </a:tc>
                <a:extLst>
                  <a:ext uri="{0D108BD9-81ED-4DB2-BD59-A6C34878D82A}">
                    <a16:rowId xmlns:a16="http://schemas.microsoft.com/office/drawing/2014/main" val="2023891813"/>
                  </a:ext>
                </a:extLst>
              </a:tr>
              <a:tr h="437429">
                <a:tc>
                  <a:txBody>
                    <a:bodyPr/>
                    <a:lstStyle/>
                    <a:p>
                      <a:pPr algn="l" fontAlgn="b"/>
                      <a:r>
                        <a:rPr lang="en-US" sz="1800" b="0" i="0" u="none" strike="noStrike">
                          <a:solidFill>
                            <a:srgbClr val="000000"/>
                          </a:solidFill>
                          <a:effectLst/>
                          <a:latin typeface="Calibri" panose="020F0502020204030204" pitchFamily="34" charset="0"/>
                        </a:rPr>
                        <a:t>Apple</a:t>
                      </a:r>
                    </a:p>
                  </a:txBody>
                  <a:tcPr marL="7620" marR="7620" marT="7620" marB="0" anchor="b"/>
                </a:tc>
                <a:tc>
                  <a:txBody>
                    <a:bodyPr/>
                    <a:lstStyle/>
                    <a:p>
                      <a:pPr algn="l" fontAlgn="b"/>
                      <a:r>
                        <a:rPr lang="en-US" sz="1800" b="0" i="0" u="none" strike="noStrike">
                          <a:solidFill>
                            <a:srgbClr val="000000"/>
                          </a:solidFill>
                          <a:effectLst/>
                          <a:latin typeface="Calibri" panose="020F0502020204030204" pitchFamily="34" charset="0"/>
                        </a:rPr>
                        <a:t>Tim Cook</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8.37</a:t>
                      </a:r>
                    </a:p>
                  </a:txBody>
                  <a:tcPr marL="7620" marR="7620" marT="7620" marB="0" anchor="b"/>
                </a:tc>
                <a:tc>
                  <a:txBody>
                    <a:bodyPr/>
                    <a:lstStyle/>
                    <a:p>
                      <a:pPr algn="ctr" fontAlgn="b"/>
                      <a:r>
                        <a:rPr lang="en-US" sz="1800" b="0" i="0" u="none" strike="noStrike">
                          <a:solidFill>
                            <a:srgbClr val="000000"/>
                          </a:solidFill>
                          <a:effectLst/>
                          <a:latin typeface="Calibri" panose="020F0502020204030204" pitchFamily="34" charset="0"/>
                        </a:rPr>
                        <a:t>0</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0.4</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8.7</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4%</a:t>
                      </a:r>
                    </a:p>
                  </a:txBody>
                  <a:tcPr marL="7620" marR="7620" marT="7620" marB="0" anchor="b"/>
                </a:tc>
                <a:extLst>
                  <a:ext uri="{0D108BD9-81ED-4DB2-BD59-A6C34878D82A}">
                    <a16:rowId xmlns:a16="http://schemas.microsoft.com/office/drawing/2014/main" val="1867247076"/>
                  </a:ext>
                </a:extLst>
              </a:tr>
            </a:tbl>
          </a:graphicData>
        </a:graphic>
      </p:graphicFrame>
    </p:spTree>
    <p:extLst>
      <p:ext uri="{BB962C8B-B14F-4D97-AF65-F5344CB8AC3E}">
        <p14:creationId xmlns:p14="http://schemas.microsoft.com/office/powerpoint/2010/main" val="10661242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Price Elasticity of Giving for the Rich</a:t>
            </a:r>
            <a:endParaRPr lang="en-US" dirty="0"/>
          </a:p>
        </p:txBody>
      </p:sp>
      <p:sp>
        <p:nvSpPr>
          <p:cNvPr id="3" name="Content Placeholder 2"/>
          <p:cNvSpPr>
            <a:spLocks noGrp="1"/>
          </p:cNvSpPr>
          <p:nvPr>
            <p:ph idx="1"/>
          </p:nvPr>
        </p:nvSpPr>
        <p:spPr/>
        <p:txBody>
          <a:bodyPr/>
          <a:lstStyle/>
          <a:p>
            <a:r>
              <a:rPr lang="en-US" dirty="0" smtClean="0"/>
              <a:t>Price elasticity asks “if the government subsidizes your giving by spending $x in lost tax revenue, does society get at least $x in new charity as a result.</a:t>
            </a:r>
          </a:p>
          <a:p>
            <a:r>
              <a:rPr lang="en-US" dirty="0" smtClean="0"/>
              <a:t>If price elasticity is greater than 1, the answer is Yes.</a:t>
            </a:r>
          </a:p>
          <a:p>
            <a:r>
              <a:rPr lang="en-US" dirty="0" smtClean="0"/>
              <a:t>As Abigail Payne shows,  </a:t>
            </a:r>
          </a:p>
          <a:p>
            <a:pPr lvl="2"/>
            <a:r>
              <a:rPr lang="en-US" sz="2000" dirty="0" smtClean="0"/>
              <a:t>the elasticity is above 1 for the poor, who tend to get no subsidy</a:t>
            </a:r>
          </a:p>
          <a:p>
            <a:pPr lvl="2"/>
            <a:r>
              <a:rPr lang="en-US" sz="2000" dirty="0" smtClean="0"/>
              <a:t>And less than 1 for the rich, who get very big subsidies</a:t>
            </a:r>
            <a:endParaRPr lang="en-US" sz="2000" dirty="0"/>
          </a:p>
        </p:txBody>
      </p:sp>
    </p:spTree>
    <p:extLst>
      <p:ext uri="{BB962C8B-B14F-4D97-AF65-F5344CB8AC3E}">
        <p14:creationId xmlns:p14="http://schemas.microsoft.com/office/powerpoint/2010/main" val="22342759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 costs</a:t>
            </a:r>
            <a:endParaRPr lang="en-US" dirty="0"/>
          </a:p>
        </p:txBody>
      </p:sp>
      <p:sp>
        <p:nvSpPr>
          <p:cNvPr id="3" name="Content Placeholder 2"/>
          <p:cNvSpPr>
            <a:spLocks noGrp="1"/>
          </p:cNvSpPr>
          <p:nvPr>
            <p:ph idx="1"/>
          </p:nvPr>
        </p:nvSpPr>
        <p:spPr>
          <a:xfrm>
            <a:off x="1024128" y="2286000"/>
            <a:ext cx="10096156" cy="4023360"/>
          </a:xfrm>
        </p:spPr>
        <p:txBody>
          <a:bodyPr/>
          <a:lstStyle/>
          <a:p>
            <a:r>
              <a:rPr lang="en-US" dirty="0" smtClean="0"/>
              <a:t>Other undiscussed costs and benefits have to do with fundraising.</a:t>
            </a:r>
          </a:p>
          <a:p>
            <a:r>
              <a:rPr lang="en-US" dirty="0" smtClean="0"/>
              <a:t>DAFs are good for community foundations and investment houses as sources of profits.</a:t>
            </a:r>
          </a:p>
          <a:p>
            <a:r>
              <a:rPr lang="en-US" dirty="0" smtClean="0"/>
              <a:t>They could be good because they tell us where the money is.</a:t>
            </a:r>
          </a:p>
          <a:p>
            <a:r>
              <a:rPr lang="en-US" dirty="0" smtClean="0"/>
              <a:t>But if charities are all spending money competing for the same money, then most of that money will be wasted.</a:t>
            </a:r>
          </a:p>
          <a:p>
            <a:r>
              <a:rPr lang="en-US" dirty="0" smtClean="0"/>
              <a:t>Abigail Payne and I estimated that the marginal cost of $1 of charity is $0.17</a:t>
            </a:r>
          </a:p>
          <a:p>
            <a:r>
              <a:rPr lang="en-US" dirty="0" smtClean="0"/>
              <a:t>Marginal cost of raising and spending $1 of taxes has been estimated at $0.07-0.12.</a:t>
            </a:r>
          </a:p>
          <a:p>
            <a:r>
              <a:rPr lang="en-US" dirty="0" smtClean="0">
                <a:solidFill>
                  <a:schemeClr val="accent2"/>
                </a:solidFill>
              </a:rPr>
              <a:t>The cost of fund-raising could be higher than cost of raising taxes for direct grants.</a:t>
            </a:r>
          </a:p>
          <a:p>
            <a:endParaRPr lang="en-US" dirty="0" smtClean="0"/>
          </a:p>
          <a:p>
            <a:endParaRPr lang="en-US" dirty="0"/>
          </a:p>
        </p:txBody>
      </p:sp>
    </p:spTree>
    <p:extLst>
      <p:ext uri="{BB962C8B-B14F-4D97-AF65-F5344CB8AC3E}">
        <p14:creationId xmlns:p14="http://schemas.microsoft.com/office/powerpoint/2010/main" val="42453079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support for DAFs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332045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DAFs make giving simple	</a:t>
            </a:r>
            <a:endParaRPr lang="en-US" dirty="0"/>
          </a:p>
        </p:txBody>
      </p:sp>
      <p:sp>
        <p:nvSpPr>
          <p:cNvPr id="3" name="Content Placeholder 2"/>
          <p:cNvSpPr>
            <a:spLocks noGrp="1"/>
          </p:cNvSpPr>
          <p:nvPr>
            <p:ph idx="1"/>
          </p:nvPr>
        </p:nvSpPr>
        <p:spPr/>
        <p:txBody>
          <a:bodyPr/>
          <a:lstStyle/>
          <a:p>
            <a:r>
              <a:rPr lang="en-US" dirty="0" smtClean="0"/>
              <a:t>Fidelity Investments can offer the same services to Investment customers that it does to customers of Fidelity Charitable. </a:t>
            </a:r>
          </a:p>
          <a:p>
            <a:r>
              <a:rPr lang="en-US" dirty="0" smtClean="0"/>
              <a:t>This is not a benefit of DAFs. </a:t>
            </a:r>
            <a:endParaRPr lang="en-US" dirty="0"/>
          </a:p>
        </p:txBody>
      </p:sp>
    </p:spTree>
    <p:extLst>
      <p:ext uri="{BB962C8B-B14F-4D97-AF65-F5344CB8AC3E}">
        <p14:creationId xmlns:p14="http://schemas.microsoft.com/office/powerpoint/2010/main" val="157563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DAFs “Democratize” Giving</a:t>
            </a:r>
            <a:endParaRPr lang="en-US" dirty="0"/>
          </a:p>
        </p:txBody>
      </p:sp>
      <p:sp>
        <p:nvSpPr>
          <p:cNvPr id="3" name="Content Placeholder 2"/>
          <p:cNvSpPr>
            <a:spLocks noGrp="1"/>
          </p:cNvSpPr>
          <p:nvPr>
            <p:ph idx="1"/>
          </p:nvPr>
        </p:nvSpPr>
        <p:spPr/>
        <p:txBody>
          <a:bodyPr/>
          <a:lstStyle/>
          <a:p>
            <a:r>
              <a:rPr lang="en-US" dirty="0" smtClean="0"/>
              <a:t>Two-thirds of households do not itemize income taxes</a:t>
            </a:r>
          </a:p>
          <a:p>
            <a:r>
              <a:rPr lang="en-US" dirty="0" smtClean="0"/>
              <a:t>Median household wealth is under $30,000</a:t>
            </a:r>
          </a:p>
          <a:p>
            <a:r>
              <a:rPr lang="en-US" dirty="0" smtClean="0"/>
              <a:t>Appears to be that DAFs allow the top1-2% act more like the top 0.1%</a:t>
            </a:r>
            <a:endParaRPr lang="en-US" dirty="0"/>
          </a:p>
        </p:txBody>
      </p:sp>
    </p:spTree>
    <p:extLst>
      <p:ext uri="{BB962C8B-B14F-4D97-AF65-F5344CB8AC3E}">
        <p14:creationId xmlns:p14="http://schemas.microsoft.com/office/powerpoint/2010/main" val="36640777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Criticisms of Subsidizing Giving by Wealthy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539413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 of Inequality on The Composition of Giving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51392033"/>
              </p:ext>
            </p:extLst>
          </p:nvPr>
        </p:nvGraphicFramePr>
        <p:xfrm>
          <a:off x="1024128" y="1978925"/>
          <a:ext cx="9723483" cy="4509448"/>
        </p:xfrm>
        <a:graphic>
          <a:graphicData uri="http://schemas.openxmlformats.org/drawingml/2006/table">
            <a:tbl>
              <a:tblPr firstRow="1" bandRow="1">
                <a:tableStyleId>{5C22544A-7EE6-4342-B048-85BDC9FD1C3A}</a:tableStyleId>
              </a:tblPr>
              <a:tblGrid>
                <a:gridCol w="1388609">
                  <a:extLst>
                    <a:ext uri="{9D8B030D-6E8A-4147-A177-3AD203B41FA5}">
                      <a16:colId xmlns:a16="http://schemas.microsoft.com/office/drawing/2014/main" val="290432760"/>
                    </a:ext>
                  </a:extLst>
                </a:gridCol>
                <a:gridCol w="1388609">
                  <a:extLst>
                    <a:ext uri="{9D8B030D-6E8A-4147-A177-3AD203B41FA5}">
                      <a16:colId xmlns:a16="http://schemas.microsoft.com/office/drawing/2014/main" val="2577028742"/>
                    </a:ext>
                  </a:extLst>
                </a:gridCol>
                <a:gridCol w="1388609">
                  <a:extLst>
                    <a:ext uri="{9D8B030D-6E8A-4147-A177-3AD203B41FA5}">
                      <a16:colId xmlns:a16="http://schemas.microsoft.com/office/drawing/2014/main" val="44741034"/>
                    </a:ext>
                  </a:extLst>
                </a:gridCol>
                <a:gridCol w="1183549">
                  <a:extLst>
                    <a:ext uri="{9D8B030D-6E8A-4147-A177-3AD203B41FA5}">
                      <a16:colId xmlns:a16="http://schemas.microsoft.com/office/drawing/2014/main" val="65322039"/>
                    </a:ext>
                  </a:extLst>
                </a:gridCol>
                <a:gridCol w="208280">
                  <a:extLst>
                    <a:ext uri="{9D8B030D-6E8A-4147-A177-3AD203B41FA5}">
                      <a16:colId xmlns:a16="http://schemas.microsoft.com/office/drawing/2014/main" val="971942769"/>
                    </a:ext>
                  </a:extLst>
                </a:gridCol>
                <a:gridCol w="1388609">
                  <a:extLst>
                    <a:ext uri="{9D8B030D-6E8A-4147-A177-3AD203B41FA5}">
                      <a16:colId xmlns:a16="http://schemas.microsoft.com/office/drawing/2014/main" val="3366503162"/>
                    </a:ext>
                  </a:extLst>
                </a:gridCol>
                <a:gridCol w="1388609">
                  <a:extLst>
                    <a:ext uri="{9D8B030D-6E8A-4147-A177-3AD203B41FA5}">
                      <a16:colId xmlns:a16="http://schemas.microsoft.com/office/drawing/2014/main" val="2402211093"/>
                    </a:ext>
                  </a:extLst>
                </a:gridCol>
                <a:gridCol w="1388609">
                  <a:extLst>
                    <a:ext uri="{9D8B030D-6E8A-4147-A177-3AD203B41FA5}">
                      <a16:colId xmlns:a16="http://schemas.microsoft.com/office/drawing/2014/main" val="2172826930"/>
                    </a:ext>
                  </a:extLst>
                </a:gridCol>
              </a:tblGrid>
              <a:tr h="300251">
                <a:tc>
                  <a:txBody>
                    <a:bodyPr/>
                    <a:lstStyle/>
                    <a:p>
                      <a:endParaRPr lang="en-US" dirty="0"/>
                    </a:p>
                  </a:txBody>
                  <a:tcPr/>
                </a:tc>
                <a:tc>
                  <a:txBody>
                    <a:bodyPr/>
                    <a:lstStyle/>
                    <a:p>
                      <a:r>
                        <a:rPr lang="en-US" sz="2400" dirty="0" smtClean="0"/>
                        <a:t>Broad 1</a:t>
                      </a:r>
                      <a:endParaRPr lang="en-US" sz="2400" dirty="0"/>
                    </a:p>
                  </a:txBody>
                  <a:tcPr/>
                </a:tc>
                <a:tc>
                  <a:txBody>
                    <a:bodyPr/>
                    <a:lstStyle/>
                    <a:p>
                      <a:endParaRPr lang="en-US" dirty="0"/>
                    </a:p>
                  </a:txBody>
                  <a:tcPr/>
                </a:tc>
                <a:tc>
                  <a:txBody>
                    <a:bodyPr/>
                    <a:lstStyle/>
                    <a:p>
                      <a:r>
                        <a:rPr lang="en-US" sz="2400" dirty="0" smtClean="0">
                          <a:solidFill>
                            <a:srgbClr val="FF6600"/>
                          </a:solidFill>
                        </a:rPr>
                        <a:t>Broad 2</a:t>
                      </a:r>
                      <a:endParaRPr lang="en-US" sz="2400" dirty="0">
                        <a:solidFill>
                          <a:srgbClr val="FF6600"/>
                        </a:solidFill>
                      </a:endParaRPr>
                    </a:p>
                  </a:txBody>
                  <a:tcPr/>
                </a:tc>
                <a:tc>
                  <a:txBody>
                    <a:bodyPr/>
                    <a:lstStyle/>
                    <a:p>
                      <a:endParaRPr lang="en-US" dirty="0">
                        <a:solidFill>
                          <a:srgbClr val="FF6600"/>
                        </a:solidFill>
                      </a:endParaRPr>
                    </a:p>
                  </a:txBody>
                  <a:tcPr/>
                </a:tc>
                <a:tc>
                  <a:txBody>
                    <a:bodyPr/>
                    <a:lstStyle/>
                    <a:p>
                      <a:endParaRPr lang="en-US" dirty="0">
                        <a:solidFill>
                          <a:srgbClr val="FF6600"/>
                        </a:solidFill>
                      </a:endParaRPr>
                    </a:p>
                  </a:txBody>
                  <a:tcPr/>
                </a:tc>
                <a:tc>
                  <a:txBody>
                    <a:bodyPr/>
                    <a:lstStyle/>
                    <a:p>
                      <a:r>
                        <a:rPr lang="en-US" sz="2400" b="1" dirty="0" smtClean="0">
                          <a:solidFill>
                            <a:schemeClr val="bg1">
                              <a:lumMod val="65000"/>
                            </a:schemeClr>
                          </a:solidFill>
                        </a:rPr>
                        <a:t>Narrow</a:t>
                      </a:r>
                      <a:endParaRPr lang="en-US" b="1" dirty="0">
                        <a:solidFill>
                          <a:schemeClr val="bg1">
                            <a:lumMod val="65000"/>
                          </a:schemeClr>
                        </a:solidFill>
                      </a:endParaRPr>
                    </a:p>
                  </a:txBody>
                  <a:tcPr/>
                </a:tc>
                <a:tc>
                  <a:txBody>
                    <a:bodyPr/>
                    <a:lstStyle/>
                    <a:p>
                      <a:endParaRPr lang="en-US" dirty="0">
                        <a:solidFill>
                          <a:schemeClr val="bg1">
                            <a:lumMod val="65000"/>
                          </a:schemeClr>
                        </a:solidFill>
                      </a:endParaRPr>
                    </a:p>
                  </a:txBody>
                  <a:tcPr/>
                </a:tc>
                <a:extLst>
                  <a:ext uri="{0D108BD9-81ED-4DB2-BD59-A6C34878D82A}">
                    <a16:rowId xmlns:a16="http://schemas.microsoft.com/office/drawing/2014/main" val="1465358321"/>
                  </a:ext>
                </a:extLst>
              </a:tr>
              <a:tr h="370840">
                <a:tc>
                  <a:txBody>
                    <a:bodyPr/>
                    <a:lstStyle/>
                    <a:p>
                      <a:endParaRPr lang="en-US" dirty="0"/>
                    </a:p>
                  </a:txBody>
                  <a:tcPr/>
                </a:tc>
                <a:tc>
                  <a:txBody>
                    <a:bodyPr/>
                    <a:lstStyle/>
                    <a:p>
                      <a:pPr algn="ctr"/>
                      <a:r>
                        <a:rPr lang="en-US" dirty="0" smtClean="0">
                          <a:solidFill>
                            <a:schemeClr val="accent2"/>
                          </a:solidFill>
                        </a:rPr>
                        <a:t>Rich</a:t>
                      </a:r>
                      <a:endParaRPr lang="en-US" dirty="0">
                        <a:solidFill>
                          <a:schemeClr val="accent2"/>
                        </a:solidFill>
                      </a:endParaRPr>
                    </a:p>
                  </a:txBody>
                  <a:tcPr/>
                </a:tc>
                <a:tc>
                  <a:txBody>
                    <a:bodyPr/>
                    <a:lstStyle/>
                    <a:p>
                      <a:pPr algn="ctr"/>
                      <a:r>
                        <a:rPr lang="en-US" dirty="0" smtClean="0">
                          <a:solidFill>
                            <a:schemeClr val="accent2"/>
                          </a:solidFill>
                        </a:rPr>
                        <a:t>Poor</a:t>
                      </a:r>
                      <a:endParaRPr lang="en-US" dirty="0">
                        <a:solidFill>
                          <a:schemeClr val="accent2"/>
                        </a:solidFill>
                      </a:endParaRPr>
                    </a:p>
                  </a:txBody>
                  <a:tcPr/>
                </a:tc>
                <a:tc gridSpan="2">
                  <a:txBody>
                    <a:bodyPr/>
                    <a:lstStyle/>
                    <a:p>
                      <a:pPr algn="ctr"/>
                      <a:r>
                        <a:rPr lang="en-US" dirty="0" smtClean="0">
                          <a:solidFill>
                            <a:srgbClr val="FF6600"/>
                          </a:solidFill>
                        </a:rPr>
                        <a:t>Rich</a:t>
                      </a:r>
                      <a:endParaRPr lang="en-US" dirty="0">
                        <a:solidFill>
                          <a:srgbClr val="FF6600"/>
                        </a:solidFill>
                      </a:endParaRPr>
                    </a:p>
                  </a:txBody>
                  <a:tcPr/>
                </a:tc>
                <a:tc hMerge="1">
                  <a:txBody>
                    <a:bodyPr/>
                    <a:lstStyle/>
                    <a:p>
                      <a:endParaRPr lang="en-US"/>
                    </a:p>
                  </a:txBody>
                  <a:tcPr/>
                </a:tc>
                <a:tc>
                  <a:txBody>
                    <a:bodyPr/>
                    <a:lstStyle/>
                    <a:p>
                      <a:pPr algn="ctr"/>
                      <a:r>
                        <a:rPr lang="en-US" dirty="0" smtClean="0">
                          <a:solidFill>
                            <a:srgbClr val="FF6600"/>
                          </a:solidFill>
                        </a:rPr>
                        <a:t>Poor</a:t>
                      </a:r>
                      <a:endParaRPr lang="en-US" dirty="0">
                        <a:solidFill>
                          <a:srgbClr val="FF6600"/>
                        </a:solidFill>
                      </a:endParaRPr>
                    </a:p>
                  </a:txBody>
                  <a:tcPr/>
                </a:tc>
                <a:tc>
                  <a:txBody>
                    <a:bodyPr/>
                    <a:lstStyle/>
                    <a:p>
                      <a:pPr algn="ctr"/>
                      <a:r>
                        <a:rPr lang="en-US" dirty="0" smtClean="0">
                          <a:solidFill>
                            <a:schemeClr val="bg1">
                              <a:lumMod val="65000"/>
                            </a:schemeClr>
                          </a:solidFill>
                        </a:rPr>
                        <a:t>Rich</a:t>
                      </a:r>
                      <a:endParaRPr lang="en-US" dirty="0">
                        <a:solidFill>
                          <a:schemeClr val="bg1">
                            <a:lumMod val="65000"/>
                          </a:schemeClr>
                        </a:solidFill>
                      </a:endParaRPr>
                    </a:p>
                  </a:txBody>
                  <a:tcPr/>
                </a:tc>
                <a:tc>
                  <a:txBody>
                    <a:bodyPr/>
                    <a:lstStyle/>
                    <a:p>
                      <a:pPr algn="ctr"/>
                      <a:r>
                        <a:rPr lang="en-US" dirty="0" smtClean="0">
                          <a:solidFill>
                            <a:schemeClr val="bg1">
                              <a:lumMod val="65000"/>
                            </a:schemeClr>
                          </a:solidFill>
                        </a:rPr>
                        <a:t>Poor</a:t>
                      </a:r>
                      <a:endParaRPr lang="en-US" dirty="0">
                        <a:solidFill>
                          <a:schemeClr val="bg1">
                            <a:lumMod val="65000"/>
                          </a:schemeClr>
                        </a:solidFill>
                      </a:endParaRPr>
                    </a:p>
                  </a:txBody>
                  <a:tcPr/>
                </a:tc>
                <a:extLst>
                  <a:ext uri="{0D108BD9-81ED-4DB2-BD59-A6C34878D82A}">
                    <a16:rowId xmlns:a16="http://schemas.microsoft.com/office/drawing/2014/main" val="717042175"/>
                  </a:ext>
                </a:extLst>
              </a:tr>
              <a:tr h="370840">
                <a:tc>
                  <a:txBody>
                    <a:bodyPr/>
                    <a:lstStyle/>
                    <a:p>
                      <a:r>
                        <a:rPr lang="en-US" dirty="0" smtClean="0"/>
                        <a:t>Arts,</a:t>
                      </a:r>
                      <a:r>
                        <a:rPr lang="en-US" baseline="0" dirty="0" smtClean="0"/>
                        <a:t> Culture </a:t>
                      </a:r>
                      <a:endParaRPr lang="en-US" dirty="0"/>
                    </a:p>
                  </a:txBody>
                  <a:tcPr/>
                </a:tc>
                <a:tc>
                  <a:txBody>
                    <a:bodyPr/>
                    <a:lstStyle/>
                    <a:p>
                      <a:pPr algn="ctr"/>
                      <a:r>
                        <a:rPr lang="en-US" dirty="0" smtClean="0">
                          <a:solidFill>
                            <a:schemeClr val="accent2"/>
                          </a:solidFill>
                        </a:rPr>
                        <a:t>X</a:t>
                      </a:r>
                      <a:endParaRPr lang="en-US" dirty="0">
                        <a:solidFill>
                          <a:schemeClr val="accent2"/>
                        </a:solidFill>
                      </a:endParaRPr>
                    </a:p>
                  </a:txBody>
                  <a:tcPr/>
                </a:tc>
                <a:tc>
                  <a:txBody>
                    <a:bodyPr/>
                    <a:lstStyle/>
                    <a:p>
                      <a:pPr algn="ctr"/>
                      <a:endParaRPr lang="en-US" dirty="0">
                        <a:solidFill>
                          <a:schemeClr val="accent2"/>
                        </a:solidFill>
                      </a:endParaRPr>
                    </a:p>
                  </a:txBody>
                  <a:tcPr/>
                </a:tc>
                <a:tc gridSpan="2">
                  <a:txBody>
                    <a:bodyPr/>
                    <a:lstStyle/>
                    <a:p>
                      <a:pPr algn="ctr"/>
                      <a:r>
                        <a:rPr lang="en-US" dirty="0" smtClean="0">
                          <a:solidFill>
                            <a:srgbClr val="FF6600"/>
                          </a:solidFill>
                        </a:rPr>
                        <a:t>Y</a:t>
                      </a:r>
                      <a:endParaRPr lang="en-US" dirty="0">
                        <a:solidFill>
                          <a:srgbClr val="FF6600"/>
                        </a:solidFill>
                      </a:endParaRPr>
                    </a:p>
                  </a:txBody>
                  <a:tcPr/>
                </a:tc>
                <a:tc hMerge="1">
                  <a:txBody>
                    <a:bodyPr/>
                    <a:lstStyle/>
                    <a:p>
                      <a:endParaRPr lang="en-US"/>
                    </a:p>
                  </a:txBody>
                  <a:tcPr/>
                </a:tc>
                <a:tc>
                  <a:txBody>
                    <a:bodyPr/>
                    <a:lstStyle/>
                    <a:p>
                      <a:pPr algn="ctr"/>
                      <a:endParaRPr lang="en-US" dirty="0">
                        <a:solidFill>
                          <a:srgbClr val="FF6600"/>
                        </a:solidFill>
                      </a:endParaRPr>
                    </a:p>
                  </a:txBody>
                  <a:tcPr/>
                </a:tc>
                <a:tc>
                  <a:txBody>
                    <a:bodyPr/>
                    <a:lstStyle/>
                    <a:p>
                      <a:pPr algn="ctr"/>
                      <a:r>
                        <a:rPr lang="en-US" dirty="0" smtClean="0">
                          <a:solidFill>
                            <a:schemeClr val="bg1">
                              <a:lumMod val="65000"/>
                            </a:schemeClr>
                          </a:solidFill>
                        </a:rPr>
                        <a:t>Z</a:t>
                      </a:r>
                      <a:endParaRPr lang="en-US" dirty="0">
                        <a:solidFill>
                          <a:schemeClr val="bg1">
                            <a:lumMod val="65000"/>
                          </a:schemeClr>
                        </a:solidFill>
                      </a:endParaRPr>
                    </a:p>
                  </a:txBody>
                  <a:tcPr/>
                </a:tc>
                <a:tc>
                  <a:txBody>
                    <a:bodyPr/>
                    <a:lstStyle/>
                    <a:p>
                      <a:pPr algn="ctr"/>
                      <a:endParaRPr lang="en-US" dirty="0">
                        <a:solidFill>
                          <a:schemeClr val="bg1">
                            <a:lumMod val="65000"/>
                          </a:schemeClr>
                        </a:solidFill>
                      </a:endParaRPr>
                    </a:p>
                  </a:txBody>
                  <a:tcPr/>
                </a:tc>
                <a:extLst>
                  <a:ext uri="{0D108BD9-81ED-4DB2-BD59-A6C34878D82A}">
                    <a16:rowId xmlns:a16="http://schemas.microsoft.com/office/drawing/2014/main" val="1788605504"/>
                  </a:ext>
                </a:extLst>
              </a:tr>
              <a:tr h="370840">
                <a:tc>
                  <a:txBody>
                    <a:bodyPr/>
                    <a:lstStyle/>
                    <a:p>
                      <a:r>
                        <a:rPr lang="en-US" dirty="0" smtClean="0"/>
                        <a:t>International</a:t>
                      </a:r>
                      <a:endParaRPr lang="en-US" dirty="0"/>
                    </a:p>
                  </a:txBody>
                  <a:tcPr/>
                </a:tc>
                <a:tc>
                  <a:txBody>
                    <a:bodyPr/>
                    <a:lstStyle/>
                    <a:p>
                      <a:pPr algn="ctr"/>
                      <a:endParaRPr lang="en-US" dirty="0">
                        <a:solidFill>
                          <a:schemeClr val="accent2"/>
                        </a:solidFill>
                      </a:endParaRPr>
                    </a:p>
                  </a:txBody>
                  <a:tcPr/>
                </a:tc>
                <a:tc>
                  <a:txBody>
                    <a:bodyPr/>
                    <a:lstStyle/>
                    <a:p>
                      <a:pPr algn="ctr"/>
                      <a:r>
                        <a:rPr lang="en-US" dirty="0" smtClean="0">
                          <a:solidFill>
                            <a:schemeClr val="accent2"/>
                          </a:solidFill>
                        </a:rPr>
                        <a:t>X</a:t>
                      </a:r>
                      <a:endParaRPr lang="en-US" dirty="0">
                        <a:solidFill>
                          <a:schemeClr val="accent2"/>
                        </a:solidFill>
                      </a:endParaRPr>
                    </a:p>
                  </a:txBody>
                  <a:tcPr/>
                </a:tc>
                <a:tc gridSpan="2">
                  <a:txBody>
                    <a:bodyPr/>
                    <a:lstStyle/>
                    <a:p>
                      <a:pPr algn="ctr"/>
                      <a:endParaRPr lang="en-US" dirty="0">
                        <a:solidFill>
                          <a:srgbClr val="FF6600"/>
                        </a:solidFill>
                      </a:endParaRPr>
                    </a:p>
                  </a:txBody>
                  <a:tcPr/>
                </a:tc>
                <a:tc hMerge="1">
                  <a:txBody>
                    <a:bodyPr/>
                    <a:lstStyle/>
                    <a:p>
                      <a:endParaRPr lang="en-US"/>
                    </a:p>
                  </a:txBody>
                  <a:tcPr/>
                </a:tc>
                <a:tc>
                  <a:txBody>
                    <a:bodyPr/>
                    <a:lstStyle/>
                    <a:p>
                      <a:pPr algn="ctr"/>
                      <a:r>
                        <a:rPr lang="en-US" dirty="0" smtClean="0">
                          <a:solidFill>
                            <a:srgbClr val="FF6600"/>
                          </a:solidFill>
                        </a:rPr>
                        <a:t>Y</a:t>
                      </a:r>
                      <a:endParaRPr lang="en-US" dirty="0">
                        <a:solidFill>
                          <a:srgbClr val="FF6600"/>
                        </a:solidFill>
                      </a:endParaRPr>
                    </a:p>
                  </a:txBody>
                  <a:tcPr/>
                </a:tc>
                <a:tc>
                  <a:txBody>
                    <a:bodyPr/>
                    <a:lstStyle/>
                    <a:p>
                      <a:pPr algn="ctr"/>
                      <a:endParaRPr lang="en-US" dirty="0">
                        <a:solidFill>
                          <a:schemeClr val="bg1">
                            <a:lumMod val="65000"/>
                          </a:schemeClr>
                        </a:solidFill>
                      </a:endParaRPr>
                    </a:p>
                  </a:txBody>
                  <a:tcPr/>
                </a:tc>
                <a:tc>
                  <a:txBody>
                    <a:bodyPr/>
                    <a:lstStyle/>
                    <a:p>
                      <a:pPr algn="ctr"/>
                      <a:endParaRPr lang="en-US" dirty="0">
                        <a:solidFill>
                          <a:schemeClr val="bg1">
                            <a:lumMod val="65000"/>
                          </a:schemeClr>
                        </a:solidFill>
                      </a:endParaRPr>
                    </a:p>
                  </a:txBody>
                  <a:tcPr/>
                </a:tc>
                <a:extLst>
                  <a:ext uri="{0D108BD9-81ED-4DB2-BD59-A6C34878D82A}">
                    <a16:rowId xmlns:a16="http://schemas.microsoft.com/office/drawing/2014/main" val="2688722614"/>
                  </a:ext>
                </a:extLst>
              </a:tr>
              <a:tr h="370840">
                <a:tc>
                  <a:txBody>
                    <a:bodyPr/>
                    <a:lstStyle/>
                    <a:p>
                      <a:r>
                        <a:rPr lang="en-US" dirty="0" smtClean="0"/>
                        <a:t>Environment</a:t>
                      </a:r>
                    </a:p>
                  </a:txBody>
                  <a:tcPr/>
                </a:tc>
                <a:tc>
                  <a:txBody>
                    <a:bodyPr/>
                    <a:lstStyle/>
                    <a:p>
                      <a:pPr algn="ctr"/>
                      <a:r>
                        <a:rPr lang="en-US" dirty="0" smtClean="0">
                          <a:solidFill>
                            <a:schemeClr val="accent2"/>
                          </a:solidFill>
                        </a:rPr>
                        <a:t>X</a:t>
                      </a:r>
                      <a:endParaRPr lang="en-US" dirty="0">
                        <a:solidFill>
                          <a:schemeClr val="accent2"/>
                        </a:solidFill>
                      </a:endParaRPr>
                    </a:p>
                  </a:txBody>
                  <a:tcPr/>
                </a:tc>
                <a:tc>
                  <a:txBody>
                    <a:bodyPr/>
                    <a:lstStyle/>
                    <a:p>
                      <a:pPr algn="ctr"/>
                      <a:endParaRPr lang="en-US" dirty="0">
                        <a:solidFill>
                          <a:schemeClr val="accent2"/>
                        </a:solidFill>
                      </a:endParaRPr>
                    </a:p>
                  </a:txBody>
                  <a:tcPr/>
                </a:tc>
                <a:tc gridSpan="2">
                  <a:txBody>
                    <a:bodyPr/>
                    <a:lstStyle/>
                    <a:p>
                      <a:pPr algn="ctr"/>
                      <a:r>
                        <a:rPr lang="en-US" dirty="0" smtClean="0">
                          <a:solidFill>
                            <a:srgbClr val="FF6600"/>
                          </a:solidFill>
                        </a:rPr>
                        <a:t>Y</a:t>
                      </a:r>
                      <a:endParaRPr lang="en-US" dirty="0">
                        <a:solidFill>
                          <a:srgbClr val="FF6600"/>
                        </a:solidFill>
                      </a:endParaRPr>
                    </a:p>
                  </a:txBody>
                  <a:tcPr/>
                </a:tc>
                <a:tc hMerge="1">
                  <a:txBody>
                    <a:bodyPr/>
                    <a:lstStyle/>
                    <a:p>
                      <a:endParaRPr lang="en-US"/>
                    </a:p>
                  </a:txBody>
                  <a:tcPr/>
                </a:tc>
                <a:tc>
                  <a:txBody>
                    <a:bodyPr/>
                    <a:lstStyle/>
                    <a:p>
                      <a:pPr algn="ctr"/>
                      <a:endParaRPr lang="en-US" dirty="0">
                        <a:solidFill>
                          <a:srgbClr val="FF6600"/>
                        </a:solidFill>
                      </a:endParaRPr>
                    </a:p>
                  </a:txBody>
                  <a:tcPr/>
                </a:tc>
                <a:tc>
                  <a:txBody>
                    <a:bodyPr/>
                    <a:lstStyle/>
                    <a:p>
                      <a:pPr algn="ctr"/>
                      <a:endParaRPr lang="en-US" dirty="0">
                        <a:solidFill>
                          <a:schemeClr val="bg1">
                            <a:lumMod val="65000"/>
                          </a:schemeClr>
                        </a:solidFill>
                      </a:endParaRPr>
                    </a:p>
                  </a:txBody>
                  <a:tcPr/>
                </a:tc>
                <a:tc>
                  <a:txBody>
                    <a:bodyPr/>
                    <a:lstStyle/>
                    <a:p>
                      <a:pPr algn="ctr"/>
                      <a:endParaRPr lang="en-US" dirty="0">
                        <a:solidFill>
                          <a:schemeClr val="bg1">
                            <a:lumMod val="65000"/>
                          </a:schemeClr>
                        </a:solidFill>
                      </a:endParaRPr>
                    </a:p>
                  </a:txBody>
                  <a:tcPr/>
                </a:tc>
                <a:extLst>
                  <a:ext uri="{0D108BD9-81ED-4DB2-BD59-A6C34878D82A}">
                    <a16:rowId xmlns:a16="http://schemas.microsoft.com/office/drawing/2014/main" val="2936203552"/>
                  </a:ext>
                </a:extLst>
              </a:tr>
              <a:tr h="370840">
                <a:tc>
                  <a:txBody>
                    <a:bodyPr/>
                    <a:lstStyle/>
                    <a:p>
                      <a:r>
                        <a:rPr lang="en-US" dirty="0" smtClean="0"/>
                        <a:t>Foundations</a:t>
                      </a:r>
                      <a:endParaRPr lang="en-US" dirty="0"/>
                    </a:p>
                  </a:txBody>
                  <a:tcPr/>
                </a:tc>
                <a:tc>
                  <a:txBody>
                    <a:bodyPr/>
                    <a:lstStyle/>
                    <a:p>
                      <a:pPr algn="ctr"/>
                      <a:r>
                        <a:rPr lang="en-US" dirty="0" smtClean="0">
                          <a:solidFill>
                            <a:schemeClr val="accent2"/>
                          </a:solidFill>
                        </a:rPr>
                        <a:t>X</a:t>
                      </a:r>
                      <a:endParaRPr lang="en-US" dirty="0">
                        <a:solidFill>
                          <a:schemeClr val="accent2"/>
                        </a:solidFill>
                      </a:endParaRPr>
                    </a:p>
                  </a:txBody>
                  <a:tcPr/>
                </a:tc>
                <a:tc>
                  <a:txBody>
                    <a:bodyPr/>
                    <a:lstStyle/>
                    <a:p>
                      <a:pPr algn="ctr"/>
                      <a:endParaRPr lang="en-US" dirty="0">
                        <a:solidFill>
                          <a:schemeClr val="accent2"/>
                        </a:solidFill>
                      </a:endParaRPr>
                    </a:p>
                  </a:txBody>
                  <a:tcPr/>
                </a:tc>
                <a:tc gridSpan="2">
                  <a:txBody>
                    <a:bodyPr/>
                    <a:lstStyle/>
                    <a:p>
                      <a:pPr algn="ctr"/>
                      <a:r>
                        <a:rPr lang="en-US" dirty="0" smtClean="0">
                          <a:solidFill>
                            <a:srgbClr val="FF6600"/>
                          </a:solidFill>
                        </a:rPr>
                        <a:t>Y</a:t>
                      </a:r>
                      <a:endParaRPr lang="en-US" dirty="0">
                        <a:solidFill>
                          <a:srgbClr val="FF6600"/>
                        </a:solidFill>
                      </a:endParaRPr>
                    </a:p>
                  </a:txBody>
                  <a:tcPr/>
                </a:tc>
                <a:tc hMerge="1">
                  <a:txBody>
                    <a:bodyPr/>
                    <a:lstStyle/>
                    <a:p>
                      <a:endParaRPr lang="en-US"/>
                    </a:p>
                  </a:txBody>
                  <a:tcPr/>
                </a:tc>
                <a:tc>
                  <a:txBody>
                    <a:bodyPr/>
                    <a:lstStyle/>
                    <a:p>
                      <a:pPr algn="ctr"/>
                      <a:endParaRPr lang="en-US" dirty="0">
                        <a:solidFill>
                          <a:srgbClr val="FF6600"/>
                        </a:solidFill>
                      </a:endParaRPr>
                    </a:p>
                  </a:txBody>
                  <a:tcPr/>
                </a:tc>
                <a:tc>
                  <a:txBody>
                    <a:bodyPr/>
                    <a:lstStyle/>
                    <a:p>
                      <a:pPr algn="ctr"/>
                      <a:endParaRPr lang="en-US" dirty="0">
                        <a:solidFill>
                          <a:schemeClr val="bg1">
                            <a:lumMod val="65000"/>
                          </a:schemeClr>
                        </a:solidFill>
                      </a:endParaRPr>
                    </a:p>
                  </a:txBody>
                  <a:tcPr/>
                </a:tc>
                <a:tc>
                  <a:txBody>
                    <a:bodyPr/>
                    <a:lstStyle/>
                    <a:p>
                      <a:pPr algn="ctr"/>
                      <a:endParaRPr lang="en-US" dirty="0">
                        <a:solidFill>
                          <a:schemeClr val="bg1">
                            <a:lumMod val="65000"/>
                          </a:schemeClr>
                        </a:solidFill>
                      </a:endParaRPr>
                    </a:p>
                  </a:txBody>
                  <a:tcPr/>
                </a:tc>
                <a:extLst>
                  <a:ext uri="{0D108BD9-81ED-4DB2-BD59-A6C34878D82A}">
                    <a16:rowId xmlns:a16="http://schemas.microsoft.com/office/drawing/2014/main" val="4105618646"/>
                  </a:ext>
                </a:extLst>
              </a:tr>
              <a:tr h="445448">
                <a:tc>
                  <a:txBody>
                    <a:bodyPr/>
                    <a:lstStyle/>
                    <a:p>
                      <a:r>
                        <a:rPr lang="en-US" dirty="0" smtClean="0"/>
                        <a:t>Religion</a:t>
                      </a:r>
                    </a:p>
                  </a:txBody>
                  <a:tcPr/>
                </a:tc>
                <a:tc>
                  <a:txBody>
                    <a:bodyPr/>
                    <a:lstStyle/>
                    <a:p>
                      <a:pPr algn="ctr"/>
                      <a:endParaRPr lang="en-US" dirty="0">
                        <a:solidFill>
                          <a:schemeClr val="accent2"/>
                        </a:solidFill>
                      </a:endParaRPr>
                    </a:p>
                  </a:txBody>
                  <a:tcPr/>
                </a:tc>
                <a:tc>
                  <a:txBody>
                    <a:bodyPr/>
                    <a:lstStyle/>
                    <a:p>
                      <a:pPr algn="ctr"/>
                      <a:r>
                        <a:rPr lang="en-US" dirty="0" smtClean="0">
                          <a:solidFill>
                            <a:schemeClr val="accent2"/>
                          </a:solidFill>
                        </a:rPr>
                        <a:t>X</a:t>
                      </a:r>
                      <a:endParaRPr lang="en-US" dirty="0">
                        <a:solidFill>
                          <a:schemeClr val="accent2"/>
                        </a:solidFill>
                      </a:endParaRPr>
                    </a:p>
                  </a:txBody>
                  <a:tcPr/>
                </a:tc>
                <a:tc gridSpan="2">
                  <a:txBody>
                    <a:bodyPr/>
                    <a:lstStyle/>
                    <a:p>
                      <a:pPr algn="ctr"/>
                      <a:endParaRPr lang="en-US" dirty="0">
                        <a:solidFill>
                          <a:srgbClr val="FF6600"/>
                        </a:solidFill>
                      </a:endParaRPr>
                    </a:p>
                  </a:txBody>
                  <a:tcPr/>
                </a:tc>
                <a:tc hMerge="1">
                  <a:txBody>
                    <a:bodyPr/>
                    <a:lstStyle/>
                    <a:p>
                      <a:endParaRPr lang="en-US"/>
                    </a:p>
                  </a:txBody>
                  <a:tcPr/>
                </a:tc>
                <a:tc>
                  <a:txBody>
                    <a:bodyPr/>
                    <a:lstStyle/>
                    <a:p>
                      <a:pPr algn="ctr"/>
                      <a:r>
                        <a:rPr lang="en-US" dirty="0" smtClean="0">
                          <a:solidFill>
                            <a:srgbClr val="FF6600"/>
                          </a:solidFill>
                        </a:rPr>
                        <a:t>Y</a:t>
                      </a:r>
                      <a:endParaRPr lang="en-US" dirty="0">
                        <a:solidFill>
                          <a:srgbClr val="FF6600"/>
                        </a:solidFill>
                      </a:endParaRPr>
                    </a:p>
                  </a:txBody>
                  <a:tcPr/>
                </a:tc>
                <a:tc>
                  <a:txBody>
                    <a:bodyPr/>
                    <a:lstStyle/>
                    <a:p>
                      <a:pPr algn="ctr"/>
                      <a:endParaRPr lang="en-US" dirty="0">
                        <a:solidFill>
                          <a:schemeClr val="bg1">
                            <a:lumMod val="65000"/>
                          </a:schemeClr>
                        </a:solidFill>
                      </a:endParaRPr>
                    </a:p>
                  </a:txBody>
                  <a:tcPr/>
                </a:tc>
                <a:tc>
                  <a:txBody>
                    <a:bodyPr/>
                    <a:lstStyle/>
                    <a:p>
                      <a:pPr algn="ctr"/>
                      <a:endParaRPr lang="en-US" dirty="0">
                        <a:solidFill>
                          <a:schemeClr val="bg1">
                            <a:lumMod val="65000"/>
                          </a:schemeClr>
                        </a:solidFill>
                      </a:endParaRPr>
                    </a:p>
                  </a:txBody>
                  <a:tcPr/>
                </a:tc>
                <a:extLst>
                  <a:ext uri="{0D108BD9-81ED-4DB2-BD59-A6C34878D82A}">
                    <a16:rowId xmlns:a16="http://schemas.microsoft.com/office/drawing/2014/main" val="3029327191"/>
                  </a:ext>
                </a:extLst>
              </a:tr>
              <a:tr h="370840">
                <a:tc>
                  <a:txBody>
                    <a:bodyPr/>
                    <a:lstStyle/>
                    <a:p>
                      <a:r>
                        <a:rPr lang="en-US" dirty="0" smtClean="0"/>
                        <a:t>Education</a:t>
                      </a:r>
                      <a:endParaRPr lang="en-US" dirty="0"/>
                    </a:p>
                  </a:txBody>
                  <a:tcPr/>
                </a:tc>
                <a:tc>
                  <a:txBody>
                    <a:bodyPr/>
                    <a:lstStyle/>
                    <a:p>
                      <a:pPr algn="ctr"/>
                      <a:r>
                        <a:rPr lang="en-US" dirty="0" smtClean="0">
                          <a:solidFill>
                            <a:schemeClr val="accent2"/>
                          </a:solidFill>
                        </a:rPr>
                        <a:t>X</a:t>
                      </a:r>
                      <a:endParaRPr lang="en-US" dirty="0">
                        <a:solidFill>
                          <a:schemeClr val="accent2"/>
                        </a:solidFill>
                      </a:endParaRPr>
                    </a:p>
                  </a:txBody>
                  <a:tcPr/>
                </a:tc>
                <a:tc>
                  <a:txBody>
                    <a:bodyPr/>
                    <a:lstStyle/>
                    <a:p>
                      <a:pPr algn="ctr"/>
                      <a:endParaRPr lang="en-US" dirty="0">
                        <a:solidFill>
                          <a:schemeClr val="accent2"/>
                        </a:solidFill>
                      </a:endParaRPr>
                    </a:p>
                  </a:txBody>
                  <a:tcPr/>
                </a:tc>
                <a:tc gridSpan="2">
                  <a:txBody>
                    <a:bodyPr/>
                    <a:lstStyle/>
                    <a:p>
                      <a:pPr algn="ctr"/>
                      <a:endParaRPr lang="en-US" dirty="0">
                        <a:solidFill>
                          <a:srgbClr val="FF6600"/>
                        </a:solidFill>
                      </a:endParaRPr>
                    </a:p>
                  </a:txBody>
                  <a:tcPr/>
                </a:tc>
                <a:tc hMerge="1">
                  <a:txBody>
                    <a:bodyPr/>
                    <a:lstStyle/>
                    <a:p>
                      <a:endParaRPr lang="en-US"/>
                    </a:p>
                  </a:txBody>
                  <a:tcPr/>
                </a:tc>
                <a:tc>
                  <a:txBody>
                    <a:bodyPr/>
                    <a:lstStyle/>
                    <a:p>
                      <a:pPr algn="ctr"/>
                      <a:r>
                        <a:rPr lang="en-US" dirty="0" smtClean="0">
                          <a:solidFill>
                            <a:srgbClr val="FF6600"/>
                          </a:solidFill>
                        </a:rPr>
                        <a:t>Y</a:t>
                      </a:r>
                      <a:endParaRPr lang="en-US" dirty="0">
                        <a:solidFill>
                          <a:srgbClr val="FF6600"/>
                        </a:solidFill>
                      </a:endParaRPr>
                    </a:p>
                  </a:txBody>
                  <a:tcPr/>
                </a:tc>
                <a:tc>
                  <a:txBody>
                    <a:bodyPr/>
                    <a:lstStyle/>
                    <a:p>
                      <a:pPr algn="ctr"/>
                      <a:endParaRPr lang="en-US" dirty="0">
                        <a:solidFill>
                          <a:schemeClr val="bg1">
                            <a:lumMod val="65000"/>
                          </a:schemeClr>
                        </a:solidFill>
                      </a:endParaRPr>
                    </a:p>
                  </a:txBody>
                  <a:tcPr/>
                </a:tc>
                <a:tc>
                  <a:txBody>
                    <a:bodyPr/>
                    <a:lstStyle/>
                    <a:p>
                      <a:pPr algn="ctr"/>
                      <a:endParaRPr lang="en-US" dirty="0">
                        <a:solidFill>
                          <a:schemeClr val="bg1">
                            <a:lumMod val="65000"/>
                          </a:schemeClr>
                        </a:solidFill>
                      </a:endParaRPr>
                    </a:p>
                  </a:txBody>
                  <a:tcPr/>
                </a:tc>
                <a:extLst>
                  <a:ext uri="{0D108BD9-81ED-4DB2-BD59-A6C34878D82A}">
                    <a16:rowId xmlns:a16="http://schemas.microsoft.com/office/drawing/2014/main" val="179395156"/>
                  </a:ext>
                </a:extLst>
              </a:tr>
              <a:tr h="370840">
                <a:tc>
                  <a:txBody>
                    <a:bodyPr/>
                    <a:lstStyle/>
                    <a:p>
                      <a:r>
                        <a:rPr lang="en-US" dirty="0" smtClean="0"/>
                        <a:t>Human </a:t>
                      </a:r>
                      <a:r>
                        <a:rPr lang="en-US" dirty="0" err="1" smtClean="0"/>
                        <a:t>Serv</a:t>
                      </a:r>
                      <a:endParaRPr lang="en-US" dirty="0" smtClean="0"/>
                    </a:p>
                  </a:txBody>
                  <a:tcPr/>
                </a:tc>
                <a:tc>
                  <a:txBody>
                    <a:bodyPr/>
                    <a:lstStyle/>
                    <a:p>
                      <a:pPr algn="ctr"/>
                      <a:endParaRPr lang="en-US" dirty="0">
                        <a:solidFill>
                          <a:schemeClr val="accent2"/>
                        </a:solidFill>
                      </a:endParaRPr>
                    </a:p>
                  </a:txBody>
                  <a:tcPr/>
                </a:tc>
                <a:tc>
                  <a:txBody>
                    <a:bodyPr/>
                    <a:lstStyle/>
                    <a:p>
                      <a:pPr algn="ctr"/>
                      <a:r>
                        <a:rPr lang="en-US" dirty="0" smtClean="0">
                          <a:solidFill>
                            <a:schemeClr val="accent2"/>
                          </a:solidFill>
                        </a:rPr>
                        <a:t>X</a:t>
                      </a:r>
                      <a:endParaRPr lang="en-US" dirty="0">
                        <a:solidFill>
                          <a:schemeClr val="accent2"/>
                        </a:solidFill>
                      </a:endParaRPr>
                    </a:p>
                  </a:txBody>
                  <a:tcPr/>
                </a:tc>
                <a:tc gridSpan="2">
                  <a:txBody>
                    <a:bodyPr/>
                    <a:lstStyle/>
                    <a:p>
                      <a:pPr algn="ctr"/>
                      <a:endParaRPr lang="en-US">
                        <a:solidFill>
                          <a:srgbClr val="FF6600"/>
                        </a:solidFill>
                      </a:endParaRPr>
                    </a:p>
                  </a:txBody>
                  <a:tcPr/>
                </a:tc>
                <a:tc hMerge="1">
                  <a:txBody>
                    <a:bodyPr/>
                    <a:lstStyle/>
                    <a:p>
                      <a:endParaRPr lang="en-US"/>
                    </a:p>
                  </a:txBody>
                  <a:tcPr/>
                </a:tc>
                <a:tc>
                  <a:txBody>
                    <a:bodyPr/>
                    <a:lstStyle/>
                    <a:p>
                      <a:pPr algn="ctr"/>
                      <a:r>
                        <a:rPr lang="en-US" dirty="0" smtClean="0">
                          <a:solidFill>
                            <a:srgbClr val="FF6600"/>
                          </a:solidFill>
                        </a:rPr>
                        <a:t>Y</a:t>
                      </a:r>
                      <a:endParaRPr lang="en-US" dirty="0">
                        <a:solidFill>
                          <a:srgbClr val="FF6600"/>
                        </a:solidFill>
                      </a:endParaRPr>
                    </a:p>
                  </a:txBody>
                  <a:tcPr/>
                </a:tc>
                <a:tc>
                  <a:txBody>
                    <a:bodyPr/>
                    <a:lstStyle/>
                    <a:p>
                      <a:pPr algn="ctr"/>
                      <a:endParaRPr lang="en-US" dirty="0">
                        <a:solidFill>
                          <a:schemeClr val="bg1">
                            <a:lumMod val="65000"/>
                          </a:schemeClr>
                        </a:solidFill>
                      </a:endParaRPr>
                    </a:p>
                  </a:txBody>
                  <a:tcPr/>
                </a:tc>
                <a:tc>
                  <a:txBody>
                    <a:bodyPr/>
                    <a:lstStyle/>
                    <a:p>
                      <a:pPr algn="ctr"/>
                      <a:r>
                        <a:rPr lang="en-US" dirty="0" smtClean="0">
                          <a:solidFill>
                            <a:schemeClr val="bg1">
                              <a:lumMod val="65000"/>
                            </a:schemeClr>
                          </a:solidFill>
                        </a:rPr>
                        <a:t>Z</a:t>
                      </a:r>
                      <a:endParaRPr lang="en-US" dirty="0">
                        <a:solidFill>
                          <a:schemeClr val="bg1">
                            <a:lumMod val="65000"/>
                          </a:schemeClr>
                        </a:solidFill>
                      </a:endParaRPr>
                    </a:p>
                  </a:txBody>
                  <a:tcPr/>
                </a:tc>
                <a:extLst>
                  <a:ext uri="{0D108BD9-81ED-4DB2-BD59-A6C34878D82A}">
                    <a16:rowId xmlns:a16="http://schemas.microsoft.com/office/drawing/2014/main" val="1359689691"/>
                  </a:ext>
                </a:extLst>
              </a:tr>
              <a:tr h="370840">
                <a:tc>
                  <a:txBody>
                    <a:bodyPr/>
                    <a:lstStyle/>
                    <a:p>
                      <a:r>
                        <a:rPr lang="en-US" dirty="0" smtClean="0"/>
                        <a:t>Health</a:t>
                      </a:r>
                      <a:endParaRPr lang="en-US" dirty="0"/>
                    </a:p>
                  </a:txBody>
                  <a:tcPr/>
                </a:tc>
                <a:tc>
                  <a:txBody>
                    <a:bodyPr/>
                    <a:lstStyle/>
                    <a:p>
                      <a:pPr algn="ctr"/>
                      <a:r>
                        <a:rPr lang="en-US" dirty="0" smtClean="0">
                          <a:solidFill>
                            <a:schemeClr val="accent2"/>
                          </a:solidFill>
                        </a:rPr>
                        <a:t>X</a:t>
                      </a:r>
                      <a:endParaRPr lang="en-US" dirty="0">
                        <a:solidFill>
                          <a:schemeClr val="accent2"/>
                        </a:solidFill>
                      </a:endParaRPr>
                    </a:p>
                  </a:txBody>
                  <a:tcPr/>
                </a:tc>
                <a:tc>
                  <a:txBody>
                    <a:bodyPr/>
                    <a:lstStyle/>
                    <a:p>
                      <a:pPr algn="ctr"/>
                      <a:endParaRPr lang="en-US" dirty="0">
                        <a:solidFill>
                          <a:schemeClr val="accent2"/>
                        </a:solidFill>
                      </a:endParaRPr>
                    </a:p>
                  </a:txBody>
                  <a:tcPr/>
                </a:tc>
                <a:tc gridSpan="2">
                  <a:txBody>
                    <a:bodyPr/>
                    <a:lstStyle/>
                    <a:p>
                      <a:pPr algn="ctr"/>
                      <a:r>
                        <a:rPr lang="en-US" dirty="0" smtClean="0">
                          <a:solidFill>
                            <a:srgbClr val="FF6600"/>
                          </a:solidFill>
                        </a:rPr>
                        <a:t>Y</a:t>
                      </a:r>
                      <a:endParaRPr lang="en-US" dirty="0">
                        <a:solidFill>
                          <a:srgbClr val="FF6600"/>
                        </a:solidFill>
                      </a:endParaRPr>
                    </a:p>
                  </a:txBody>
                  <a:tcPr/>
                </a:tc>
                <a:tc hMerge="1">
                  <a:txBody>
                    <a:bodyPr/>
                    <a:lstStyle/>
                    <a:p>
                      <a:endParaRPr lang="en-US"/>
                    </a:p>
                  </a:txBody>
                  <a:tcPr/>
                </a:tc>
                <a:tc>
                  <a:txBody>
                    <a:bodyPr/>
                    <a:lstStyle/>
                    <a:p>
                      <a:pPr algn="ctr"/>
                      <a:endParaRPr lang="en-US" dirty="0">
                        <a:solidFill>
                          <a:srgbClr val="FF6600"/>
                        </a:solidFill>
                      </a:endParaRPr>
                    </a:p>
                  </a:txBody>
                  <a:tcPr/>
                </a:tc>
                <a:tc>
                  <a:txBody>
                    <a:bodyPr/>
                    <a:lstStyle/>
                    <a:p>
                      <a:pPr algn="ctr"/>
                      <a:endParaRPr lang="en-US" dirty="0">
                        <a:solidFill>
                          <a:schemeClr val="bg1">
                            <a:lumMod val="65000"/>
                          </a:schemeClr>
                        </a:solidFill>
                      </a:endParaRPr>
                    </a:p>
                  </a:txBody>
                  <a:tcPr/>
                </a:tc>
                <a:tc>
                  <a:txBody>
                    <a:bodyPr/>
                    <a:lstStyle/>
                    <a:p>
                      <a:pPr algn="ctr"/>
                      <a:endParaRPr lang="en-US" dirty="0">
                        <a:solidFill>
                          <a:schemeClr val="bg1">
                            <a:lumMod val="65000"/>
                          </a:schemeClr>
                        </a:solidFill>
                      </a:endParaRPr>
                    </a:p>
                  </a:txBody>
                  <a:tcPr/>
                </a:tc>
                <a:extLst>
                  <a:ext uri="{0D108BD9-81ED-4DB2-BD59-A6C34878D82A}">
                    <a16:rowId xmlns:a16="http://schemas.microsoft.com/office/drawing/2014/main" val="1765740457"/>
                  </a:ext>
                </a:extLst>
              </a:tr>
              <a:tr h="370840">
                <a:tc>
                  <a:txBody>
                    <a:bodyPr/>
                    <a:lstStyle/>
                    <a:p>
                      <a:r>
                        <a:rPr lang="en-US" dirty="0" smtClean="0"/>
                        <a:t>Public-Society</a:t>
                      </a:r>
                      <a:endParaRPr lang="en-US" dirty="0"/>
                    </a:p>
                  </a:txBody>
                  <a:tcPr/>
                </a:tc>
                <a:tc>
                  <a:txBody>
                    <a:bodyPr/>
                    <a:lstStyle/>
                    <a:p>
                      <a:pPr algn="ctr"/>
                      <a:r>
                        <a:rPr lang="en-US" dirty="0" smtClean="0">
                          <a:solidFill>
                            <a:schemeClr val="accent2"/>
                          </a:solidFill>
                        </a:rPr>
                        <a:t>X</a:t>
                      </a:r>
                      <a:endParaRPr lang="en-US" dirty="0">
                        <a:solidFill>
                          <a:schemeClr val="accent2"/>
                        </a:solidFill>
                      </a:endParaRPr>
                    </a:p>
                  </a:txBody>
                  <a:tcPr/>
                </a:tc>
                <a:tc>
                  <a:txBody>
                    <a:bodyPr/>
                    <a:lstStyle/>
                    <a:p>
                      <a:pPr algn="ctr"/>
                      <a:endParaRPr lang="en-US" dirty="0">
                        <a:solidFill>
                          <a:schemeClr val="accent2"/>
                        </a:solidFill>
                      </a:endParaRPr>
                    </a:p>
                  </a:txBody>
                  <a:tcPr/>
                </a:tc>
                <a:tc gridSpan="2">
                  <a:txBody>
                    <a:bodyPr/>
                    <a:lstStyle/>
                    <a:p>
                      <a:pPr algn="ctr"/>
                      <a:endParaRPr lang="en-US" dirty="0">
                        <a:solidFill>
                          <a:srgbClr val="FF6600"/>
                        </a:solidFill>
                      </a:endParaRPr>
                    </a:p>
                  </a:txBody>
                  <a:tcPr/>
                </a:tc>
                <a:tc hMerge="1">
                  <a:txBody>
                    <a:bodyPr/>
                    <a:lstStyle/>
                    <a:p>
                      <a:endParaRPr lang="en-US"/>
                    </a:p>
                  </a:txBody>
                  <a:tcPr/>
                </a:tc>
                <a:tc>
                  <a:txBody>
                    <a:bodyPr/>
                    <a:lstStyle/>
                    <a:p>
                      <a:pPr algn="ctr"/>
                      <a:endParaRPr lang="en-US" dirty="0">
                        <a:solidFill>
                          <a:srgbClr val="FF6600"/>
                        </a:solidFill>
                      </a:endParaRPr>
                    </a:p>
                  </a:txBody>
                  <a:tcPr/>
                </a:tc>
                <a:tc>
                  <a:txBody>
                    <a:bodyPr/>
                    <a:lstStyle/>
                    <a:p>
                      <a:pPr algn="ctr"/>
                      <a:endParaRPr lang="en-US" dirty="0">
                        <a:solidFill>
                          <a:schemeClr val="bg1">
                            <a:lumMod val="65000"/>
                          </a:schemeClr>
                        </a:solidFill>
                      </a:endParaRPr>
                    </a:p>
                  </a:txBody>
                  <a:tcPr/>
                </a:tc>
                <a:tc>
                  <a:txBody>
                    <a:bodyPr/>
                    <a:lstStyle/>
                    <a:p>
                      <a:pPr algn="ctr"/>
                      <a:endParaRPr lang="en-US" dirty="0">
                        <a:solidFill>
                          <a:schemeClr val="bg1">
                            <a:lumMod val="65000"/>
                          </a:schemeClr>
                        </a:solidFill>
                      </a:endParaRPr>
                    </a:p>
                  </a:txBody>
                  <a:tcPr/>
                </a:tc>
                <a:extLst>
                  <a:ext uri="{0D108BD9-81ED-4DB2-BD59-A6C34878D82A}">
                    <a16:rowId xmlns:a16="http://schemas.microsoft.com/office/drawing/2014/main" val="2870517699"/>
                  </a:ext>
                </a:extLst>
              </a:tr>
            </a:tbl>
          </a:graphicData>
        </a:graphic>
      </p:graphicFrame>
    </p:spTree>
    <p:extLst>
      <p:ext uri="{BB962C8B-B14F-4D97-AF65-F5344CB8AC3E}">
        <p14:creationId xmlns:p14="http://schemas.microsoft.com/office/powerpoint/2010/main" val="4069173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51283150"/>
              </p:ext>
            </p:extLst>
          </p:nvPr>
        </p:nvGraphicFramePr>
        <p:xfrm>
          <a:off x="993793" y="753627"/>
          <a:ext cx="9720262" cy="5565147"/>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a:xfrm>
            <a:off x="8350180" y="4712677"/>
            <a:ext cx="22407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10470382" y="1828800"/>
            <a:ext cx="0" cy="2883877"/>
          </a:xfrm>
          <a:prstGeom prst="straightConnector1">
            <a:avLst/>
          </a:prstGeom>
          <a:ln w="412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18880" y="3359556"/>
            <a:ext cx="1660489" cy="646331"/>
          </a:xfrm>
          <a:prstGeom prst="rect">
            <a:avLst/>
          </a:prstGeom>
          <a:noFill/>
        </p:spPr>
        <p:txBody>
          <a:bodyPr wrap="square" rtlCol="0">
            <a:spAutoFit/>
          </a:bodyPr>
          <a:lstStyle/>
          <a:p>
            <a:r>
              <a:rPr lang="en-US" dirty="0"/>
              <a:t>$3.65 </a:t>
            </a:r>
            <a:r>
              <a:rPr lang="en-US" dirty="0" err="1"/>
              <a:t>Bil</a:t>
            </a:r>
            <a:r>
              <a:rPr lang="en-US" dirty="0"/>
              <a:t>.</a:t>
            </a:r>
          </a:p>
          <a:p>
            <a:r>
              <a:rPr lang="en-US" dirty="0"/>
              <a:t>Since 2010.</a:t>
            </a:r>
          </a:p>
        </p:txBody>
      </p:sp>
      <p:sp>
        <p:nvSpPr>
          <p:cNvPr id="9" name="TextBox 8"/>
          <p:cNvSpPr txBox="1"/>
          <p:nvPr/>
        </p:nvSpPr>
        <p:spPr>
          <a:xfrm>
            <a:off x="9842360" y="1204269"/>
            <a:ext cx="1256044" cy="646331"/>
          </a:xfrm>
          <a:prstGeom prst="rect">
            <a:avLst/>
          </a:prstGeom>
          <a:noFill/>
        </p:spPr>
        <p:txBody>
          <a:bodyPr wrap="square" rtlCol="0">
            <a:spAutoFit/>
          </a:bodyPr>
          <a:lstStyle/>
          <a:p>
            <a:r>
              <a:rPr lang="en-US" dirty="0"/>
              <a:t>380% increase</a:t>
            </a:r>
          </a:p>
        </p:txBody>
      </p:sp>
    </p:spTree>
    <p:extLst>
      <p:ext uri="{BB962C8B-B14F-4D97-AF65-F5344CB8AC3E}">
        <p14:creationId xmlns:p14="http://schemas.microsoft.com/office/powerpoint/2010/main" val="357733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 of Inequality on the composition of Giving</a:t>
            </a:r>
            <a:endParaRPr lang="en-US" dirty="0"/>
          </a:p>
        </p:txBody>
      </p:sp>
      <p:pic>
        <p:nvPicPr>
          <p:cNvPr id="4" name="Content Placeholder 3"/>
          <p:cNvPicPr>
            <a:picLocks noGrp="1" noChangeAspect="1"/>
          </p:cNvPicPr>
          <p:nvPr>
            <p:ph idx="1"/>
          </p:nvPr>
        </p:nvPicPr>
        <p:blipFill>
          <a:blip r:embed="rId2"/>
          <a:stretch>
            <a:fillRect/>
          </a:stretch>
        </p:blipFill>
        <p:spPr>
          <a:xfrm>
            <a:off x="3987558" y="2084832"/>
            <a:ext cx="6603105" cy="4124899"/>
          </a:xfrm>
          <a:prstGeom prst="rect">
            <a:avLst/>
          </a:prstGeom>
        </p:spPr>
      </p:pic>
      <p:sp>
        <p:nvSpPr>
          <p:cNvPr id="5" name="TextBox 4"/>
          <p:cNvSpPr txBox="1"/>
          <p:nvPr/>
        </p:nvSpPr>
        <p:spPr>
          <a:xfrm>
            <a:off x="832513" y="2415653"/>
            <a:ext cx="2702257" cy="2862322"/>
          </a:xfrm>
          <a:prstGeom prst="rect">
            <a:avLst/>
          </a:prstGeom>
          <a:noFill/>
        </p:spPr>
        <p:txBody>
          <a:bodyPr wrap="square" rtlCol="0">
            <a:spAutoFit/>
          </a:bodyPr>
          <a:lstStyle/>
          <a:p>
            <a:r>
              <a:rPr lang="en-US" b="1" dirty="0" smtClean="0"/>
              <a:t>The </a:t>
            </a:r>
            <a:r>
              <a:rPr lang="en-US" b="1" dirty="0" err="1" smtClean="0"/>
              <a:t>Dracmatization</a:t>
            </a:r>
            <a:r>
              <a:rPr lang="en-US" b="1" dirty="0" smtClean="0"/>
              <a:t> of the provision of public goods. (One-coin-one-vote)</a:t>
            </a:r>
          </a:p>
          <a:p>
            <a:endParaRPr lang="en-US" b="1" dirty="0"/>
          </a:p>
          <a:p>
            <a:r>
              <a:rPr lang="en-US" dirty="0" smtClean="0"/>
              <a:t>Charitable goods that serve primarily wealthy communities are growing faster than charities that redistribute from wealthy donors to poor recipients</a:t>
            </a:r>
          </a:p>
        </p:txBody>
      </p:sp>
    </p:spTree>
    <p:extLst>
      <p:ext uri="{BB962C8B-B14F-4D97-AF65-F5344CB8AC3E}">
        <p14:creationId xmlns:p14="http://schemas.microsoft.com/office/powerpoint/2010/main" val="15252880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t>
            </a:r>
            <a:r>
              <a:rPr lang="en-US" dirty="0" err="1" smtClean="0"/>
              <a:t>onE</a:t>
            </a:r>
            <a:r>
              <a:rPr lang="en-US" dirty="0" smtClean="0"/>
              <a:t> rich Person affect national Priorities?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59535377"/>
              </p:ext>
            </p:extLst>
          </p:nvPr>
        </p:nvGraphicFramePr>
        <p:xfrm>
          <a:off x="1024128" y="2006174"/>
          <a:ext cx="6655056"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613058" y="2703873"/>
            <a:ext cx="1897186" cy="2585323"/>
          </a:xfrm>
          <a:prstGeom prst="rect">
            <a:avLst/>
          </a:prstGeom>
          <a:noFill/>
        </p:spPr>
        <p:txBody>
          <a:bodyPr wrap="none" rtlCol="0">
            <a:spAutoFit/>
          </a:bodyPr>
          <a:lstStyle/>
          <a:p>
            <a:r>
              <a:rPr lang="en-US" dirty="0" smtClean="0"/>
              <a:t>Growth Rates:</a:t>
            </a:r>
          </a:p>
          <a:p>
            <a:endParaRPr lang="en-US" dirty="0"/>
          </a:p>
          <a:p>
            <a:r>
              <a:rPr lang="en-US" dirty="0" smtClean="0"/>
              <a:t>All of NIH:  0.3%</a:t>
            </a:r>
          </a:p>
          <a:p>
            <a:endParaRPr lang="en-US" dirty="0"/>
          </a:p>
          <a:p>
            <a:r>
              <a:rPr lang="en-US" dirty="0" smtClean="0"/>
              <a:t>NIH </a:t>
            </a:r>
            <a:r>
              <a:rPr lang="en-US" dirty="0" err="1" smtClean="0"/>
              <a:t>fo</a:t>
            </a:r>
            <a:r>
              <a:rPr lang="en-US" dirty="0" smtClean="0"/>
              <a:t> PD:  -0.7%</a:t>
            </a:r>
          </a:p>
          <a:p>
            <a:endParaRPr lang="en-US" dirty="0"/>
          </a:p>
          <a:p>
            <a:r>
              <a:rPr lang="en-US" dirty="0" smtClean="0"/>
              <a:t>Difference   -1%</a:t>
            </a:r>
          </a:p>
          <a:p>
            <a:endParaRPr lang="en-US" dirty="0"/>
          </a:p>
          <a:p>
            <a:r>
              <a:rPr lang="en-US" dirty="0" smtClean="0"/>
              <a:t>MJ Fox:      11.7%</a:t>
            </a:r>
            <a:endParaRPr lang="en-US" dirty="0"/>
          </a:p>
        </p:txBody>
      </p:sp>
    </p:spTree>
    <p:extLst>
      <p:ext uri="{BB962C8B-B14F-4D97-AF65-F5344CB8AC3E}">
        <p14:creationId xmlns:p14="http://schemas.microsoft.com/office/powerpoint/2010/main" val="1982851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Wealthy people give small fractions of wealth.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6602131"/>
              </p:ext>
            </p:extLst>
          </p:nvPr>
        </p:nvGraphicFramePr>
        <p:xfrm>
          <a:off x="1023940" y="3141407"/>
          <a:ext cx="9720260" cy="3082577"/>
        </p:xfrm>
        <a:graphic>
          <a:graphicData uri="http://schemas.openxmlformats.org/drawingml/2006/table">
            <a:tbl>
              <a:tblPr firstRow="1" bandRow="1">
                <a:tableStyleId>{5C22544A-7EE6-4342-B048-85BDC9FD1C3A}</a:tableStyleId>
              </a:tblPr>
              <a:tblGrid>
                <a:gridCol w="2692656">
                  <a:extLst>
                    <a:ext uri="{9D8B030D-6E8A-4147-A177-3AD203B41FA5}">
                      <a16:colId xmlns:a16="http://schemas.microsoft.com/office/drawing/2014/main" val="2918426430"/>
                    </a:ext>
                  </a:extLst>
                </a:gridCol>
                <a:gridCol w="1195448">
                  <a:extLst>
                    <a:ext uri="{9D8B030D-6E8A-4147-A177-3AD203B41FA5}">
                      <a16:colId xmlns:a16="http://schemas.microsoft.com/office/drawing/2014/main" val="837106969"/>
                    </a:ext>
                  </a:extLst>
                </a:gridCol>
                <a:gridCol w="1360939">
                  <a:extLst>
                    <a:ext uri="{9D8B030D-6E8A-4147-A177-3AD203B41FA5}">
                      <a16:colId xmlns:a16="http://schemas.microsoft.com/office/drawing/2014/main" val="2117737855"/>
                    </a:ext>
                  </a:extLst>
                </a:gridCol>
                <a:gridCol w="2527165">
                  <a:extLst>
                    <a:ext uri="{9D8B030D-6E8A-4147-A177-3AD203B41FA5}">
                      <a16:colId xmlns:a16="http://schemas.microsoft.com/office/drawing/2014/main" val="3690172690"/>
                    </a:ext>
                  </a:extLst>
                </a:gridCol>
                <a:gridCol w="1944052">
                  <a:extLst>
                    <a:ext uri="{9D8B030D-6E8A-4147-A177-3AD203B41FA5}">
                      <a16:colId xmlns:a16="http://schemas.microsoft.com/office/drawing/2014/main" val="1933210926"/>
                    </a:ext>
                  </a:extLst>
                </a:gridCol>
              </a:tblGrid>
              <a:tr h="486697">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270583066"/>
                  </a:ext>
                </a:extLst>
              </a:tr>
              <a:tr h="370840">
                <a:tc>
                  <a:txBody>
                    <a:bodyPr/>
                    <a:lstStyle/>
                    <a:p>
                      <a:pPr algn="l" fontAlgn="b"/>
                      <a:r>
                        <a:rPr lang="en-US" sz="1800" b="0" i="0" u="none" strike="noStrike" dirty="0">
                          <a:solidFill>
                            <a:srgbClr val="000000"/>
                          </a:solidFill>
                          <a:effectLst/>
                          <a:latin typeface="Calibri" panose="020F0502020204030204" pitchFamily="34" charset="0"/>
                        </a:rPr>
                        <a:t>Bill Gates</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4%</a:t>
                      </a:r>
                    </a:p>
                  </a:txBody>
                  <a:tcPr marL="7620" marR="7620" marT="7620" marB="0" anchor="b"/>
                </a:tc>
                <a:tc>
                  <a:txBody>
                    <a:bodyPr/>
                    <a:lstStyle/>
                    <a:p>
                      <a:endParaRPr lang="en-US"/>
                    </a:p>
                  </a:txBody>
                  <a:tcPr/>
                </a:tc>
                <a:tc>
                  <a:txBody>
                    <a:bodyPr/>
                    <a:lstStyle/>
                    <a:p>
                      <a:pPr algn="l" fontAlgn="b"/>
                      <a:r>
                        <a:rPr lang="en-US" sz="1800" b="0" i="0" u="none" strike="noStrike" dirty="0">
                          <a:solidFill>
                            <a:srgbClr val="000000"/>
                          </a:solidFill>
                          <a:effectLst/>
                          <a:latin typeface="Calibri" panose="020F0502020204030204" pitchFamily="34" charset="0"/>
                        </a:rPr>
                        <a:t>David Koch</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2%</a:t>
                      </a:r>
                    </a:p>
                  </a:txBody>
                  <a:tcPr marL="7620" marR="7620" marT="7620" marB="0" anchor="b"/>
                </a:tc>
                <a:extLst>
                  <a:ext uri="{0D108BD9-81ED-4DB2-BD59-A6C34878D82A}">
                    <a16:rowId xmlns:a16="http://schemas.microsoft.com/office/drawing/2014/main" val="3172830248"/>
                  </a:ext>
                </a:extLst>
              </a:tr>
              <a:tr h="370840">
                <a:tc>
                  <a:txBody>
                    <a:bodyPr/>
                    <a:lstStyle/>
                    <a:p>
                      <a:pPr algn="l" fontAlgn="b"/>
                      <a:r>
                        <a:rPr lang="en-US" sz="1800" b="0" i="0" u="none" strike="noStrike">
                          <a:solidFill>
                            <a:srgbClr val="000000"/>
                          </a:solidFill>
                          <a:effectLst/>
                          <a:latin typeface="Calibri" panose="020F0502020204030204" pitchFamily="34" charset="0"/>
                        </a:rPr>
                        <a:t>Jeff Bezos</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2%</a:t>
                      </a:r>
                    </a:p>
                  </a:txBody>
                  <a:tcPr marL="7620" marR="7620" marT="7620" marB="0" anchor="b"/>
                </a:tc>
                <a:tc>
                  <a:txBody>
                    <a:bodyPr/>
                    <a:lstStyle/>
                    <a:p>
                      <a:endParaRPr lang="en-US"/>
                    </a:p>
                  </a:txBody>
                  <a:tcPr/>
                </a:tc>
                <a:tc>
                  <a:txBody>
                    <a:bodyPr/>
                    <a:lstStyle/>
                    <a:p>
                      <a:pPr algn="l" fontAlgn="b"/>
                      <a:r>
                        <a:rPr lang="en-US" sz="1800" b="0" i="0" u="none" strike="noStrike" dirty="0">
                          <a:solidFill>
                            <a:srgbClr val="000000"/>
                          </a:solidFill>
                          <a:effectLst/>
                          <a:latin typeface="Calibri" panose="020F0502020204030204" pitchFamily="34" charset="0"/>
                        </a:rPr>
                        <a:t>Larry Page</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4%</a:t>
                      </a:r>
                    </a:p>
                  </a:txBody>
                  <a:tcPr marL="7620" marR="7620" marT="7620" marB="0" anchor="b"/>
                </a:tc>
                <a:extLst>
                  <a:ext uri="{0D108BD9-81ED-4DB2-BD59-A6C34878D82A}">
                    <a16:rowId xmlns:a16="http://schemas.microsoft.com/office/drawing/2014/main" val="698245441"/>
                  </a:ext>
                </a:extLst>
              </a:tr>
              <a:tr h="370840">
                <a:tc>
                  <a:txBody>
                    <a:bodyPr/>
                    <a:lstStyle/>
                    <a:p>
                      <a:pPr algn="l" fontAlgn="b"/>
                      <a:r>
                        <a:rPr lang="en-US" sz="1800" b="0" i="0" u="none" strike="noStrike">
                          <a:solidFill>
                            <a:srgbClr val="000000"/>
                          </a:solidFill>
                          <a:effectLst/>
                          <a:latin typeface="Calibri" panose="020F0502020204030204" pitchFamily="34" charset="0"/>
                        </a:rPr>
                        <a:t>Warren Buffett</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1%</a:t>
                      </a:r>
                    </a:p>
                  </a:txBody>
                  <a:tcPr marL="7620" marR="7620" marT="7620" marB="0" anchor="b"/>
                </a:tc>
                <a:tc>
                  <a:txBody>
                    <a:bodyPr/>
                    <a:lstStyle/>
                    <a:p>
                      <a:endParaRPr lang="en-US"/>
                    </a:p>
                  </a:txBody>
                  <a:tcPr/>
                </a:tc>
                <a:tc>
                  <a:txBody>
                    <a:bodyPr/>
                    <a:lstStyle/>
                    <a:p>
                      <a:pPr algn="l" fontAlgn="b"/>
                      <a:r>
                        <a:rPr lang="en-US" sz="1800" b="0" i="0" u="none" strike="noStrike" dirty="0">
                          <a:solidFill>
                            <a:srgbClr val="000000"/>
                          </a:solidFill>
                          <a:effectLst/>
                          <a:latin typeface="Calibri" panose="020F0502020204030204" pitchFamily="34" charset="0"/>
                        </a:rPr>
                        <a:t>Sergey </a:t>
                      </a:r>
                      <a:r>
                        <a:rPr lang="en-US" sz="1800" b="0" i="0" u="none" strike="noStrike" dirty="0" err="1">
                          <a:solidFill>
                            <a:srgbClr val="000000"/>
                          </a:solidFill>
                          <a:effectLst/>
                          <a:latin typeface="Calibri" panose="020F0502020204030204" pitchFamily="34" charset="0"/>
                        </a:rPr>
                        <a:t>Brin</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10%</a:t>
                      </a:r>
                    </a:p>
                  </a:txBody>
                  <a:tcPr marL="7620" marR="7620" marT="7620" marB="0" anchor="b"/>
                </a:tc>
                <a:extLst>
                  <a:ext uri="{0D108BD9-81ED-4DB2-BD59-A6C34878D82A}">
                    <a16:rowId xmlns:a16="http://schemas.microsoft.com/office/drawing/2014/main" val="2949309930"/>
                  </a:ext>
                </a:extLst>
              </a:tr>
              <a:tr h="370840">
                <a:tc>
                  <a:txBody>
                    <a:bodyPr/>
                    <a:lstStyle/>
                    <a:p>
                      <a:pPr algn="l" fontAlgn="b"/>
                      <a:r>
                        <a:rPr lang="en-US" sz="1800" b="0" i="0" u="none" strike="noStrike">
                          <a:solidFill>
                            <a:srgbClr val="000000"/>
                          </a:solidFill>
                          <a:effectLst/>
                          <a:latin typeface="Calibri" panose="020F0502020204030204" pitchFamily="34" charset="0"/>
                        </a:rPr>
                        <a:t>Mark Zuckerberg</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2%</a:t>
                      </a:r>
                    </a:p>
                  </a:txBody>
                  <a:tcPr marL="7620" marR="7620" marT="7620" marB="0" anchor="b"/>
                </a:tc>
                <a:tc>
                  <a:txBody>
                    <a:bodyPr/>
                    <a:lstStyle/>
                    <a:p>
                      <a:endParaRPr lang="en-US"/>
                    </a:p>
                  </a:txBody>
                  <a:tcPr/>
                </a:tc>
                <a:tc>
                  <a:txBody>
                    <a:bodyPr/>
                    <a:lstStyle/>
                    <a:p>
                      <a:pPr algn="l" fontAlgn="b"/>
                      <a:r>
                        <a:rPr lang="en-US" sz="1800" b="0" i="0" u="none" strike="noStrike" dirty="0">
                          <a:solidFill>
                            <a:srgbClr val="000000"/>
                          </a:solidFill>
                          <a:effectLst/>
                          <a:latin typeface="Calibri" panose="020F0502020204030204" pitchFamily="34" charset="0"/>
                        </a:rPr>
                        <a:t>Jim Walton</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5%</a:t>
                      </a:r>
                    </a:p>
                  </a:txBody>
                  <a:tcPr marL="7620" marR="7620" marT="7620" marB="0" anchor="b"/>
                </a:tc>
                <a:extLst>
                  <a:ext uri="{0D108BD9-81ED-4DB2-BD59-A6C34878D82A}">
                    <a16:rowId xmlns:a16="http://schemas.microsoft.com/office/drawing/2014/main" val="3990644327"/>
                  </a:ext>
                </a:extLst>
              </a:tr>
              <a:tr h="370840">
                <a:tc>
                  <a:txBody>
                    <a:bodyPr/>
                    <a:lstStyle/>
                    <a:p>
                      <a:pPr algn="l" fontAlgn="b"/>
                      <a:r>
                        <a:rPr lang="en-US" sz="1800" b="0" i="0" u="none" strike="noStrike">
                          <a:solidFill>
                            <a:srgbClr val="000000"/>
                          </a:solidFill>
                          <a:effectLst/>
                          <a:latin typeface="Calibri" panose="020F0502020204030204" pitchFamily="34" charset="0"/>
                        </a:rPr>
                        <a:t>Larry Ellison</a:t>
                      </a:r>
                    </a:p>
                  </a:txBody>
                  <a:tcPr marL="7620" marR="7620" marT="7620" marB="0" anchor="b"/>
                </a:tc>
                <a:tc>
                  <a:txBody>
                    <a:bodyPr/>
                    <a:lstStyle/>
                    <a:p>
                      <a:pPr algn="ctr" fontAlgn="b"/>
                      <a:r>
                        <a:rPr lang="en-US" sz="1800" b="0" i="0" u="none" strike="noStrike" dirty="0" smtClean="0">
                          <a:solidFill>
                            <a:srgbClr val="000000"/>
                          </a:solidFill>
                          <a:effectLst/>
                          <a:latin typeface="Calibri" panose="020F0502020204030204" pitchFamily="34" charset="0"/>
                        </a:rPr>
                        <a:t>0.1%</a:t>
                      </a:r>
                    </a:p>
                  </a:txBody>
                  <a:tcPr marL="7620" marR="7620" marT="7620" marB="0" anchor="b"/>
                </a:tc>
                <a:tc>
                  <a:txBody>
                    <a:bodyPr/>
                    <a:lstStyle/>
                    <a:p>
                      <a:endParaRPr lang="en-US"/>
                    </a:p>
                  </a:txBody>
                  <a:tcPr/>
                </a:tc>
                <a:tc>
                  <a:txBody>
                    <a:bodyPr/>
                    <a:lstStyle/>
                    <a:p>
                      <a:pPr algn="l" fontAlgn="b"/>
                      <a:r>
                        <a:rPr lang="en-US" sz="1800" b="0" i="0" u="none" strike="noStrike" dirty="0">
                          <a:solidFill>
                            <a:srgbClr val="000000"/>
                          </a:solidFill>
                          <a:effectLst/>
                          <a:latin typeface="Calibri" panose="020F0502020204030204" pitchFamily="34" charset="0"/>
                        </a:rPr>
                        <a:t>Robson Walton</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2%</a:t>
                      </a:r>
                    </a:p>
                  </a:txBody>
                  <a:tcPr marL="7620" marR="7620" marT="7620" marB="0" anchor="b"/>
                </a:tc>
                <a:extLst>
                  <a:ext uri="{0D108BD9-81ED-4DB2-BD59-A6C34878D82A}">
                    <a16:rowId xmlns:a16="http://schemas.microsoft.com/office/drawing/2014/main" val="2888897168"/>
                  </a:ext>
                </a:extLst>
              </a:tr>
              <a:tr h="370840">
                <a:tc>
                  <a:txBody>
                    <a:bodyPr/>
                    <a:lstStyle/>
                    <a:p>
                      <a:pPr algn="l" fontAlgn="b"/>
                      <a:r>
                        <a:rPr lang="en-US" sz="1800" b="0" i="0" u="none" strike="noStrike">
                          <a:solidFill>
                            <a:srgbClr val="000000"/>
                          </a:solidFill>
                          <a:effectLst/>
                          <a:latin typeface="Calibri" panose="020F0502020204030204" pitchFamily="34" charset="0"/>
                        </a:rPr>
                        <a:t>Michael Bloomberg</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1%</a:t>
                      </a:r>
                    </a:p>
                  </a:txBody>
                  <a:tcPr marL="7620" marR="7620" marT="7620" marB="0" anchor="b"/>
                </a:tc>
                <a:tc>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Alice Walton</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0%</a:t>
                      </a:r>
                    </a:p>
                  </a:txBody>
                  <a:tcPr marL="7620" marR="7620" marT="7620" marB="0" anchor="b"/>
                </a:tc>
                <a:extLst>
                  <a:ext uri="{0D108BD9-81ED-4DB2-BD59-A6C34878D82A}">
                    <a16:rowId xmlns:a16="http://schemas.microsoft.com/office/drawing/2014/main" val="3785615475"/>
                  </a:ext>
                </a:extLst>
              </a:tr>
              <a:tr h="370840">
                <a:tc>
                  <a:txBody>
                    <a:bodyPr/>
                    <a:lstStyle/>
                    <a:p>
                      <a:pPr algn="l" fontAlgn="b"/>
                      <a:r>
                        <a:rPr lang="en-US" sz="1800" b="0" i="0" u="none" strike="noStrike">
                          <a:solidFill>
                            <a:srgbClr val="000000"/>
                          </a:solidFill>
                          <a:effectLst/>
                          <a:latin typeface="Calibri" panose="020F0502020204030204" pitchFamily="34" charset="0"/>
                        </a:rPr>
                        <a:t>Charles Koch</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2%</a:t>
                      </a:r>
                    </a:p>
                  </a:txBody>
                  <a:tcPr marL="7620" marR="7620" marT="7620" marB="0" anchor="b"/>
                </a:tc>
                <a:tc>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Sheldon Adelson</a:t>
                      </a: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2%</a:t>
                      </a:r>
                    </a:p>
                  </a:txBody>
                  <a:tcPr marL="7620" marR="7620" marT="7620" marB="0" anchor="b"/>
                </a:tc>
                <a:extLst>
                  <a:ext uri="{0D108BD9-81ED-4DB2-BD59-A6C34878D82A}">
                    <a16:rowId xmlns:a16="http://schemas.microsoft.com/office/drawing/2014/main" val="4272854216"/>
                  </a:ext>
                </a:extLst>
              </a:tr>
            </a:tbl>
          </a:graphicData>
        </a:graphic>
      </p:graphicFrame>
      <p:sp>
        <p:nvSpPr>
          <p:cNvPr id="5" name="TextBox 4"/>
          <p:cNvSpPr txBox="1"/>
          <p:nvPr/>
        </p:nvSpPr>
        <p:spPr>
          <a:xfrm>
            <a:off x="629265" y="2271252"/>
            <a:ext cx="10572959" cy="461665"/>
          </a:xfrm>
          <a:prstGeom prst="rect">
            <a:avLst/>
          </a:prstGeom>
          <a:noFill/>
        </p:spPr>
        <p:txBody>
          <a:bodyPr wrap="none" rtlCol="0">
            <a:spAutoFit/>
          </a:bodyPr>
          <a:lstStyle/>
          <a:p>
            <a:r>
              <a:rPr lang="en-US" sz="2400" dirty="0" smtClean="0"/>
              <a:t>People on both Forbes Most Wealthy People and the Philanthropy 50 biggest Donors</a:t>
            </a:r>
            <a:endParaRPr lang="en-US" sz="2400" dirty="0"/>
          </a:p>
        </p:txBody>
      </p:sp>
    </p:spTree>
    <p:extLst>
      <p:ext uri="{BB962C8B-B14F-4D97-AF65-F5344CB8AC3E}">
        <p14:creationId xmlns:p14="http://schemas.microsoft.com/office/powerpoint/2010/main" val="6269691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Changes</a:t>
            </a:r>
          </a:p>
        </p:txBody>
      </p:sp>
      <p:sp>
        <p:nvSpPr>
          <p:cNvPr id="3" name="Content Placeholder 2"/>
          <p:cNvSpPr>
            <a:spLocks noGrp="1"/>
          </p:cNvSpPr>
          <p:nvPr>
            <p:ph idx="1"/>
          </p:nvPr>
        </p:nvSpPr>
        <p:spPr/>
        <p:txBody>
          <a:bodyPr/>
          <a:lstStyle/>
          <a:p>
            <a:pPr marL="457200" indent="-457200">
              <a:buFont typeface="+mj-lt"/>
              <a:buAutoNum type="arabicPeriod"/>
            </a:pPr>
            <a:r>
              <a:rPr lang="en-US" dirty="0"/>
              <a:t>The huge inventory of Grants is not itself a huge cost of DAFs</a:t>
            </a:r>
          </a:p>
          <a:p>
            <a:pPr marL="457200" indent="-457200">
              <a:buFont typeface="+mj-lt"/>
              <a:buAutoNum type="arabicPeriod"/>
            </a:pPr>
            <a:r>
              <a:rPr lang="en-US" dirty="0"/>
              <a:t>Making all the contributions paid out in year 2 or year 3  rather than year 4 generates only a tiny and insufficient improvement.</a:t>
            </a:r>
          </a:p>
          <a:p>
            <a:pPr marL="457200" indent="-457200">
              <a:buFont typeface="+mj-lt"/>
              <a:buAutoNum type="arabicPeriod"/>
            </a:pPr>
            <a:r>
              <a:rPr lang="en-US" dirty="0">
                <a:solidFill>
                  <a:schemeClr val="accent2"/>
                </a:solidFill>
              </a:rPr>
              <a:t>Bigger effects result from more stringent application of the wash rule, and limiting the purely technical avoidance of capital gains tax</a:t>
            </a:r>
            <a:r>
              <a:rPr lang="en-US" dirty="0"/>
              <a:t>. </a:t>
            </a:r>
          </a:p>
          <a:p>
            <a:pPr marL="457200" indent="-457200">
              <a:buFont typeface="+mj-lt"/>
              <a:buAutoNum type="arabicPeriod"/>
            </a:pPr>
            <a:r>
              <a:rPr lang="en-US" dirty="0"/>
              <a:t>Example: </a:t>
            </a:r>
          </a:p>
          <a:p>
            <a:pPr marL="630936" lvl="1" indent="-457200">
              <a:buFont typeface="+mj-lt"/>
              <a:buAutoNum type="alphaLcParenR"/>
            </a:pPr>
            <a:r>
              <a:rPr lang="en-US" dirty="0"/>
              <a:t>Allowing the income tax deduction on the full amount, but forgiving only, say, half of the tax on capital gains, still preserves the incentive to use DAFs for tax smoothing, but greatly increases their net benefits. </a:t>
            </a:r>
            <a:endParaRPr lang="en-US" dirty="0" smtClean="0"/>
          </a:p>
          <a:p>
            <a:pPr marL="630936" lvl="1" indent="-457200">
              <a:buFont typeface="+mj-lt"/>
              <a:buAutoNum type="alphaLcParenR"/>
            </a:pPr>
            <a:r>
              <a:rPr lang="en-US" dirty="0" smtClean="0"/>
              <a:t>Note, forcing the deduction to be either income or capital gains tax, but not both, may not solve the problem. </a:t>
            </a:r>
            <a:endParaRPr lang="en-US" dirty="0"/>
          </a:p>
        </p:txBody>
      </p:sp>
    </p:spTree>
    <p:extLst>
      <p:ext uri="{BB962C8B-B14F-4D97-AF65-F5344CB8AC3E}">
        <p14:creationId xmlns:p14="http://schemas.microsoft.com/office/powerpoint/2010/main" val="15950315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smtClean="0"/>
              <a:t>An error in reasoning in the DAF debate: tax savings for individuals is a </a:t>
            </a:r>
            <a:r>
              <a:rPr lang="en-US" b="1" dirty="0" smtClean="0"/>
              <a:t>social cost</a:t>
            </a:r>
            <a:r>
              <a:rPr lang="en-US" dirty="0" smtClean="0"/>
              <a:t> of the tax policy, not a benefit.</a:t>
            </a:r>
          </a:p>
          <a:p>
            <a:pPr marL="457200" indent="-457200">
              <a:buFont typeface="+mj-lt"/>
              <a:buAutoNum type="arabicPeriod"/>
            </a:pPr>
            <a:r>
              <a:rPr lang="en-US" dirty="0" smtClean="0"/>
              <a:t>The benefit of DAFs is the new donations they generate.</a:t>
            </a:r>
          </a:p>
          <a:p>
            <a:pPr marL="457200" indent="-457200">
              <a:buFont typeface="+mj-lt"/>
              <a:buAutoNum type="arabicPeriod"/>
            </a:pPr>
            <a:r>
              <a:rPr lang="en-US" dirty="0" smtClean="0"/>
              <a:t>It appears that the greatest use of DAFs is for shielding capital gains, and too few dollars of new charity are generated. </a:t>
            </a:r>
          </a:p>
          <a:p>
            <a:pPr marL="457200" indent="-457200">
              <a:buFont typeface="+mj-lt"/>
              <a:buAutoNum type="arabicPeriod"/>
            </a:pPr>
            <a:r>
              <a:rPr lang="en-US" dirty="0" smtClean="0"/>
              <a:t>Adding to this is potentially greater cost of fundraising….</a:t>
            </a:r>
          </a:p>
          <a:p>
            <a:pPr marL="457200" indent="-457200">
              <a:buFont typeface="+mj-lt"/>
              <a:buAutoNum type="arabicPeriod"/>
            </a:pPr>
            <a:r>
              <a:rPr lang="en-US" dirty="0" smtClean="0"/>
              <a:t>….And the loss of democratic control.  </a:t>
            </a:r>
            <a:endParaRPr lang="en-US" dirty="0"/>
          </a:p>
          <a:p>
            <a:pPr marL="457200" indent="-457200">
              <a:buFont typeface="+mj-lt"/>
              <a:buAutoNum type="arabicPeriod"/>
            </a:pPr>
            <a:r>
              <a:rPr lang="en-US" dirty="0" smtClean="0"/>
              <a:t>We live in a society in which dollars vote, </a:t>
            </a:r>
            <a:r>
              <a:rPr lang="en-US" dirty="0" err="1" smtClean="0"/>
              <a:t>moreso</a:t>
            </a:r>
            <a:r>
              <a:rPr lang="en-US" dirty="0" smtClean="0"/>
              <a:t> than people. </a:t>
            </a:r>
          </a:p>
          <a:p>
            <a:pPr marL="457200" indent="-457200">
              <a:buFont typeface="+mj-lt"/>
              <a:buAutoNum type="arabicPeriod"/>
            </a:pPr>
            <a:r>
              <a:rPr lang="en-US" dirty="0" smtClean="0"/>
              <a:t>And were the benevolent voluntarily bear the greater burden for providing goods and services that benefit society.  </a:t>
            </a:r>
            <a:endParaRPr lang="en-US" dirty="0"/>
          </a:p>
        </p:txBody>
      </p:sp>
    </p:spTree>
    <p:extLst>
      <p:ext uri="{BB962C8B-B14F-4D97-AF65-F5344CB8AC3E}">
        <p14:creationId xmlns:p14="http://schemas.microsoft.com/office/powerpoint/2010/main" val="10726325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normAutofit/>
          </a:bodyPr>
          <a:lstStyle/>
          <a:p>
            <a:pPr algn="ctr"/>
            <a:endParaRPr lang="en-US" sz="3600" dirty="0" smtClean="0"/>
          </a:p>
          <a:p>
            <a:pPr algn="ctr"/>
            <a:endParaRPr lang="en-US" sz="3600" dirty="0"/>
          </a:p>
          <a:p>
            <a:pPr algn="ctr"/>
            <a:r>
              <a:rPr lang="en-US" sz="3600" dirty="0" smtClean="0"/>
              <a:t>Thank you.</a:t>
            </a:r>
            <a:endParaRPr lang="en-US" sz="3600" dirty="0"/>
          </a:p>
        </p:txBody>
      </p:sp>
    </p:spTree>
    <p:extLst>
      <p:ext uri="{BB962C8B-B14F-4D97-AF65-F5344CB8AC3E}">
        <p14:creationId xmlns:p14="http://schemas.microsoft.com/office/powerpoint/2010/main" val="6263084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1024128" y="2286000"/>
            <a:ext cx="10235275" cy="4023360"/>
          </a:xfrm>
        </p:spPr>
        <p:txBody>
          <a:bodyPr>
            <a:normAutofit lnSpcReduction="10000"/>
          </a:bodyPr>
          <a:lstStyle/>
          <a:p>
            <a:pPr marL="457200" indent="-457200">
              <a:buFont typeface="+mj-lt"/>
              <a:buAutoNum type="arabicPeriod"/>
            </a:pPr>
            <a:r>
              <a:rPr lang="en-US" dirty="0"/>
              <a:t>Donor Advised Funds are </a:t>
            </a:r>
            <a:r>
              <a:rPr lang="en-US" dirty="0" smtClean="0"/>
              <a:t>a </a:t>
            </a:r>
            <a:r>
              <a:rPr lang="en-US" dirty="0"/>
              <a:t>“charitable intermediary” that allows donors the ability to maximize their tax savings by</a:t>
            </a:r>
          </a:p>
          <a:p>
            <a:pPr marL="630936" lvl="1" indent="-457200">
              <a:buFont typeface="+mj-lt"/>
              <a:buAutoNum type="alphaLcParenR"/>
            </a:pPr>
            <a:r>
              <a:rPr lang="en-US" dirty="0"/>
              <a:t>Giving more in  terms of appreciated assets, even for small gifts</a:t>
            </a:r>
          </a:p>
          <a:p>
            <a:pPr marL="630936" lvl="1" indent="-457200">
              <a:buFont typeface="+mj-lt"/>
              <a:buAutoNum type="alphaLcParenR"/>
            </a:pPr>
            <a:r>
              <a:rPr lang="en-US" dirty="0"/>
              <a:t>Shift deductions from low tax times to high tax times</a:t>
            </a:r>
          </a:p>
          <a:p>
            <a:pPr marL="630936" lvl="1" indent="-457200">
              <a:buFont typeface="+mj-lt"/>
              <a:buAutoNum type="alphaLcParenR"/>
            </a:pPr>
            <a:r>
              <a:rPr lang="en-US" dirty="0"/>
              <a:t>Deduct windfall gains in the year they are realized, but spread the charitable grants smoothly out for many  years. </a:t>
            </a:r>
          </a:p>
          <a:p>
            <a:pPr marL="457200" indent="-457200">
              <a:buFont typeface="+mj-lt"/>
              <a:buAutoNum type="arabicPeriod"/>
            </a:pPr>
            <a:r>
              <a:rPr lang="en-US" dirty="0"/>
              <a:t>DAFs have other benefits, but most of these are easily duplicated without DAF tax advantages. </a:t>
            </a:r>
          </a:p>
          <a:p>
            <a:pPr marL="457200" indent="-457200">
              <a:buFont typeface="+mj-lt"/>
              <a:buAutoNum type="arabicPeriod"/>
            </a:pPr>
            <a:r>
              <a:rPr lang="en-US" dirty="0"/>
              <a:t>Because of their differing forms of wealth and the cost structures of DAFs, DAF users tend to be very high income, capable of contributions $80,000 per year to DAFs.   </a:t>
            </a:r>
          </a:p>
          <a:p>
            <a:pPr marL="630936" lvl="1" indent="-457200">
              <a:buFont typeface="+mj-lt"/>
              <a:buAutoNum type="alphaLcParenR"/>
            </a:pPr>
            <a:r>
              <a:rPr lang="en-US" dirty="0"/>
              <a:t>Median income households cannot take advantage of the capital gains saving, plus face higher proportionate fees</a:t>
            </a:r>
            <a:r>
              <a:rPr lang="en-US" dirty="0" smtClean="0"/>
              <a:t>.  </a:t>
            </a:r>
          </a:p>
          <a:p>
            <a:pPr marL="630936" lvl="1" indent="-457200">
              <a:buFont typeface="+mj-lt"/>
              <a:buAutoNum type="alphaLcParenR"/>
            </a:pPr>
            <a:r>
              <a:rPr lang="en-US" dirty="0" smtClean="0"/>
              <a:t>Fewer than 20% of tax filers itemize returns, that is, can even claim a charitable deduction</a:t>
            </a:r>
            <a:endParaRPr lang="en-US" dirty="0"/>
          </a:p>
          <a:p>
            <a:pPr marL="630936" lvl="1" indent="-457200">
              <a:buFont typeface="+mj-lt"/>
              <a:buAutoNum type="alphaLcParenR"/>
            </a:pPr>
            <a:endParaRPr lang="en-US" dirty="0"/>
          </a:p>
        </p:txBody>
      </p:sp>
    </p:spTree>
    <p:extLst>
      <p:ext uri="{BB962C8B-B14F-4D97-AF65-F5344CB8AC3E}">
        <p14:creationId xmlns:p14="http://schemas.microsoft.com/office/powerpoint/2010/main" val="40997976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pPr marL="342900" indent="-342900">
              <a:buFont typeface="+mj-lt"/>
              <a:buAutoNum type="arabicPeriod" startAt="4"/>
            </a:pPr>
            <a:r>
              <a:rPr lang="en-US" dirty="0"/>
              <a:t>Most of the  tax savings of DAFs, therefore, go to the top  0.7% of incomes.</a:t>
            </a:r>
          </a:p>
          <a:p>
            <a:pPr marL="342900" indent="-342900">
              <a:buFont typeface="+mj-lt"/>
              <a:buAutoNum type="arabicPeriod" startAt="4"/>
            </a:pPr>
            <a:r>
              <a:rPr lang="en-US" dirty="0"/>
              <a:t> Compared to the SOI high income sample, the tax changes of 2013….</a:t>
            </a:r>
          </a:p>
          <a:p>
            <a:pPr marL="516636" lvl="1" indent="-342900">
              <a:buFont typeface="+mj-lt"/>
              <a:buAutoNum type="alphaLcParenR"/>
            </a:pPr>
            <a:r>
              <a:rPr lang="en-US" dirty="0"/>
              <a:t>Had a minor effect on the intensive margin where costs we slightly greater than benefits in terms of existing givers giving more (the intensive margin)</a:t>
            </a:r>
          </a:p>
          <a:p>
            <a:pPr marL="516636" lvl="1" indent="-342900">
              <a:buFont typeface="+mj-lt"/>
              <a:buAutoNum type="alphaLcParenR"/>
            </a:pPr>
            <a:r>
              <a:rPr lang="en-US" dirty="0"/>
              <a:t>But say over 4 times as many new accounts in the three years including the tax increase, thus  there was an large response on the extensive margin</a:t>
            </a:r>
          </a:p>
          <a:p>
            <a:pPr marL="516636" lvl="1" indent="-342900">
              <a:buFont typeface="+mj-lt"/>
              <a:buAutoNum type="alphaLcParenR"/>
            </a:pPr>
            <a:r>
              <a:rPr lang="en-US" dirty="0"/>
              <a:t>Depending on whether these are new givers, or just tax-arbitrageurs, will determine the ultimate implications drawn on the benefits and costs of donor advised funds. </a:t>
            </a:r>
          </a:p>
          <a:p>
            <a:pPr marL="0" indent="0">
              <a:buNone/>
            </a:pPr>
            <a:endParaRPr lang="en-US" dirty="0"/>
          </a:p>
        </p:txBody>
      </p:sp>
    </p:spTree>
    <p:extLst>
      <p:ext uri="{BB962C8B-B14F-4D97-AF65-F5344CB8AC3E}">
        <p14:creationId xmlns:p14="http://schemas.microsoft.com/office/powerpoint/2010/main" val="2792107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35674241"/>
              </p:ext>
            </p:extLst>
          </p:nvPr>
        </p:nvGraphicFramePr>
        <p:xfrm>
          <a:off x="3195231" y="1270071"/>
          <a:ext cx="8128000" cy="4846320"/>
        </p:xfrm>
        <a:graphic>
          <a:graphicData uri="http://schemas.openxmlformats.org/drawingml/2006/table">
            <a:tbl>
              <a:tblPr firstRow="1" bandRow="1">
                <a:tableStyleId>{5C22544A-7EE6-4342-B048-85BDC9FD1C3A}</a:tableStyleId>
              </a:tblPr>
              <a:tblGrid>
                <a:gridCol w="711200">
                  <a:extLst>
                    <a:ext uri="{9D8B030D-6E8A-4147-A177-3AD203B41FA5}">
                      <a16:colId xmlns:a16="http://schemas.microsoft.com/office/drawing/2014/main" val="3044971730"/>
                    </a:ext>
                  </a:extLst>
                </a:gridCol>
                <a:gridCol w="3621002">
                  <a:extLst>
                    <a:ext uri="{9D8B030D-6E8A-4147-A177-3AD203B41FA5}">
                      <a16:colId xmlns:a16="http://schemas.microsoft.com/office/drawing/2014/main" val="2066464139"/>
                    </a:ext>
                  </a:extLst>
                </a:gridCol>
                <a:gridCol w="1763798">
                  <a:extLst>
                    <a:ext uri="{9D8B030D-6E8A-4147-A177-3AD203B41FA5}">
                      <a16:colId xmlns:a16="http://schemas.microsoft.com/office/drawing/2014/main" val="1541820605"/>
                    </a:ext>
                  </a:extLst>
                </a:gridCol>
                <a:gridCol w="2032000">
                  <a:extLst>
                    <a:ext uri="{9D8B030D-6E8A-4147-A177-3AD203B41FA5}">
                      <a16:colId xmlns:a16="http://schemas.microsoft.com/office/drawing/2014/main" val="313846929"/>
                    </a:ext>
                  </a:extLst>
                </a:gridCol>
              </a:tblGrid>
              <a:tr h="0">
                <a:tc>
                  <a:txBody>
                    <a:bodyPr/>
                    <a:lstStyle/>
                    <a:p>
                      <a:r>
                        <a:rPr lang="en-US" dirty="0"/>
                        <a:t>Rank</a:t>
                      </a:r>
                    </a:p>
                  </a:txBody>
                  <a:tcPr/>
                </a:tc>
                <a:tc>
                  <a:txBody>
                    <a:bodyPr/>
                    <a:lstStyle/>
                    <a:p>
                      <a:r>
                        <a:rPr lang="en-US" dirty="0"/>
                        <a:t>Organization</a:t>
                      </a:r>
                    </a:p>
                  </a:txBody>
                  <a:tcPr/>
                </a:tc>
                <a:tc>
                  <a:txBody>
                    <a:bodyPr/>
                    <a:lstStyle/>
                    <a:p>
                      <a:r>
                        <a:rPr lang="en-US" dirty="0"/>
                        <a:t>Mission</a:t>
                      </a:r>
                    </a:p>
                  </a:txBody>
                  <a:tcPr/>
                </a:tc>
                <a:tc>
                  <a:txBody>
                    <a:bodyPr/>
                    <a:lstStyle/>
                    <a:p>
                      <a:r>
                        <a:rPr lang="en-US" dirty="0"/>
                        <a:t>Private Support</a:t>
                      </a:r>
                    </a:p>
                  </a:txBody>
                  <a:tcPr/>
                </a:tc>
                <a:extLst>
                  <a:ext uri="{0D108BD9-81ED-4DB2-BD59-A6C34878D82A}">
                    <a16:rowId xmlns:a16="http://schemas.microsoft.com/office/drawing/2014/main" val="1089415398"/>
                  </a:ext>
                </a:extLst>
              </a:tr>
              <a:tr h="370840">
                <a:tc>
                  <a:txBody>
                    <a:bodyPr/>
                    <a:lstStyle/>
                    <a:p>
                      <a:r>
                        <a:rPr lang="en-US" b="1"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dk1"/>
                          </a:solidFill>
                          <a:effectLst/>
                          <a:latin typeface="+mn-lt"/>
                          <a:ea typeface="+mn-ea"/>
                          <a:cs typeface="+mn-cs"/>
                        </a:rPr>
                        <a:t>Fidelity Charitable Gift Fund</a:t>
                      </a:r>
                    </a:p>
                    <a:p>
                      <a:endParaRPr lang="en-US" dirty="0"/>
                    </a:p>
                  </a:txBody>
                  <a:tcPr/>
                </a:tc>
                <a:tc>
                  <a:txBody>
                    <a:bodyPr/>
                    <a:lstStyle/>
                    <a:p>
                      <a:r>
                        <a:rPr lang="en-US" b="1" dirty="0"/>
                        <a:t>Donor Advised Funds</a:t>
                      </a:r>
                    </a:p>
                  </a:txBody>
                  <a:tcPr/>
                </a:tc>
                <a:tc>
                  <a:txBody>
                    <a:bodyPr/>
                    <a:lstStyle/>
                    <a:p>
                      <a:r>
                        <a:rPr lang="en-US" sz="1800" b="1" i="0" kern="1200" dirty="0" smtClean="0">
                          <a:solidFill>
                            <a:schemeClr val="dk1"/>
                          </a:solidFill>
                          <a:effectLst/>
                          <a:latin typeface="+mn-lt"/>
                          <a:ea typeface="+mn-ea"/>
                          <a:cs typeface="+mn-cs"/>
                        </a:rPr>
                        <a:t>$4,076,302,537</a:t>
                      </a:r>
                      <a:endParaRPr lang="en-US" b="1" dirty="0"/>
                    </a:p>
                  </a:txBody>
                  <a:tcPr/>
                </a:tc>
                <a:extLst>
                  <a:ext uri="{0D108BD9-81ED-4DB2-BD59-A6C34878D82A}">
                    <a16:rowId xmlns:a16="http://schemas.microsoft.com/office/drawing/2014/main" val="1928803941"/>
                  </a:ext>
                </a:extLst>
              </a:tr>
              <a:tr h="370840">
                <a:tc>
                  <a:txBody>
                    <a:bodyPr/>
                    <a:lstStyle/>
                    <a:p>
                      <a:r>
                        <a:rPr lang="en-US" b="1" dirty="0" smtClean="0">
                          <a:solidFill>
                            <a:schemeClr val="tx1"/>
                          </a:solidFill>
                        </a:rPr>
                        <a:t>3</a:t>
                      </a:r>
                      <a:endParaRPr lang="en-US" b="1" dirty="0">
                        <a:solidFill>
                          <a:schemeClr val="tx1"/>
                        </a:solidFill>
                      </a:endParaRPr>
                    </a:p>
                  </a:txBody>
                  <a:tcPr/>
                </a:tc>
                <a:tc>
                  <a:txBody>
                    <a:bodyPr/>
                    <a:lstStyle/>
                    <a:p>
                      <a:pPr algn="l" fontAlgn="ctr"/>
                      <a:r>
                        <a:rPr lang="en-US" sz="1600" b="1" i="0" u="none" strike="noStrike" dirty="0">
                          <a:solidFill>
                            <a:schemeClr val="tx1"/>
                          </a:solidFill>
                          <a:effectLst/>
                          <a:latin typeface="Arial" panose="020B0604020202020204" pitchFamily="34" charset="0"/>
                        </a:rPr>
                        <a:t>Goldman Sachs Philanthropy </a:t>
                      </a:r>
                      <a:r>
                        <a:rPr lang="en-US" sz="1600" b="1" i="0" u="none" strike="noStrike" dirty="0" smtClean="0">
                          <a:solidFill>
                            <a:schemeClr val="tx1"/>
                          </a:solidFill>
                          <a:effectLst/>
                          <a:latin typeface="Arial" panose="020B0604020202020204" pitchFamily="34" charset="0"/>
                        </a:rPr>
                        <a:t>Fund</a:t>
                      </a:r>
                      <a:endParaRPr lang="en-US" sz="1600" b="1" i="0" u="none" strike="noStrike" dirty="0">
                        <a:solidFill>
                          <a:schemeClr val="tx1"/>
                        </a:solidFill>
                        <a:effectLst/>
                        <a:latin typeface="Arial" panose="020B0604020202020204" pitchFamily="34" charset="0"/>
                      </a:endParaRPr>
                    </a:p>
                  </a:txBody>
                  <a:tcPr marL="7620" marR="7620" marT="762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Donor Advised Funds</a:t>
                      </a:r>
                    </a:p>
                  </a:txBody>
                  <a:tcPr/>
                </a:tc>
                <a:tc>
                  <a:txBody>
                    <a:bodyPr/>
                    <a:lstStyle/>
                    <a:p>
                      <a:r>
                        <a:rPr lang="en-US" b="1" dirty="0" smtClean="0"/>
                        <a:t>$3,190,157,926</a:t>
                      </a:r>
                      <a:endParaRPr lang="en-US" b="1" dirty="0"/>
                    </a:p>
                  </a:txBody>
                  <a:tcPr/>
                </a:tc>
                <a:extLst>
                  <a:ext uri="{0D108BD9-81ED-4DB2-BD59-A6C34878D82A}">
                    <a16:rowId xmlns:a16="http://schemas.microsoft.com/office/drawing/2014/main" val="1625756416"/>
                  </a:ext>
                </a:extLst>
              </a:tr>
              <a:tr h="223297">
                <a:tc>
                  <a:txBody>
                    <a:bodyPr/>
                    <a:lstStyle/>
                    <a:p>
                      <a:r>
                        <a:rPr lang="en-US" b="1" dirty="0"/>
                        <a:t>6</a:t>
                      </a:r>
                    </a:p>
                  </a:txBody>
                  <a:tcPr/>
                </a:tc>
                <a:tc>
                  <a:txBody>
                    <a:bodyPr/>
                    <a:lstStyle/>
                    <a:p>
                      <a:r>
                        <a:rPr lang="en-US" b="1" dirty="0"/>
                        <a:t>Schwab Charitable</a:t>
                      </a:r>
                    </a:p>
                  </a:txBody>
                  <a:tcPr/>
                </a:tc>
                <a:tc>
                  <a:txBody>
                    <a:bodyPr/>
                    <a:lstStyle/>
                    <a:p>
                      <a:r>
                        <a:rPr lang="en-US" b="1" dirty="0"/>
                        <a:t>Donor Advised Funds</a:t>
                      </a:r>
                    </a:p>
                  </a:txBody>
                  <a:tcPr/>
                </a:tc>
                <a:tc>
                  <a:txBody>
                    <a:bodyPr/>
                    <a:lstStyle/>
                    <a:p>
                      <a:r>
                        <a:rPr lang="en-US" b="1" dirty="0" smtClean="0"/>
                        <a:t>$1,922,695,881</a:t>
                      </a:r>
                      <a:endParaRPr lang="en-US" b="1" dirty="0"/>
                    </a:p>
                  </a:txBody>
                  <a:tcPr/>
                </a:tc>
                <a:extLst>
                  <a:ext uri="{0D108BD9-81ED-4DB2-BD59-A6C34878D82A}">
                    <a16:rowId xmlns:a16="http://schemas.microsoft.com/office/drawing/2014/main" val="2357897059"/>
                  </a:ext>
                </a:extLst>
              </a:tr>
              <a:tr h="370840">
                <a:tc>
                  <a:txBody>
                    <a:bodyPr/>
                    <a:lstStyle/>
                    <a:p>
                      <a:r>
                        <a:rPr lang="en-US" b="1" dirty="0" smtClean="0"/>
                        <a:t>8</a:t>
                      </a:r>
                      <a:endParaRPr lang="en-US" b="1" dirty="0"/>
                    </a:p>
                  </a:txBody>
                  <a:tcPr/>
                </a:tc>
                <a:tc>
                  <a:txBody>
                    <a:bodyPr/>
                    <a:lstStyle/>
                    <a:p>
                      <a:r>
                        <a:rPr lang="en-US" b="1" dirty="0" smtClean="0"/>
                        <a:t>National Christian Foundation </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Donor Advised Funds</a:t>
                      </a:r>
                    </a:p>
                  </a:txBody>
                  <a:tcPr/>
                </a:tc>
                <a:tc>
                  <a:txBody>
                    <a:bodyPr/>
                    <a:lstStyle/>
                    <a:p>
                      <a:r>
                        <a:rPr lang="en-US" b="1" dirty="0" smtClean="0"/>
                        <a:t>$1,532,256,000</a:t>
                      </a:r>
                      <a:endParaRPr lang="en-US" b="1" dirty="0"/>
                    </a:p>
                  </a:txBody>
                  <a:tcPr/>
                </a:tc>
                <a:extLst>
                  <a:ext uri="{0D108BD9-81ED-4DB2-BD59-A6C34878D82A}">
                    <a16:rowId xmlns:a16="http://schemas.microsoft.com/office/drawing/2014/main" val="3354148326"/>
                  </a:ext>
                </a:extLst>
              </a:tr>
              <a:tr h="370840">
                <a:tc>
                  <a:txBody>
                    <a:bodyPr/>
                    <a:lstStyle/>
                    <a:p>
                      <a:r>
                        <a:rPr lang="en-US" b="1" dirty="0" smtClean="0"/>
                        <a:t>9</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Silicon Valley Community Foundation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Donor Advised Funds</a:t>
                      </a:r>
                    </a:p>
                  </a:txBody>
                  <a:tcPr/>
                </a:tc>
                <a:tc>
                  <a:txBody>
                    <a:bodyPr/>
                    <a:lstStyle/>
                    <a:p>
                      <a:r>
                        <a:rPr lang="en-US" sz="1800" b="1" i="0" kern="1200" dirty="0" smtClean="0">
                          <a:solidFill>
                            <a:schemeClr val="dk1"/>
                          </a:solidFill>
                          <a:effectLst/>
                          <a:latin typeface="+mn-lt"/>
                          <a:ea typeface="+mn-ea"/>
                          <a:cs typeface="+mn-cs"/>
                        </a:rPr>
                        <a:t>$1,383,888,000</a:t>
                      </a:r>
                      <a:endParaRPr lang="en-US" b="1" dirty="0"/>
                    </a:p>
                  </a:txBody>
                  <a:tcPr/>
                </a:tc>
                <a:extLst>
                  <a:ext uri="{0D108BD9-81ED-4DB2-BD59-A6C34878D82A}">
                    <a16:rowId xmlns:a16="http://schemas.microsoft.com/office/drawing/2014/main" val="3529314166"/>
                  </a:ext>
                </a:extLst>
              </a:tr>
              <a:tr h="370840">
                <a:tc>
                  <a:txBody>
                    <a:bodyPr/>
                    <a:lstStyle/>
                    <a:p>
                      <a:r>
                        <a:rPr lang="en-US" b="1" dirty="0" smtClean="0"/>
                        <a:t>10</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Vanguard Charitable Endowment</a:t>
                      </a:r>
                    </a:p>
                    <a:p>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Donor Advised Funds</a:t>
                      </a:r>
                    </a:p>
                  </a:txBody>
                  <a:tcPr/>
                </a:tc>
                <a:tc>
                  <a:txBody>
                    <a:bodyPr/>
                    <a:lstStyle/>
                    <a:p>
                      <a:r>
                        <a:rPr lang="en-US" b="1" dirty="0" smtClean="0"/>
                        <a:t>$1,278,868,232</a:t>
                      </a:r>
                      <a:endParaRPr lang="en-US" b="1" dirty="0"/>
                    </a:p>
                  </a:txBody>
                  <a:tcPr/>
                </a:tc>
                <a:extLst>
                  <a:ext uri="{0D108BD9-81ED-4DB2-BD59-A6C34878D82A}">
                    <a16:rowId xmlns:a16="http://schemas.microsoft.com/office/drawing/2014/main" val="1354611205"/>
                  </a:ext>
                </a:extLst>
              </a:tr>
              <a:tr h="370840">
                <a:tc>
                  <a:txBody>
                    <a:bodyPr/>
                    <a:lstStyle/>
                    <a:p>
                      <a:r>
                        <a:rPr lang="en-US" b="1" dirty="0" smtClean="0"/>
                        <a:t>14</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National Philanthropic Trust</a:t>
                      </a:r>
                    </a:p>
                    <a:p>
                      <a:endParaRPr lang="en-US" b="1" dirty="0"/>
                    </a:p>
                  </a:txBody>
                  <a:tcPr/>
                </a:tc>
                <a:tc>
                  <a:txBody>
                    <a:bodyPr/>
                    <a:lstStyle/>
                    <a:p>
                      <a:r>
                        <a:rPr lang="en-US" b="1" dirty="0" smtClean="0"/>
                        <a:t>Donor Advised Funds</a:t>
                      </a:r>
                      <a:endParaRPr lang="en-US" b="1" dirty="0"/>
                    </a:p>
                  </a:txBody>
                  <a:tcPr/>
                </a:tc>
                <a:tc>
                  <a:txBody>
                    <a:bodyPr/>
                    <a:lstStyle/>
                    <a:p>
                      <a:r>
                        <a:rPr lang="en-US" b="1" dirty="0" smtClean="0"/>
                        <a:t>$1,006,225,727</a:t>
                      </a:r>
                      <a:endParaRPr lang="en-US" b="1" dirty="0"/>
                    </a:p>
                  </a:txBody>
                  <a:tcPr/>
                </a:tc>
                <a:extLst>
                  <a:ext uri="{0D108BD9-81ED-4DB2-BD59-A6C34878D82A}">
                    <a16:rowId xmlns:a16="http://schemas.microsoft.com/office/drawing/2014/main" val="2544750423"/>
                  </a:ext>
                </a:extLst>
              </a:tr>
            </a:tbl>
          </a:graphicData>
        </a:graphic>
      </p:graphicFrame>
      <p:sp>
        <p:nvSpPr>
          <p:cNvPr id="4" name="TextBox 3"/>
          <p:cNvSpPr txBox="1"/>
          <p:nvPr/>
        </p:nvSpPr>
        <p:spPr>
          <a:xfrm>
            <a:off x="522514" y="1085222"/>
            <a:ext cx="2210638" cy="4524315"/>
          </a:xfrm>
          <a:prstGeom prst="rect">
            <a:avLst/>
          </a:prstGeom>
          <a:noFill/>
        </p:spPr>
        <p:txBody>
          <a:bodyPr wrap="square" rtlCol="0">
            <a:spAutoFit/>
          </a:bodyPr>
          <a:lstStyle/>
          <a:p>
            <a:r>
              <a:rPr lang="en-US" sz="3600" dirty="0">
                <a:latin typeface="+mj-lt"/>
              </a:rPr>
              <a:t>DAF Providers are coming to dominate charitable giving</a:t>
            </a:r>
            <a:r>
              <a:rPr lang="en-US" sz="3600" dirty="0" smtClean="0">
                <a:latin typeface="+mj-lt"/>
              </a:rPr>
              <a:t>.</a:t>
            </a:r>
          </a:p>
          <a:p>
            <a:endParaRPr lang="en-US" sz="3600" dirty="0">
              <a:latin typeface="+mj-lt"/>
            </a:endParaRPr>
          </a:p>
          <a:p>
            <a:endParaRPr lang="en-US" sz="3600" dirty="0" smtClean="0">
              <a:latin typeface="+mj-lt"/>
            </a:endParaRPr>
          </a:p>
          <a:p>
            <a:r>
              <a:rPr lang="en-US" sz="3600" dirty="0" smtClean="0">
                <a:latin typeface="+mj-lt"/>
              </a:rPr>
              <a:t>7 of top 20</a:t>
            </a:r>
            <a:endParaRPr lang="en-US" sz="3600" dirty="0">
              <a:latin typeface="+mj-lt"/>
            </a:endParaRPr>
          </a:p>
        </p:txBody>
      </p:sp>
      <p:sp>
        <p:nvSpPr>
          <p:cNvPr id="3" name="TextBox 2"/>
          <p:cNvSpPr txBox="1"/>
          <p:nvPr/>
        </p:nvSpPr>
        <p:spPr>
          <a:xfrm>
            <a:off x="3195231" y="766916"/>
            <a:ext cx="8393471" cy="400110"/>
          </a:xfrm>
          <a:prstGeom prst="rect">
            <a:avLst/>
          </a:prstGeom>
          <a:noFill/>
        </p:spPr>
        <p:txBody>
          <a:bodyPr wrap="square" rtlCol="0">
            <a:spAutoFit/>
          </a:bodyPr>
          <a:lstStyle/>
          <a:p>
            <a:r>
              <a:rPr lang="en-US" sz="2000" b="1" dirty="0" smtClean="0"/>
              <a:t>From Chronicle of Philanthropy list of 400 biggest charities for 2017, top 20</a:t>
            </a:r>
            <a:endParaRPr lang="en-US" sz="2000" b="1" dirty="0"/>
          </a:p>
        </p:txBody>
      </p:sp>
    </p:spTree>
    <p:extLst>
      <p:ext uri="{BB962C8B-B14F-4D97-AF65-F5344CB8AC3E}">
        <p14:creationId xmlns:p14="http://schemas.microsoft.com/office/powerpoint/2010/main" val="2015877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602021"/>
            <a:ext cx="9720072" cy="1499616"/>
          </a:xfrm>
        </p:spPr>
        <p:txBody>
          <a:bodyPr/>
          <a:lstStyle/>
          <a:p>
            <a:r>
              <a:rPr lang="en-US" dirty="0" smtClean="0"/>
              <a:t>More than 10% of all giving passes through </a:t>
            </a:r>
            <a:r>
              <a:rPr lang="en-US" dirty="0" err="1" smtClean="0"/>
              <a:t>dafs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99048512"/>
              </p:ext>
            </p:extLst>
          </p:nvPr>
        </p:nvGraphicFramePr>
        <p:xfrm>
          <a:off x="4398264" y="2101638"/>
          <a:ext cx="6130825" cy="433573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1"/>
          <p:cNvSpPr txBox="1"/>
          <p:nvPr/>
        </p:nvSpPr>
        <p:spPr>
          <a:xfrm>
            <a:off x="6380380" y="5457969"/>
            <a:ext cx="914400" cy="107503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a:t>DAF Accounts as % of all SOI </a:t>
            </a:r>
            <a:r>
              <a:rPr lang="en-US" sz="1400" dirty="0"/>
              <a:t>Filers           0.7%</a:t>
            </a:r>
          </a:p>
        </p:txBody>
      </p:sp>
      <p:sp>
        <p:nvSpPr>
          <p:cNvPr id="9" name="TextBox 8"/>
          <p:cNvSpPr txBox="1"/>
          <p:nvPr/>
        </p:nvSpPr>
        <p:spPr>
          <a:xfrm>
            <a:off x="1367892" y="2787776"/>
            <a:ext cx="2821048" cy="2031325"/>
          </a:xfrm>
          <a:prstGeom prst="rect">
            <a:avLst/>
          </a:prstGeom>
          <a:noFill/>
        </p:spPr>
        <p:txBody>
          <a:bodyPr wrap="square" rtlCol="0">
            <a:spAutoFit/>
          </a:bodyPr>
          <a:lstStyle/>
          <a:p>
            <a:r>
              <a:rPr lang="en-US" dirty="0" smtClean="0"/>
              <a:t>In 2014</a:t>
            </a:r>
          </a:p>
          <a:p>
            <a:endParaRPr lang="en-US" dirty="0" smtClean="0"/>
          </a:p>
          <a:p>
            <a:r>
              <a:rPr lang="en-US" dirty="0" smtClean="0"/>
              <a:t>0.7</a:t>
            </a:r>
            <a:r>
              <a:rPr lang="en-US" dirty="0"/>
              <a:t>% of donors  have DAFs.</a:t>
            </a:r>
          </a:p>
          <a:p>
            <a:endParaRPr lang="en-US" dirty="0"/>
          </a:p>
          <a:p>
            <a:r>
              <a:rPr lang="en-US" dirty="0"/>
              <a:t>But DAFs yield 10% of all</a:t>
            </a:r>
          </a:p>
          <a:p>
            <a:r>
              <a:rPr lang="en-US" dirty="0"/>
              <a:t>charitable deductions</a:t>
            </a:r>
          </a:p>
          <a:p>
            <a:r>
              <a:rPr lang="en-US" dirty="0"/>
              <a:t>.</a:t>
            </a:r>
          </a:p>
        </p:txBody>
      </p:sp>
    </p:spTree>
    <p:extLst>
      <p:ext uri="{BB962C8B-B14F-4D97-AF65-F5344CB8AC3E}">
        <p14:creationId xmlns:p14="http://schemas.microsoft.com/office/powerpoint/2010/main" val="134125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a:t>
            </a:r>
            <a:r>
              <a:rPr lang="en-US" dirty="0" err="1"/>
              <a:t>dafs</a:t>
            </a:r>
            <a:r>
              <a:rPr lang="en-US" dirty="0"/>
              <a:t> are so popular, </a:t>
            </a:r>
            <a:br>
              <a:rPr lang="en-US" dirty="0"/>
            </a:br>
            <a:r>
              <a:rPr lang="en-US" dirty="0"/>
              <a:t>why have I never heard of them?</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07163491"/>
              </p:ext>
            </p:extLst>
          </p:nvPr>
        </p:nvGraphicFramePr>
        <p:xfrm>
          <a:off x="1122198" y="2199503"/>
          <a:ext cx="6375881" cy="442075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p:cNvSpPr txBox="1"/>
          <p:nvPr/>
        </p:nvSpPr>
        <p:spPr>
          <a:xfrm>
            <a:off x="5610173" y="3775907"/>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 Grants from  DAFS</a:t>
            </a:r>
          </a:p>
          <a:p>
            <a:r>
              <a:rPr lang="en-US" sz="1400" dirty="0"/>
              <a:t>               $51,200</a:t>
            </a:r>
          </a:p>
        </p:txBody>
      </p:sp>
      <p:sp>
        <p:nvSpPr>
          <p:cNvPr id="8" name="TextBox 1"/>
          <p:cNvSpPr txBox="1"/>
          <p:nvPr/>
        </p:nvSpPr>
        <p:spPr>
          <a:xfrm>
            <a:off x="4695773" y="5705856"/>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Average Tax Deduction  $ 6,100</a:t>
            </a:r>
          </a:p>
        </p:txBody>
      </p:sp>
      <p:sp>
        <p:nvSpPr>
          <p:cNvPr id="9" name="TextBox 8"/>
          <p:cNvSpPr txBox="1"/>
          <p:nvPr/>
        </p:nvSpPr>
        <p:spPr>
          <a:xfrm>
            <a:off x="8287677" y="2738002"/>
            <a:ext cx="2808691" cy="1754326"/>
          </a:xfrm>
          <a:prstGeom prst="rect">
            <a:avLst/>
          </a:prstGeom>
          <a:noFill/>
        </p:spPr>
        <p:txBody>
          <a:bodyPr wrap="square" rtlCol="0">
            <a:spAutoFit/>
          </a:bodyPr>
          <a:lstStyle/>
          <a:p>
            <a:r>
              <a:rPr lang="en-US" dirty="0"/>
              <a:t>According to the 2014 SOI, a household with a charitable deduction of $82,000 has an AGI of about $2 million per year.</a:t>
            </a:r>
            <a:br>
              <a:rPr lang="en-US" dirty="0"/>
            </a:br>
            <a:endParaRPr lang="en-US" dirty="0"/>
          </a:p>
        </p:txBody>
      </p:sp>
    </p:spTree>
    <p:extLst>
      <p:ext uri="{BB962C8B-B14F-4D97-AF65-F5344CB8AC3E}">
        <p14:creationId xmlns:p14="http://schemas.microsoft.com/office/powerpoint/2010/main" val="307188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is a donor advised fund?</a:t>
            </a:r>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endParaRPr lang="en-US" sz="2400" dirty="0"/>
          </a:p>
          <a:p>
            <a:pPr marL="0" indent="0">
              <a:buNone/>
            </a:pPr>
            <a:endParaRPr lang="en-US" sz="2400" dirty="0"/>
          </a:p>
          <a:p>
            <a:pPr marL="0" indent="0">
              <a:buNone/>
            </a:pPr>
            <a:r>
              <a:rPr lang="en-US" sz="2400" dirty="0" smtClean="0"/>
              <a:t>               Begin </a:t>
            </a:r>
            <a:r>
              <a:rPr lang="en-US" sz="2400" dirty="0"/>
              <a:t>with general tax policy in toward charitable giving</a:t>
            </a:r>
          </a:p>
        </p:txBody>
      </p:sp>
    </p:spTree>
    <p:extLst>
      <p:ext uri="{BB962C8B-B14F-4D97-AF65-F5344CB8AC3E}">
        <p14:creationId xmlns:p14="http://schemas.microsoft.com/office/powerpoint/2010/main" val="26828027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32485</TotalTime>
  <Words>3967</Words>
  <Application>Microsoft Office PowerPoint</Application>
  <PresentationFormat>Widescreen</PresentationFormat>
  <Paragraphs>581</Paragraphs>
  <Slides>57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Arial</vt:lpstr>
      <vt:lpstr>Calibri</vt:lpstr>
      <vt:lpstr>Cambria Math</vt:lpstr>
      <vt:lpstr>Tw Cen MT</vt:lpstr>
      <vt:lpstr>Tw Cen MT Condensed</vt:lpstr>
      <vt:lpstr>Wingdings</vt:lpstr>
      <vt:lpstr>Wingdings 3</vt:lpstr>
      <vt:lpstr>Integral</vt:lpstr>
      <vt:lpstr>Is American Philanthropy  Making us Poorer? The Benefits and Costs of  Donor Advised Funds</vt:lpstr>
      <vt:lpstr>What is a donor advised fund?  why should you care?</vt:lpstr>
      <vt:lpstr>What is a donor advised fund?  why should you care?</vt:lpstr>
      <vt:lpstr>PowerPoint Presentation</vt:lpstr>
      <vt:lpstr>PowerPoint Presentation</vt:lpstr>
      <vt:lpstr>PowerPoint Presentation</vt:lpstr>
      <vt:lpstr>More than 10% of all giving passes through dafs</vt:lpstr>
      <vt:lpstr>If dafs are so popular,  why have I never heard of them?</vt:lpstr>
      <vt:lpstr>So What is a donor advised fund?</vt:lpstr>
      <vt:lpstr>Gifts of cash:</vt:lpstr>
      <vt:lpstr>Gifts of Non-cash Assets</vt:lpstr>
      <vt:lpstr>Gifts of Non-cash Assets, continued</vt:lpstr>
      <vt:lpstr>Missing Market  for Giving Appreciated Assets:</vt:lpstr>
      <vt:lpstr>So What is a donor advised fund?</vt:lpstr>
      <vt:lpstr>How people use DAFs?</vt:lpstr>
      <vt:lpstr>1. Saving up</vt:lpstr>
      <vt:lpstr>2. Tax shifting </vt:lpstr>
      <vt:lpstr>3. “Managing” Capital Gains</vt:lpstr>
      <vt:lpstr>Giving more to Charity</vt:lpstr>
      <vt:lpstr>Benefits and Costs OF dafS</vt:lpstr>
      <vt:lpstr>Benefits and Costs</vt:lpstr>
      <vt:lpstr>What we need for Benefit-Cost Analysis</vt:lpstr>
      <vt:lpstr>1. Data </vt:lpstr>
      <vt:lpstr>2. Discount Rate </vt:lpstr>
      <vt:lpstr>3. DAFs Increase non-cash Giving </vt:lpstr>
      <vt:lpstr>4. Percent Capital Gains in Non-Cash </vt:lpstr>
      <vt:lpstr>5. Return on DAF savings </vt:lpstr>
      <vt:lpstr>Shelf Life of DAF Grants</vt:lpstr>
      <vt:lpstr>PowerPoint Presentation</vt:lpstr>
      <vt:lpstr>Benefit-Cost Assumptions</vt:lpstr>
      <vt:lpstr>PowerPoint Presentation</vt:lpstr>
      <vt:lpstr>Benefit-Cost Assumptions</vt:lpstr>
      <vt:lpstr>Benefit-Cost Results: 7% Discounting</vt:lpstr>
      <vt:lpstr>Benefit-Cost Results: 10% Discounting</vt:lpstr>
      <vt:lpstr>How did the 2013 Tax change affect giving?</vt:lpstr>
      <vt:lpstr>How did the 2013 Tax change affect giving?</vt:lpstr>
      <vt:lpstr>How did the 2013 Tax change affect giving?</vt:lpstr>
      <vt:lpstr>How did the 2013 Tax change affect giving?</vt:lpstr>
      <vt:lpstr>How did the 2013 Tax change affect giving?</vt:lpstr>
      <vt:lpstr>How did the 2013 Tax change affect giving?</vt:lpstr>
      <vt:lpstr>What costs more, Delay in Giving or Lost Tax on Capital Gains?</vt:lpstr>
      <vt:lpstr>Corporate Compensation: Mostly Non-Cash</vt:lpstr>
      <vt:lpstr>The Price Elasticity of Giving for the Rich</vt:lpstr>
      <vt:lpstr>Fundraising costs</vt:lpstr>
      <vt:lpstr>Other support for DAFs</vt:lpstr>
      <vt:lpstr>DAFs make giving simple </vt:lpstr>
      <vt:lpstr>DAFs “Democratize” Giving</vt:lpstr>
      <vt:lpstr>Other Criticisms of Subsidizing Giving by Wealthy</vt:lpstr>
      <vt:lpstr>The Effect of Inequality on The Composition of Giving</vt:lpstr>
      <vt:lpstr>The Effect of Inequality on the composition of Giving</vt:lpstr>
      <vt:lpstr>Can onE rich Person affect national Priorities? </vt:lpstr>
      <vt:lpstr>Wealthy people give small fractions of wealth.</vt:lpstr>
      <vt:lpstr>Policy Changes</vt:lpstr>
      <vt:lpstr>Conclusion</vt:lpstr>
      <vt:lpstr>The End</vt:lpstr>
      <vt:lpstr>Conclusions</vt:lpstr>
      <vt:lpstr>Conclusions</vt:lpstr>
    </vt:vector>
  </TitlesOfParts>
  <Company>UCSD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Benefits and Costs of  Donor Advised Funds</dc:title>
  <dc:creator>James Andreoni</dc:creator>
  <cp:lastModifiedBy>CPI</cp:lastModifiedBy>
  <cp:revision>188</cp:revision>
  <dcterms:created xsi:type="dcterms:W3CDTF">2017-09-08T03:00:26Z</dcterms:created>
  <dcterms:modified xsi:type="dcterms:W3CDTF">2017-11-02T21:45:00Z</dcterms:modified>
</cp:coreProperties>
</file>